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312" r:id="rId5"/>
    <p:sldId id="265" r:id="rId6"/>
    <p:sldId id="256" r:id="rId7"/>
    <p:sldId id="305" r:id="rId8"/>
    <p:sldId id="296" r:id="rId9"/>
    <p:sldId id="313" r:id="rId10"/>
    <p:sldId id="303" r:id="rId11"/>
    <p:sldId id="263" r:id="rId12"/>
    <p:sldId id="289" r:id="rId13"/>
    <p:sldId id="311" r:id="rId14"/>
    <p:sldId id="280" r:id="rId15"/>
    <p:sldId id="308" r:id="rId16"/>
    <p:sldId id="286" r:id="rId17"/>
    <p:sldId id="291" r:id="rId18"/>
    <p:sldId id="304" r:id="rId19"/>
    <p:sldId id="31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9C9A"/>
    <a:srgbClr val="B9B8B7"/>
    <a:srgbClr val="B7B7B7"/>
    <a:srgbClr val="FFFEFA"/>
    <a:srgbClr val="C8102E"/>
    <a:srgbClr val="F8F8F8"/>
    <a:srgbClr val="E5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71FC43-ACF7-4A66-9689-D36B7FA0C807}" v="4" dt="2024-12-03T16:20:57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222" autoAdjust="0"/>
  </p:normalViewPr>
  <p:slideViewPr>
    <p:cSldViewPr snapToGrid="0">
      <p:cViewPr varScale="1">
        <p:scale>
          <a:sx n="105" d="100"/>
          <a:sy n="105" d="100"/>
        </p:scale>
        <p:origin x="52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lyn Randazzo" userId="0f6d5133-0d29-4937-b5b4-b46595d8c649" providerId="ADAL" clId="{1271FC43-ACF7-4A66-9689-D36B7FA0C807}"/>
    <pc:docChg chg="custSel addSld delSld modSld modMainMaster">
      <pc:chgData name="Jaclyn Randazzo" userId="0f6d5133-0d29-4937-b5b4-b46595d8c649" providerId="ADAL" clId="{1271FC43-ACF7-4A66-9689-D36B7FA0C807}" dt="2024-12-03T17:59:30.545" v="13" actId="20577"/>
      <pc:docMkLst>
        <pc:docMk/>
      </pc:docMkLst>
      <pc:sldChg chg="del">
        <pc:chgData name="Jaclyn Randazzo" userId="0f6d5133-0d29-4937-b5b4-b46595d8c649" providerId="ADAL" clId="{1271FC43-ACF7-4A66-9689-D36B7FA0C807}" dt="2024-12-03T16:20:59.830" v="7" actId="47"/>
        <pc:sldMkLst>
          <pc:docMk/>
          <pc:sldMk cId="3522661617" sldId="284"/>
        </pc:sldMkLst>
      </pc:sldChg>
      <pc:sldChg chg="modSp add mod">
        <pc:chgData name="Jaclyn Randazzo" userId="0f6d5133-0d29-4937-b5b4-b46595d8c649" providerId="ADAL" clId="{1271FC43-ACF7-4A66-9689-D36B7FA0C807}" dt="2024-12-03T17:59:30.545" v="13" actId="20577"/>
        <pc:sldMkLst>
          <pc:docMk/>
          <pc:sldMk cId="1345854865" sldId="313"/>
        </pc:sldMkLst>
        <pc:spChg chg="mod">
          <ac:chgData name="Jaclyn Randazzo" userId="0f6d5133-0d29-4937-b5b4-b46595d8c649" providerId="ADAL" clId="{1271FC43-ACF7-4A66-9689-D36B7FA0C807}" dt="2024-12-03T17:59:30.545" v="13" actId="20577"/>
          <ac:spMkLst>
            <pc:docMk/>
            <pc:sldMk cId="1345854865" sldId="313"/>
            <ac:spMk id="3" creationId="{A3F74627-6FCD-2AFF-D0EB-7A218A9FC7E2}"/>
          </ac:spMkLst>
        </pc:spChg>
      </pc:sldChg>
      <pc:sldMasterChg chg="modSldLayout">
        <pc:chgData name="Jaclyn Randazzo" userId="0f6d5133-0d29-4937-b5b4-b46595d8c649" providerId="ADAL" clId="{1271FC43-ACF7-4A66-9689-D36B7FA0C807}" dt="2024-11-26T22:13:41.102" v="5"/>
        <pc:sldMasterMkLst>
          <pc:docMk/>
          <pc:sldMasterMk cId="3761819113" sldId="2147483648"/>
        </pc:sldMasterMkLst>
        <pc:sldLayoutChg chg="addSp delSp modSp mod">
          <pc:chgData name="Jaclyn Randazzo" userId="0f6d5133-0d29-4937-b5b4-b46595d8c649" providerId="ADAL" clId="{1271FC43-ACF7-4A66-9689-D36B7FA0C807}" dt="2024-11-26T22:13:41.102" v="5"/>
          <pc:sldLayoutMkLst>
            <pc:docMk/>
            <pc:sldMasterMk cId="3761819113" sldId="2147483648"/>
            <pc:sldLayoutMk cId="3717768238" sldId="2147483649"/>
          </pc:sldLayoutMkLst>
          <pc:spChg chg="del">
            <ac:chgData name="Jaclyn Randazzo" userId="0f6d5133-0d29-4937-b5b4-b46595d8c649" providerId="ADAL" clId="{1271FC43-ACF7-4A66-9689-D36B7FA0C807}" dt="2024-11-26T22:13:40.838" v="4" actId="478"/>
            <ac:spMkLst>
              <pc:docMk/>
              <pc:sldMasterMk cId="3761819113" sldId="2147483648"/>
              <pc:sldLayoutMk cId="3717768238" sldId="2147483649"/>
              <ac:spMk id="7" creationId="{3CC962D5-FAAC-BF1B-AADE-EC511941E1C2}"/>
            </ac:spMkLst>
          </pc:spChg>
          <pc:spChg chg="add mod">
            <ac:chgData name="Jaclyn Randazzo" userId="0f6d5133-0d29-4937-b5b4-b46595d8c649" providerId="ADAL" clId="{1271FC43-ACF7-4A66-9689-D36B7FA0C807}" dt="2024-11-26T22:13:41.102" v="5"/>
            <ac:spMkLst>
              <pc:docMk/>
              <pc:sldMasterMk cId="3761819113" sldId="2147483648"/>
              <pc:sldLayoutMk cId="3717768238" sldId="2147483649"/>
              <ac:spMk id="10" creationId="{E865F6D0-E687-8BED-FC87-BB795BB21BD5}"/>
            </ac:spMkLst>
          </pc:spChg>
        </pc:sldLayoutChg>
        <pc:sldLayoutChg chg="addSp delSp modSp mod">
          <pc:chgData name="Jaclyn Randazzo" userId="0f6d5133-0d29-4937-b5b4-b46595d8c649" providerId="ADAL" clId="{1271FC43-ACF7-4A66-9689-D36B7FA0C807}" dt="2024-11-26T22:13:33.750" v="1"/>
          <pc:sldLayoutMkLst>
            <pc:docMk/>
            <pc:sldMasterMk cId="3761819113" sldId="2147483648"/>
            <pc:sldLayoutMk cId="1277594491" sldId="2147483652"/>
          </pc:sldLayoutMkLst>
          <pc:spChg chg="add mod">
            <ac:chgData name="Jaclyn Randazzo" userId="0f6d5133-0d29-4937-b5b4-b46595d8c649" providerId="ADAL" clId="{1271FC43-ACF7-4A66-9689-D36B7FA0C807}" dt="2024-11-26T22:13:33.750" v="1"/>
            <ac:spMkLst>
              <pc:docMk/>
              <pc:sldMasterMk cId="3761819113" sldId="2147483648"/>
              <pc:sldLayoutMk cId="1277594491" sldId="2147483652"/>
              <ac:spMk id="2" creationId="{10832398-34D5-04C6-F8F8-2AC296B07B64}"/>
            </ac:spMkLst>
          </pc:spChg>
          <pc:spChg chg="del">
            <ac:chgData name="Jaclyn Randazzo" userId="0f6d5133-0d29-4937-b5b4-b46595d8c649" providerId="ADAL" clId="{1271FC43-ACF7-4A66-9689-D36B7FA0C807}" dt="2024-11-26T22:13:33.464" v="0" actId="478"/>
            <ac:spMkLst>
              <pc:docMk/>
              <pc:sldMasterMk cId="3761819113" sldId="2147483648"/>
              <pc:sldLayoutMk cId="1277594491" sldId="2147483652"/>
              <ac:spMk id="6" creationId="{9DC38324-A30B-67B3-7CBA-6E2B6A9ECD87}"/>
            </ac:spMkLst>
          </pc:spChg>
        </pc:sldLayoutChg>
        <pc:sldLayoutChg chg="addSp delSp modSp mod">
          <pc:chgData name="Jaclyn Randazzo" userId="0f6d5133-0d29-4937-b5b4-b46595d8c649" providerId="ADAL" clId="{1271FC43-ACF7-4A66-9689-D36B7FA0C807}" dt="2024-11-26T22:13:37.467" v="3"/>
          <pc:sldLayoutMkLst>
            <pc:docMk/>
            <pc:sldMasterMk cId="3761819113" sldId="2147483648"/>
            <pc:sldLayoutMk cId="2471503101" sldId="2147483653"/>
          </pc:sldLayoutMkLst>
          <pc:spChg chg="del">
            <ac:chgData name="Jaclyn Randazzo" userId="0f6d5133-0d29-4937-b5b4-b46595d8c649" providerId="ADAL" clId="{1271FC43-ACF7-4A66-9689-D36B7FA0C807}" dt="2024-11-26T22:13:37.237" v="2" actId="478"/>
            <ac:spMkLst>
              <pc:docMk/>
              <pc:sldMasterMk cId="3761819113" sldId="2147483648"/>
              <pc:sldLayoutMk cId="2471503101" sldId="2147483653"/>
              <ac:spMk id="3" creationId="{776D68C2-FCFB-06C0-C6E1-40C42616086D}"/>
            </ac:spMkLst>
          </pc:spChg>
          <pc:spChg chg="add mod">
            <ac:chgData name="Jaclyn Randazzo" userId="0f6d5133-0d29-4937-b5b4-b46595d8c649" providerId="ADAL" clId="{1271FC43-ACF7-4A66-9689-D36B7FA0C807}" dt="2024-11-26T22:13:37.467" v="3"/>
            <ac:spMkLst>
              <pc:docMk/>
              <pc:sldMasterMk cId="3761819113" sldId="2147483648"/>
              <pc:sldLayoutMk cId="2471503101" sldId="2147483653"/>
              <ac:spMk id="6" creationId="{0BBC9F6B-DF3C-BA5A-B848-5D8CD5DEEDDE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2F088-FDA7-431A-83D8-C4685347125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DECFC-91BF-4AD5-8C5F-471766CF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57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Poetic Devices used: </a:t>
            </a:r>
            <a:r>
              <a:rPr lang="en-US" b="0" dirty="0"/>
              <a:t>personification, imagery, repetition, simile, alliteration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67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https://ondemand.metopera.org/performance/detail/3762467a-3bab-52d1-8033-e0e16ff1434f</a:t>
            </a: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81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92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https://ondemand.metopera.org/performance/detail/3762467a-3bab-52d1-8033-e0e16ff1434f</a:t>
            </a: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9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78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Poetic Devices used: </a:t>
            </a:r>
            <a:r>
              <a:rPr lang="en-US" b="0" dirty="0"/>
              <a:t>repetition, alliteration, personification, imagery, meter, rhyme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72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Poetic Devices used:</a:t>
            </a:r>
            <a:r>
              <a:rPr lang="en-US" b="0" dirty="0"/>
              <a:t> simile, alliteration, imagery, personification, symbolism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02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Poetic Devices used: </a:t>
            </a:r>
            <a:r>
              <a:rPr lang="en-US" b="0" dirty="0"/>
              <a:t>repetition, personification, imagery, alliteration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4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1" y="665962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13778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A8379133-4680-8695-16CE-B0DA5C86BA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16" y="4317517"/>
            <a:ext cx="5711964" cy="151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58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2" y="563433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C675CF-5071-A27F-9874-BA5DB7737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811" y="1874531"/>
            <a:ext cx="10984375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83CA83-65A4-E38C-CF34-051336D0A86D}"/>
              </a:ext>
            </a:extLst>
          </p:cNvPr>
          <p:cNvSpPr txBox="1"/>
          <p:nvPr userDrawn="1"/>
        </p:nvSpPr>
        <p:spPr>
          <a:xfrm>
            <a:off x="10200815" y="6212342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14769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F6854A-E8E4-AD47-7C51-1677E17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430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7E223F6-A23C-54D6-ACF3-A965EB8E6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11945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A956003-5C2D-E80D-F00D-3D2CF1187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26450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832398-34D5-04C6-F8F8-2AC296B07B64}"/>
              </a:ext>
            </a:extLst>
          </p:cNvPr>
          <p:cNvSpPr txBox="1"/>
          <p:nvPr userDrawn="1"/>
        </p:nvSpPr>
        <p:spPr>
          <a:xfrm>
            <a:off x="10200815" y="6212342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127759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4410A6E-C1A3-8886-CA41-46C65DF4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745CF91-0581-9E41-F431-D30FD622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BC9F6B-DF3C-BA5A-B848-5D8CD5DEEDDE}"/>
              </a:ext>
            </a:extLst>
          </p:cNvPr>
          <p:cNvSpPr txBox="1"/>
          <p:nvPr userDrawn="1"/>
        </p:nvSpPr>
        <p:spPr>
          <a:xfrm>
            <a:off x="10200815" y="6212342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4715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3458" y="2430687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3732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65F6D0-E687-8BED-FC87-BB795BB21BD5}"/>
              </a:ext>
            </a:extLst>
          </p:cNvPr>
          <p:cNvSpPr txBox="1"/>
          <p:nvPr userDrawn="1"/>
        </p:nvSpPr>
        <p:spPr>
          <a:xfrm>
            <a:off x="10200815" y="6212342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371776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E25B9-6D6C-46FD-8747-DA5FD85E269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516D2C-6E54-4214-BFEC-219C28DB01AB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75B0AA-3900-4A19-BB19-3BC1581D8D9D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1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4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hyperlink" Target="https://ondemand.metopera.org/performance/detail/3762467a-3bab-52d1-8033-e0e16ff1434f" TargetMode="External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hyperlink" Target="https://ondemand.metopera.org/performance/detail/3762467a-3bab-52d1-8033-e0e16ff1434f" TargetMode="External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A9ABCA-4DB5-B93E-9270-647D25ADB009}"/>
              </a:ext>
            </a:extLst>
          </p:cNvPr>
          <p:cNvSpPr/>
          <p:nvPr/>
        </p:nvSpPr>
        <p:spPr>
          <a:xfrm>
            <a:off x="0" y="0"/>
            <a:ext cx="12192000" cy="3793543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C53ECC-57DD-F799-DEB4-5F4FECA155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FE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Responding to Key Scenes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D9891-B917-D579-C30A-B9265F407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807" y="2188694"/>
            <a:ext cx="9500381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E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Enriching the Humanities Through Opera</a:t>
            </a:r>
          </a:p>
        </p:txBody>
      </p:sp>
      <p:pic>
        <p:nvPicPr>
          <p:cNvPr id="5" name="Picture 4" descr="A white and orange logo&#10;&#10;Description automatically generated">
            <a:extLst>
              <a:ext uri="{FF2B5EF4-FFF2-40B4-BE49-F238E27FC236}">
                <a16:creationId xmlns:a16="http://schemas.microsoft.com/office/drawing/2014/main" id="{32546BCA-FE71-8D18-5E1D-07052A234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188" y="5927188"/>
            <a:ext cx="1253448" cy="4134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241D6D8-AEAE-24B5-8D1D-211198BC00FD}"/>
              </a:ext>
            </a:extLst>
          </p:cNvPr>
          <p:cNvSpPr txBox="1"/>
          <p:nvPr/>
        </p:nvSpPr>
        <p:spPr>
          <a:xfrm>
            <a:off x="7753036" y="6133920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8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 possible by the generous support from the</a:t>
            </a:r>
          </a:p>
        </p:txBody>
      </p:sp>
    </p:spTree>
    <p:extLst>
      <p:ext uri="{BB962C8B-B14F-4D97-AF65-F5344CB8AC3E}">
        <p14:creationId xmlns:p14="http://schemas.microsoft.com/office/powerpoint/2010/main" val="2313348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284271" y="1394905"/>
            <a:ext cx="11481009" cy="620051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endParaRPr lang="en-US" sz="4000" b="1" kern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40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Metamorphosis” </a:t>
            </a: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Sylvia Plath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4000" kern="1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Haunched</a:t>
            </a: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like faun, he </a:t>
            </a:r>
            <a:r>
              <a:rPr lang="en-US" sz="4000" kern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hooed</a:t>
            </a:r>
            <a:endParaRPr lang="en-US" sz="4000" kern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From grove of moon-glint and fen-frost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Until all owls in the twigged forest 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Flapped black to look and brood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the call this man made.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4000" kern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 sound but a drunken coot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Lurching home along river bank;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Starts hung water-sun, so a rank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double star-eyes lit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Boughs where those owls sat.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4000" kern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arena of yellow eyes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Watched the changing shape he cut,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Saw hoof harden from foot, saw sprout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Goat-horns; marked how god rose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galloped </a:t>
            </a:r>
            <a:r>
              <a:rPr lang="en-US" sz="4000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woodward</a:t>
            </a:r>
            <a:r>
              <a:rPr lang="en-US" sz="40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that guise.</a:t>
            </a:r>
            <a:endParaRPr lang="en-US" sz="4000" kern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93F55D-969D-C613-5CC6-55D0FBF5BFB6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Poetic Devices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67652-579E-5A40-03AB-BC836DB8F2F2}"/>
              </a:ext>
            </a:extLst>
          </p:cNvPr>
          <p:cNvSpPr txBox="1">
            <a:spLocks/>
          </p:cNvSpPr>
          <p:nvPr/>
        </p:nvSpPr>
        <p:spPr>
          <a:xfrm>
            <a:off x="7091865" y="2698160"/>
            <a:ext cx="3212637" cy="213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What poetic devices can you find in this example?</a:t>
            </a:r>
          </a:p>
        </p:txBody>
      </p:sp>
    </p:spTree>
    <p:extLst>
      <p:ext uri="{BB962C8B-B14F-4D97-AF65-F5344CB8AC3E}">
        <p14:creationId xmlns:p14="http://schemas.microsoft.com/office/powerpoint/2010/main" val="43524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23C3D6E-5167-242F-349E-2749367216DE}"/>
              </a:ext>
            </a:extLst>
          </p:cNvPr>
          <p:cNvGrpSpPr/>
          <p:nvPr/>
        </p:nvGrpSpPr>
        <p:grpSpPr>
          <a:xfrm>
            <a:off x="284271" y="2400070"/>
            <a:ext cx="11534116" cy="3693319"/>
            <a:chOff x="838200" y="3429000"/>
            <a:chExt cx="11534116" cy="369331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9DD3670-F677-BC35-682B-410E9553471E}"/>
                </a:ext>
              </a:extLst>
            </p:cNvPr>
            <p:cNvSpPr txBox="1"/>
            <p:nvPr/>
          </p:nvSpPr>
          <p:spPr>
            <a:xfrm>
              <a:off x="838200" y="3429000"/>
              <a:ext cx="5257800" cy="36933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FLORENCIA</a:t>
              </a:r>
            </a:p>
            <a:p>
              <a:r>
                <a:rPr lang="es-ES" sz="20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¿En qué momento era ya tarde?</a:t>
              </a:r>
            </a:p>
            <a:p>
              <a:r>
                <a:rPr lang="en-US" sz="20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Cristóbal, Cristóbal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Solo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deseaba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que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escucharas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de mis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labios</a:t>
              </a:r>
              <a:endPara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q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ue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tue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amor fu eel impulse de mi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vida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Sé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que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estás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cerca</a:t>
              </a:r>
              <a:endPara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Pero no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sé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si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la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vida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o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la Muerte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¿Es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este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tu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recuerdo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o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eres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tú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?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Por Piedad, Cristóbal</a:t>
              </a:r>
            </a:p>
            <a:p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muerto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o vivo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¡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Eschúchame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!</a:t>
              </a:r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DFE363E-7D40-3D1B-32D3-85821279BF6F}"/>
                </a:ext>
              </a:extLst>
            </p:cNvPr>
            <p:cNvSpPr txBox="1"/>
            <p:nvPr/>
          </p:nvSpPr>
          <p:spPr>
            <a:xfrm>
              <a:off x="6276316" y="3457346"/>
              <a:ext cx="6096000" cy="34778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FLORENCIA</a:t>
              </a:r>
            </a:p>
            <a:p>
              <a:r>
                <a:rPr lang="en-US" sz="20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When did it become too late?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Cristóbal, Cristóbal?</a:t>
              </a:r>
              <a:endParaRPr lang="en-US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 only wish that you could hear from my lips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hat your love was the force of my life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 know you are near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But I don’t know whether in life or death</a:t>
              </a:r>
              <a:endPara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Is this a memory or is it you?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Have mercy, Cristóbal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dead or alive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Hear me!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490C8D9-D472-A25E-9C74-2E703C74283D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4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Eschúchame</a:t>
            </a:r>
            <a:r>
              <a:rPr lang="en-US" sz="4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 </a:t>
            </a:r>
            <a:r>
              <a:rPr lang="en-US" sz="4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(Excerpt)</a:t>
            </a:r>
            <a:endParaRPr lang="en-US" sz="4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614260-0A7D-4D88-0839-54D47E544F43}"/>
              </a:ext>
            </a:extLst>
          </p:cNvPr>
          <p:cNvSpPr txBox="1"/>
          <p:nvPr/>
        </p:nvSpPr>
        <p:spPr>
          <a:xfrm>
            <a:off x="284271" y="1561697"/>
            <a:ext cx="11623458" cy="663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525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storm has caused the El Dorado to crash. This scene features the aria, “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Eschúchame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.” Following the storm Florencia wonders if she is dead or alive, can Cristóbal hear her? Is he alive? </a:t>
            </a: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052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49CBAE-43C2-2CEE-A068-1EFB04B62D87}"/>
              </a:ext>
            </a:extLst>
          </p:cNvPr>
          <p:cNvSpPr txBox="1"/>
          <p:nvPr/>
        </p:nvSpPr>
        <p:spPr>
          <a:xfrm>
            <a:off x="284271" y="1788768"/>
            <a:ext cx="11485363" cy="4260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Choose 1 character in the key scene, i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dentify their emotions, and write a poem from their point of view in response to the scene’s action.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 poem should include:</a:t>
            </a: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marR="0" lvl="1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Minimum of 4 lines </a:t>
            </a:r>
          </a:p>
          <a:p>
            <a:pPr marL="914400" marR="0" lvl="1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least </a:t>
            </a: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poetic devices</a:t>
            </a:r>
          </a:p>
          <a:p>
            <a:endParaRPr lang="en-US" sz="2400" dirty="0">
              <a:latin typeface="Georgia" panose="02040502050405020303" pitchFamily="18" charset="0"/>
            </a:endParaRPr>
          </a:p>
        </p:txBody>
      </p:sp>
      <p:pic>
        <p:nvPicPr>
          <p:cNvPr id="5" name="Google Shape;147;p12" descr="Pencil with solid fill">
            <a:extLst>
              <a:ext uri="{FF2B5EF4-FFF2-40B4-BE49-F238E27FC236}">
                <a16:creationId xmlns:a16="http://schemas.microsoft.com/office/drawing/2014/main" id="{443BA655-32D0-122A-AB7C-83DF1B36389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62683" y="483601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48;p12">
            <a:extLst>
              <a:ext uri="{FF2B5EF4-FFF2-40B4-BE49-F238E27FC236}">
                <a16:creationId xmlns:a16="http://schemas.microsoft.com/office/drawing/2014/main" id="{2399621B-EBB9-2733-8434-C3533E53BE7C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Response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Guidelines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1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36D85A-27CE-ACB5-F54D-133F07D756D9}"/>
              </a:ext>
            </a:extLst>
          </p:cNvPr>
          <p:cNvSpPr txBox="1">
            <a:spLocks/>
          </p:cNvSpPr>
          <p:nvPr/>
        </p:nvSpPr>
        <p:spPr>
          <a:xfrm>
            <a:off x="810729" y="1481404"/>
            <a:ext cx="10570541" cy="4644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you here, Cristobal?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feel the air move with your spirit.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wind moves through the trees, and I can hear it!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it really you or only a dream?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My love for you is like the blazing sun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Shining down on both us.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it really you or only a dream?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2" name="Google Shape;148;p12">
            <a:extLst>
              <a:ext uri="{FF2B5EF4-FFF2-40B4-BE49-F238E27FC236}">
                <a16:creationId xmlns:a16="http://schemas.microsoft.com/office/drawing/2014/main" id="{97DD435C-3AC2-662D-09AF-F7AFD6C1F422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Response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Example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oogle Shape;147;p12" descr="Pencil with solid fill">
            <a:extLst>
              <a:ext uri="{FF2B5EF4-FFF2-40B4-BE49-F238E27FC236}">
                <a16:creationId xmlns:a16="http://schemas.microsoft.com/office/drawing/2014/main" id="{D5B3BEB9-17B7-B21D-3A7A-1EBFF3CBBE8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4605" y="483601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9611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314EE7-9F66-5183-9F07-52B37472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428" y="2862262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</a:p>
        </p:txBody>
      </p:sp>
      <p:pic>
        <p:nvPicPr>
          <p:cNvPr id="6" name="Graphic 5" descr="Drama with solid fill">
            <a:extLst>
              <a:ext uri="{FF2B5EF4-FFF2-40B4-BE49-F238E27FC236}">
                <a16:creationId xmlns:a16="http://schemas.microsoft.com/office/drawing/2014/main" id="{C53CF069-FDB4-CCC9-266E-A9F12F7C1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8433" y="29717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511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DFB7CFF-D55D-DDD7-325C-CC103996DBDF}"/>
              </a:ext>
            </a:extLst>
          </p:cNvPr>
          <p:cNvSpPr txBox="1"/>
          <p:nvPr/>
        </p:nvSpPr>
        <p:spPr>
          <a:xfrm>
            <a:off x="406888" y="1838984"/>
            <a:ext cx="11378223" cy="3721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Share thoughts on the response poem process.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does poetry and music enhance the scene?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did you learn from viewing and presenting our response poems?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EB7FEAA-9CEE-FFBC-2512-805B9981F865}"/>
              </a:ext>
            </a:extLst>
          </p:cNvPr>
          <p:cNvSpPr txBox="1">
            <a:spLocks/>
          </p:cNvSpPr>
          <p:nvPr/>
        </p:nvSpPr>
        <p:spPr>
          <a:xfrm>
            <a:off x="368299" y="266077"/>
            <a:ext cx="10985500" cy="1181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LT Std 65 Medium" panose="020B0603020203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</p:txBody>
      </p:sp>
      <p:pic>
        <p:nvPicPr>
          <p:cNvPr id="8" name="Graphic 7" descr="Group brainstorm outline">
            <a:extLst>
              <a:ext uri="{FF2B5EF4-FFF2-40B4-BE49-F238E27FC236}">
                <a16:creationId xmlns:a16="http://schemas.microsoft.com/office/drawing/2014/main" id="{8A8065DE-72B2-E380-0223-CE806CE44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7584" y="5327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34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2308" y="1973963"/>
            <a:ext cx="5486400" cy="1455037"/>
          </a:xfrm>
          <a:prstGeom prst="rect">
            <a:avLst/>
          </a:prstGeom>
        </p:spPr>
      </p:pic>
      <p:pic>
        <p:nvPicPr>
          <p:cNvPr id="4" name="Picture 3" descr="A white and orange logo&#10;&#10;Description automatically generated">
            <a:extLst>
              <a:ext uri="{FF2B5EF4-FFF2-40B4-BE49-F238E27FC236}">
                <a16:creationId xmlns:a16="http://schemas.microsoft.com/office/drawing/2014/main" id="{C0AD220C-A684-0D2B-28B6-BF6E23E46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235" y="3774340"/>
            <a:ext cx="2799266" cy="92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7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E1D38DE-3CC0-E900-2512-83C210E95CBD}"/>
              </a:ext>
            </a:extLst>
          </p:cNvPr>
          <p:cNvSpPr txBox="1"/>
          <p:nvPr/>
        </p:nvSpPr>
        <p:spPr>
          <a:xfrm>
            <a:off x="391549" y="1759379"/>
            <a:ext cx="11577710" cy="4086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Today’s Objectives: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characters’ emotions and responses in a key scene.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poetic devices found in presented examples.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 a response poem, at least four lines in length, using two poetic devices to represent a character’s response to a key scene in the work.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Demonstrate understanding of chosen key scene through </a:t>
            </a:r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poems.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583F3D-4751-89F5-780B-240FB83A94D5}"/>
              </a:ext>
            </a:extLst>
          </p:cNvPr>
          <p:cNvSpPr txBox="1"/>
          <p:nvPr/>
        </p:nvSpPr>
        <p:spPr>
          <a:xfrm>
            <a:off x="391549" y="913387"/>
            <a:ext cx="118004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poetry and music enhance a key scene in a story?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5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6E9F897-5CEF-FD20-851B-3E00893CE3A0}"/>
              </a:ext>
            </a:extLst>
          </p:cNvPr>
          <p:cNvSpPr txBox="1"/>
          <p:nvPr/>
        </p:nvSpPr>
        <p:spPr>
          <a:xfrm>
            <a:off x="378543" y="2664550"/>
            <a:ext cx="11434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As you listen to the music, write down the emotions you hear being expressed.</a:t>
            </a:r>
          </a:p>
        </p:txBody>
      </p:sp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pic>
        <p:nvPicPr>
          <p:cNvPr id="12" name="Graphic 11" descr="Volume with solid fill">
            <a:hlinkClick r:id="rId5"/>
            <a:extLst>
              <a:ext uri="{FF2B5EF4-FFF2-40B4-BE49-F238E27FC236}">
                <a16:creationId xmlns:a16="http://schemas.microsoft.com/office/drawing/2014/main" id="{21277730-D9F2-AC6C-4817-084DC069E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4571045"/>
            <a:ext cx="914400" cy="914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5E567-1BC5-65DE-01BE-9FD0A61313A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3" name="Graphic 2" descr="Headphones with solid fill">
            <a:extLst>
              <a:ext uri="{FF2B5EF4-FFF2-40B4-BE49-F238E27FC236}">
                <a16:creationId xmlns:a16="http://schemas.microsoft.com/office/drawing/2014/main" id="{F7E47828-0421-2A06-C03B-E6BE11D47C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8EF74C-357A-54BC-393C-371A94A78610}"/>
              </a:ext>
            </a:extLst>
          </p:cNvPr>
          <p:cNvSpPr txBox="1"/>
          <p:nvPr/>
        </p:nvSpPr>
        <p:spPr>
          <a:xfrm>
            <a:off x="2645899" y="5484490"/>
            <a:ext cx="6900202" cy="670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Track #15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03:56 – 05:32</a:t>
            </a:r>
          </a:p>
        </p:txBody>
      </p:sp>
    </p:spTree>
    <p:extLst>
      <p:ext uri="{BB962C8B-B14F-4D97-AF65-F5344CB8AC3E}">
        <p14:creationId xmlns:p14="http://schemas.microsoft.com/office/powerpoint/2010/main" val="262047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5E567-1BC5-65DE-01BE-9FD0A61313A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3" name="Graphic 2" descr="Headphones with solid fill">
            <a:extLst>
              <a:ext uri="{FF2B5EF4-FFF2-40B4-BE49-F238E27FC236}">
                <a16:creationId xmlns:a16="http://schemas.microsoft.com/office/drawing/2014/main" id="{F7E47828-0421-2A06-C03B-E6BE11D47C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12407F-9B0C-153A-655C-686ED40E31E5}"/>
              </a:ext>
            </a:extLst>
          </p:cNvPr>
          <p:cNvSpPr txBox="1"/>
          <p:nvPr/>
        </p:nvSpPr>
        <p:spPr>
          <a:xfrm>
            <a:off x="311164" y="1665270"/>
            <a:ext cx="3805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Emotions observed:</a:t>
            </a:r>
          </a:p>
        </p:txBody>
      </p:sp>
    </p:spTree>
    <p:extLst>
      <p:ext uri="{BB962C8B-B14F-4D97-AF65-F5344CB8AC3E}">
        <p14:creationId xmlns:p14="http://schemas.microsoft.com/office/powerpoint/2010/main" val="370318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4C49A0-E288-5649-D734-4791470D4AFE}"/>
              </a:ext>
            </a:extLst>
          </p:cNvPr>
          <p:cNvSpPr txBox="1"/>
          <p:nvPr/>
        </p:nvSpPr>
        <p:spPr>
          <a:xfrm>
            <a:off x="368299" y="1874393"/>
            <a:ext cx="109855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story follows the legendary diva, Florencia Grimaldi, and her fellow passengers on a boat ride down the Amazon. As they travel through the enchanting rainforest toward their destination—the opera house in Manaus, Brazil—each passenger holds a secret hope for what the journey will bring.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30216A-B312-F21D-875A-619307606163}"/>
              </a:ext>
            </a:extLst>
          </p:cNvPr>
          <p:cNvSpPr txBox="1">
            <a:spLocks/>
          </p:cNvSpPr>
          <p:nvPr/>
        </p:nvSpPr>
        <p:spPr>
          <a:xfrm>
            <a:off x="368299" y="266077"/>
            <a:ext cx="10985500" cy="1181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LT Std 65 Medium" panose="020B0603020203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Florencia </a:t>
            </a:r>
            <a:r>
              <a:rPr lang="en-US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Amazonas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Synopsis</a:t>
            </a:r>
          </a:p>
        </p:txBody>
      </p:sp>
    </p:spTree>
    <p:extLst>
      <p:ext uri="{BB962C8B-B14F-4D97-AF65-F5344CB8AC3E}">
        <p14:creationId xmlns:p14="http://schemas.microsoft.com/office/powerpoint/2010/main" val="302331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pic>
        <p:nvPicPr>
          <p:cNvPr id="12" name="Graphic 11" descr="Volume with solid fill">
            <a:hlinkClick r:id="rId5"/>
            <a:extLst>
              <a:ext uri="{FF2B5EF4-FFF2-40B4-BE49-F238E27FC236}">
                <a16:creationId xmlns:a16="http://schemas.microsoft.com/office/drawing/2014/main" id="{21277730-D9F2-AC6C-4817-084DC069E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26883" y="766972"/>
            <a:ext cx="914400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8969C3-D654-88AC-E2CE-69FC56AF5969}"/>
              </a:ext>
            </a:extLst>
          </p:cNvPr>
          <p:cNvSpPr txBox="1"/>
          <p:nvPr/>
        </p:nvSpPr>
        <p:spPr>
          <a:xfrm>
            <a:off x="311164" y="570792"/>
            <a:ext cx="88157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11" name="Graphic 10" descr="Headphones with solid fill">
            <a:extLst>
              <a:ext uri="{FF2B5EF4-FFF2-40B4-BE49-F238E27FC236}">
                <a16:creationId xmlns:a16="http://schemas.microsoft.com/office/drawing/2014/main" id="{784ECC84-60FB-5C8E-E140-F9DA580F32D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F74627-6FCD-2AFF-D0EB-7A218A9FC7E2}"/>
              </a:ext>
            </a:extLst>
          </p:cNvPr>
          <p:cNvSpPr txBox="1"/>
          <p:nvPr/>
        </p:nvSpPr>
        <p:spPr>
          <a:xfrm>
            <a:off x="378543" y="1481452"/>
            <a:ext cx="10166554" cy="100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 II, Scene 11: Cristóbal, Cristóbal (“</a:t>
            </a:r>
            <a:r>
              <a:rPr lang="en-US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Eschúchame</a:t>
            </a:r>
            <a:r>
              <a:rPr lang="en-US" b="1" kern="1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[Hear me]”)</a:t>
            </a:r>
            <a:r>
              <a:rPr lang="en-US" sz="1800" b="1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(Excerpt)</a:t>
            </a:r>
          </a:p>
          <a:p>
            <a:pPr marL="0" marR="0">
              <a:lnSpc>
                <a:spcPct val="107000"/>
              </a:lnSpc>
              <a:spcBef>
                <a:spcPts val="525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storm has caused the El Dorado to crash. This scene features the aria, “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Eschúchame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.” Following the storm Florencia wonders if she is dead or alive, can Cristóbal hear her? Is he alive? </a:t>
            </a: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16CFB6E-092F-AB8D-42CE-5CBE3AF23B40}"/>
              </a:ext>
            </a:extLst>
          </p:cNvPr>
          <p:cNvGrpSpPr/>
          <p:nvPr/>
        </p:nvGrpSpPr>
        <p:grpSpPr>
          <a:xfrm>
            <a:off x="378543" y="2593889"/>
            <a:ext cx="11534116" cy="3693319"/>
            <a:chOff x="838200" y="3429000"/>
            <a:chExt cx="11534116" cy="369331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EA8D7C7-5ED4-7760-E89B-6B50174095A2}"/>
                </a:ext>
              </a:extLst>
            </p:cNvPr>
            <p:cNvSpPr txBox="1"/>
            <p:nvPr/>
          </p:nvSpPr>
          <p:spPr>
            <a:xfrm>
              <a:off x="838200" y="3429000"/>
              <a:ext cx="5257800" cy="36933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FLORENCIA</a:t>
              </a:r>
            </a:p>
            <a:p>
              <a:r>
                <a:rPr lang="es-ES" sz="20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¿En qué momento era ya tarde?</a:t>
              </a:r>
            </a:p>
            <a:p>
              <a:r>
                <a:rPr lang="en-US" sz="20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Cristóbal, Cristóbal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Solo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deseaba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que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escucharas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de mis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labios</a:t>
              </a:r>
              <a:endPara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q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ue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tue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amor fu eel impulse de mi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vida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Sé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que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estás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cerca</a:t>
              </a:r>
              <a:endPara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Pero no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sé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si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la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vida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o </a:t>
              </a:r>
              <a:r>
                <a:rPr lang="en-US" sz="2000" kern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</a:t>
              </a:r>
              <a:r>
                <a:rPr lang="en-US" sz="20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la Muerte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¿Es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este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tu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recuerdo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o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eres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tú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?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Por Piedad, Cristóbal</a:t>
              </a:r>
            </a:p>
            <a:p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muerto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o vivo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¡</a:t>
              </a:r>
              <a:r>
                <a:rPr lang="en-US" sz="20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Eschúchame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!</a:t>
              </a:r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379561-A624-3C65-60A3-7BD2C8D27B0A}"/>
                </a:ext>
              </a:extLst>
            </p:cNvPr>
            <p:cNvSpPr txBox="1"/>
            <p:nvPr/>
          </p:nvSpPr>
          <p:spPr>
            <a:xfrm>
              <a:off x="6276316" y="3457346"/>
              <a:ext cx="6096000" cy="34778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FLORENCIA</a:t>
              </a:r>
            </a:p>
            <a:p>
              <a:r>
                <a:rPr lang="en-US" sz="20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When did it become too late?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Cristóbal, Cristóbal?</a:t>
              </a:r>
              <a:endParaRPr lang="en-US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 only wish that you could hear from my lips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</a:t>
              </a:r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hat your love was the force of my life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 know you are near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But I don’t know whether in life or death</a:t>
              </a:r>
              <a:endPara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Is this a memory or is it you?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Have mercy, Cristóbal</a:t>
              </a: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dead or alive</a:t>
              </a:r>
              <a:endPara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Hear me!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5854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1CD9CE-22D9-6D8E-9E46-7A5DB5FAF4D2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5" name="Graphic 4" descr="Headphones with solid fill">
            <a:extLst>
              <a:ext uri="{FF2B5EF4-FFF2-40B4-BE49-F238E27FC236}">
                <a16:creationId xmlns:a16="http://schemas.microsoft.com/office/drawing/2014/main" id="{6BB6D9CE-0B47-6D60-84D1-5E29A47C8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9F6254-E3AE-A78D-A6B9-42140F627F4B}"/>
              </a:ext>
            </a:extLst>
          </p:cNvPr>
          <p:cNvSpPr txBox="1"/>
          <p:nvPr/>
        </p:nvSpPr>
        <p:spPr>
          <a:xfrm>
            <a:off x="526316" y="2537940"/>
            <a:ext cx="112871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does viewing the text change your understanding?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Does knowing the character(s) singing change your understanding? 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does the text and music add to your understanding of the scene?</a:t>
            </a:r>
          </a:p>
          <a:p>
            <a:endParaRPr lang="en-US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28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"/>
          <p:cNvSpPr txBox="1"/>
          <p:nvPr/>
        </p:nvSpPr>
        <p:spPr>
          <a:xfrm>
            <a:off x="600636" y="1609016"/>
            <a:ext cx="5764306" cy="451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Rhyme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Symbolism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Repetition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Meter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Alliteration</a:t>
            </a:r>
            <a:endParaRPr/>
          </a:p>
          <a:p>
            <a:pPr marL="742950" marR="0" lvl="1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8"/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</a:t>
            </a:r>
            <a:endParaRPr/>
          </a:p>
        </p:txBody>
      </p:sp>
      <p:sp>
        <p:nvSpPr>
          <p:cNvPr id="124" name="Google Shape;124;p8"/>
          <p:cNvSpPr txBox="1"/>
          <p:nvPr/>
        </p:nvSpPr>
        <p:spPr>
          <a:xfrm>
            <a:off x="6095999" y="1609016"/>
            <a:ext cx="5495365" cy="4518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Metaphor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Simile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Imagery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Personification</a:t>
            </a: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endParaRPr lang="en-US" sz="2800" dirty="0">
              <a:solidFill>
                <a:schemeClr val="dk1"/>
              </a:solidFill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Onomatopoeia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284271" y="1409654"/>
            <a:ext cx="11481009" cy="506488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endParaRPr lang="en-US" sz="2900" b="1" kern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29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Broken Appointment</a:t>
            </a:r>
            <a:r>
              <a:rPr lang="en-US" sz="29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en-US" sz="29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</a:t>
            </a:r>
            <a:r>
              <a:rPr lang="en-US" sz="2900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Thomas Hardy</a:t>
            </a:r>
            <a:endParaRPr lang="en-US" sz="2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did not come,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marching Time drew on, and wore me numb,—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Yet less for loss of your dear presence there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 that I thus found lacking in your make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high compassion which can overbear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Reluctance for pure lovingkindness’ sake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Grieved I, when, as the hope-hour stroked its sum,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did not come.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-15240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love not me,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love alone can lend you loyalty;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–I know and knew it. But, unto the store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human deeds divine in all but name,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 it not worth a little hour or more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add yet this: Once you, a woman, came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soothe a time-torn man; even though it be</a:t>
            </a:r>
          </a:p>
          <a:p>
            <a:pPr marL="0" marR="0" algn="l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love not me?</a:t>
            </a:r>
            <a:endParaRPr lang="en-US" sz="2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93F55D-969D-C613-5CC6-55D0FBF5BFB6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Poetic Devices Examples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AEF6DFA-30CB-8BE4-A8C6-779331DE4028}"/>
              </a:ext>
            </a:extLst>
          </p:cNvPr>
          <p:cNvSpPr txBox="1">
            <a:spLocks/>
          </p:cNvSpPr>
          <p:nvPr/>
        </p:nvSpPr>
        <p:spPr>
          <a:xfrm>
            <a:off x="7091865" y="2698160"/>
            <a:ext cx="3212637" cy="213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What poetic devices can you find in this example?</a:t>
            </a:r>
          </a:p>
        </p:txBody>
      </p:sp>
    </p:spTree>
    <p:extLst>
      <p:ext uri="{BB962C8B-B14F-4D97-AF65-F5344CB8AC3E}">
        <p14:creationId xmlns:p14="http://schemas.microsoft.com/office/powerpoint/2010/main" val="143431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2ba1e0-34b4-4993-8b13-ea94b42b601b">
      <Terms xmlns="http://schemas.microsoft.com/office/infopath/2007/PartnerControls"/>
    </lcf76f155ced4ddcb4097134ff3c332f>
    <TaxCatchAll xmlns="b5d4d16c-bf63-424b-a50c-8f06863d77c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C20123CC55F54FB419FEF2656D0B67" ma:contentTypeVersion="18" ma:contentTypeDescription="Create a new document." ma:contentTypeScope="" ma:versionID="530eeba448efa15e4eb13aa548216de8">
  <xsd:schema xmlns:xsd="http://www.w3.org/2001/XMLSchema" xmlns:xs="http://www.w3.org/2001/XMLSchema" xmlns:p="http://schemas.microsoft.com/office/2006/metadata/properties" xmlns:ns2="b72ba1e0-34b4-4993-8b13-ea94b42b601b" xmlns:ns3="b5d4d16c-bf63-424b-a50c-8f06863d77c9" targetNamespace="http://schemas.microsoft.com/office/2006/metadata/properties" ma:root="true" ma:fieldsID="60fd2fbb6b7d391bf724b351339150d8" ns2:_="" ns3:_="">
    <xsd:import namespace="b72ba1e0-34b4-4993-8b13-ea94b42b601b"/>
    <xsd:import namespace="b5d4d16c-bf63-424b-a50c-8f06863d77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2ba1e0-34b4-4993-8b13-ea94b42b60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e0a3262-5203-4f8a-8a89-6d95a304a3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4d16c-bf63-424b-a50c-8f06863d77c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a1c485f-a3a1-46ff-b4d5-f82ec574cdad}" ma:internalName="TaxCatchAll" ma:showField="CatchAllData" ma:web="b5d4d16c-bf63-424b-a50c-8f06863d77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45D3D9-C514-4C1E-BE9C-F30DCE5AD4F9}">
  <ds:schemaRefs>
    <ds:schemaRef ds:uri="http://purl.org/dc/elements/1.1/"/>
    <ds:schemaRef ds:uri="http://schemas.microsoft.com/office/infopath/2007/PartnerControls"/>
    <ds:schemaRef ds:uri="b72ba1e0-34b4-4993-8b13-ea94b42b601b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b5d4d16c-bf63-424b-a50c-8f06863d77c9"/>
  </ds:schemaRefs>
</ds:datastoreItem>
</file>

<file path=customXml/itemProps2.xml><?xml version="1.0" encoding="utf-8"?>
<ds:datastoreItem xmlns:ds="http://schemas.openxmlformats.org/officeDocument/2006/customXml" ds:itemID="{39D53B9C-1BDA-4810-9575-8FE0AA1B46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18F93D-BEF6-4DF3-99BA-F3A69DC3FB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2ba1e0-34b4-4993-8b13-ea94b42b601b"/>
    <ds:schemaRef ds:uri="b5d4d16c-bf63-424b-a50c-8f06863d77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6555</TotalTime>
  <Words>1087</Words>
  <Application>Microsoft Office PowerPoint</Application>
  <PresentationFormat>Widescreen</PresentationFormat>
  <Paragraphs>183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Arial</vt:lpstr>
      <vt:lpstr>Calibri</vt:lpstr>
      <vt:lpstr>Courier New</vt:lpstr>
      <vt:lpstr>Georgia</vt:lpstr>
      <vt:lpstr>Symbol</vt:lpstr>
      <vt:lpstr>Times New Roman</vt:lpstr>
      <vt:lpstr>Office Theme</vt:lpstr>
      <vt:lpstr>Responding to Key Scenes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Wise</dc:creator>
  <cp:lastModifiedBy>Jaclyn Randazzo</cp:lastModifiedBy>
  <cp:revision>55</cp:revision>
  <dcterms:created xsi:type="dcterms:W3CDTF">2020-04-06T15:08:23Z</dcterms:created>
  <dcterms:modified xsi:type="dcterms:W3CDTF">2024-12-03T17:59:41Z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0x010100E4C20123CC55F54FB419FEF2656D0B67</vt:lpwstr>
  </property>
  <property fmtid="{D5CDD505-2E9C-101B-9397-08002B2CF9AE}" pid="3" name="MediaServiceImageTags">
    <vt:lpwstr/>
  </property>
</Properties>
</file>