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302" r:id="rId5"/>
    <p:sldId id="265" r:id="rId6"/>
    <p:sldId id="256" r:id="rId7"/>
    <p:sldId id="305" r:id="rId8"/>
    <p:sldId id="325" r:id="rId9"/>
    <p:sldId id="284" r:id="rId10"/>
    <p:sldId id="303" r:id="rId11"/>
    <p:sldId id="263" r:id="rId12"/>
    <p:sldId id="326" r:id="rId13"/>
    <p:sldId id="290" r:id="rId14"/>
    <p:sldId id="280" r:id="rId15"/>
    <p:sldId id="289" r:id="rId16"/>
    <p:sldId id="322" r:id="rId17"/>
    <p:sldId id="286" r:id="rId18"/>
    <p:sldId id="291" r:id="rId19"/>
    <p:sldId id="304" r:id="rId20"/>
    <p:sldId id="32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C9A"/>
    <a:srgbClr val="B9B8B7"/>
    <a:srgbClr val="B7B7B7"/>
    <a:srgbClr val="FFFEFA"/>
    <a:srgbClr val="C8102E"/>
    <a:srgbClr val="F8F8F8"/>
    <a:srgbClr val="E5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8B2B2-F339-4297-89B6-28635721231A}" v="38" dt="2024-09-25T15:01:01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249" autoAdjust="0"/>
  </p:normalViewPr>
  <p:slideViewPr>
    <p:cSldViewPr snapToGrid="0">
      <p:cViewPr varScale="1">
        <p:scale>
          <a:sx n="73" d="100"/>
          <a:sy n="73" d="100"/>
        </p:scale>
        <p:origin x="5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F088-FDA7-431A-83D8-C4685347125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ECFC-91BF-4AD5-8C5F-471766CF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7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Poetic Devices used: </a:t>
            </a:r>
            <a:r>
              <a:rPr lang="en-US" sz="1800" b="0" i="0" u="none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imagery, personification, alliteration, metaphor, simile, rhyme, symbolism</a:t>
            </a:r>
            <a:endParaRPr lang="en-US" sz="1800" b="1" i="0" u="non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88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https://www.youtube.com/watch?v=Ztq4oIi8mW8</a:t>
            </a: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2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01:06–04:31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https://www.youtube.com/watch?v=lcL8cmE7oBI&amp;t=67s</a:t>
            </a: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9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7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</a:t>
            </a:r>
            <a:r>
              <a:rPr lang="en-US" sz="1200" b="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repetition, metaphor, simile, imagery, alliteration, symbolism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4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imagery, repetition, alliteration, personification, rhyme, symbolism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96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Poetic Devices used: 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imagery, alliteration, personification, metaphor, symbolism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1" y="665962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377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A8379133-4680-8695-16CE-B0DA5C86B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16" y="4317517"/>
            <a:ext cx="5711964" cy="15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2" y="563433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C675CF-5071-A27F-9874-BA5DB773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811" y="1874531"/>
            <a:ext cx="10984375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8F4ED0-A4D4-52D5-C793-E5CBF1474AFE}"/>
              </a:ext>
            </a:extLst>
          </p:cNvPr>
          <p:cNvSpPr txBox="1"/>
          <p:nvPr userDrawn="1"/>
        </p:nvSpPr>
        <p:spPr>
          <a:xfrm>
            <a:off x="10185050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1476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F6854A-E8E4-AD47-7C51-1677E17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430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7E223F6-A23C-54D6-ACF3-A965EB8E6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11945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A956003-5C2D-E80D-F00D-3D2CF118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450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466E29-E96E-AA08-A96E-DBFC0AA3BBBC}"/>
              </a:ext>
            </a:extLst>
          </p:cNvPr>
          <p:cNvSpPr txBox="1"/>
          <p:nvPr userDrawn="1"/>
        </p:nvSpPr>
        <p:spPr>
          <a:xfrm>
            <a:off x="10185050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1277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4410A6E-C1A3-8886-CA41-46C65DF4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45CF91-0581-9E41-F431-D30FD62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23B9B7-BE3D-C3C6-D312-02742F466C70}"/>
              </a:ext>
            </a:extLst>
          </p:cNvPr>
          <p:cNvSpPr txBox="1"/>
          <p:nvPr userDrawn="1"/>
        </p:nvSpPr>
        <p:spPr>
          <a:xfrm>
            <a:off x="10185050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471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8" y="2430687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3732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39EA83-C14E-423E-2EDA-149DD0A0B85D}"/>
              </a:ext>
            </a:extLst>
          </p:cNvPr>
          <p:cNvSpPr txBox="1"/>
          <p:nvPr userDrawn="1"/>
        </p:nvSpPr>
        <p:spPr>
          <a:xfrm>
            <a:off x="10185050" y="6212342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37177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25B9-6D6C-46FD-8747-DA5FD85E2693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516D2C-6E54-4214-BFEC-219C28DB01AB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B0AA-3900-4A19-BB19-3BC1581D8D9D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Ztq4oIi8mW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lcL8cmE7oBI&amp;t=67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A9ABCA-4DB5-B93E-9270-647D25ADB009}"/>
              </a:ext>
            </a:extLst>
          </p:cNvPr>
          <p:cNvSpPr/>
          <p:nvPr/>
        </p:nvSpPr>
        <p:spPr>
          <a:xfrm>
            <a:off x="0" y="0"/>
            <a:ext cx="12192000" cy="3793543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C53ECC-57DD-F799-DEB4-5F4FECA15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Key Scenes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9891-B917-D579-C30A-B9265F407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807" y="2188694"/>
            <a:ext cx="9500381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Enriching the Humanities Through Opera</a:t>
            </a:r>
          </a:p>
        </p:txBody>
      </p:sp>
      <p:pic>
        <p:nvPicPr>
          <p:cNvPr id="5" name="Picture 4" descr="A white and orange logo&#10;&#10;Description automatically generated">
            <a:extLst>
              <a:ext uri="{FF2B5EF4-FFF2-40B4-BE49-F238E27FC236}">
                <a16:creationId xmlns:a16="http://schemas.microsoft.com/office/drawing/2014/main" id="{32546BCA-FE71-8D18-5E1D-07052A234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188" y="5927188"/>
            <a:ext cx="1253448" cy="4134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41D6D8-AEAE-24B5-8D1D-211198BC00FD}"/>
              </a:ext>
            </a:extLst>
          </p:cNvPr>
          <p:cNvSpPr txBox="1"/>
          <p:nvPr/>
        </p:nvSpPr>
        <p:spPr>
          <a:xfrm>
            <a:off x="7753036" y="6133920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8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possible by the generous support from the</a:t>
            </a:r>
          </a:p>
        </p:txBody>
      </p:sp>
    </p:spTree>
    <p:extLst>
      <p:ext uri="{BB962C8B-B14F-4D97-AF65-F5344CB8AC3E}">
        <p14:creationId xmlns:p14="http://schemas.microsoft.com/office/powerpoint/2010/main" val="2684681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B20D49-316E-0901-DA7A-2FC51C7DC204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Poetic Devices Examples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3B18621-EA11-05EC-FAC2-A3110CB1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71" y="1671554"/>
            <a:ext cx="1109148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“The Passionate Shepherd to His Love” 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Christopher Marlowe (Excerpt)</a:t>
            </a:r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live with me and be my love,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 will all the pleasures prove,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Valleys, groves, hills, and fields,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Woods, or </a:t>
            </a:r>
            <a:r>
              <a:rPr lang="en-US" sz="2400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steepy</a:t>
            </a:r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mountain yields.</a:t>
            </a:r>
            <a:b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 will sit upon the Rocks,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Seeing the Shepherds feed their flocks,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shallow Rivers to whose falls</a:t>
            </a:r>
          </a:p>
          <a:p>
            <a:r>
              <a:rPr lang="en-US" sz="24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Melodious birds sing Madrigals.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DCF738-49B6-81A6-15A1-59DA9013C471}"/>
              </a:ext>
            </a:extLst>
          </p:cNvPr>
          <p:cNvSpPr txBox="1">
            <a:spLocks/>
          </p:cNvSpPr>
          <p:nvPr/>
        </p:nvSpPr>
        <p:spPr>
          <a:xfrm>
            <a:off x="7635741" y="2945253"/>
            <a:ext cx="3212637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</p:spTree>
    <p:extLst>
      <p:ext uri="{BB962C8B-B14F-4D97-AF65-F5344CB8AC3E}">
        <p14:creationId xmlns:p14="http://schemas.microsoft.com/office/powerpoint/2010/main" val="17999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1" y="2031074"/>
            <a:ext cx="4855471" cy="363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Count Almaviva stands on the street beneath Rosina's window. Desperately in love and excited at the prospect of seeing her, he serenades her but receives no response.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24444D-C0BE-06C6-3C1F-743EBC96DC0F}"/>
              </a:ext>
            </a:extLst>
          </p:cNvPr>
          <p:cNvSpPr txBox="1"/>
          <p:nvPr/>
        </p:nvSpPr>
        <p:spPr>
          <a:xfrm>
            <a:off x="284271" y="567004"/>
            <a:ext cx="11697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sz="4800" b="1" dirty="0">
                <a:latin typeface="Arial" panose="020B0604020202020204" pitchFamily="34" charset="0"/>
                <a:cs typeface="Arial" panose="020B0604020202020204" pitchFamily="34" charset="0"/>
              </a:rPr>
              <a:t>Ecco ridente in cielo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it-IT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B0DC0CF-7DDC-A42E-C377-A47B25B15829}"/>
              </a:ext>
            </a:extLst>
          </p:cNvPr>
          <p:cNvGrpSpPr/>
          <p:nvPr/>
        </p:nvGrpSpPr>
        <p:grpSpPr>
          <a:xfrm>
            <a:off x="5294486" y="1417419"/>
            <a:ext cx="9343887" cy="5232202"/>
            <a:chOff x="838200" y="3429000"/>
            <a:chExt cx="9343887" cy="523220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A4B907F-3585-CF23-5DC5-3F3696C4E030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52322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b="1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CONTE</a:t>
              </a:r>
              <a:br>
                <a:rPr lang="it-IT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Ecco ridente in cielo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spunta la bella aurora,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 tu non sorgi ancora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 puoi dormir così?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Sorgi, mia dolce speme,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vieni bell'idol mio,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rendi men crudo, oh Dio,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lo stral che mi feri.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Oh sorte! già veggo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quel caro sembiante,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quest'anima amante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ottenne pietà!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Oh, istante d'amore!</a:t>
              </a:r>
              <a:b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Felice momento!</a:t>
              </a:r>
            </a:p>
            <a:p>
              <a: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dolce contento</a:t>
              </a:r>
            </a:p>
            <a:p>
              <a:r>
                <a:rPr lang="it-IT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 egual non ha!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4FDA139-5BBF-0724-2E3E-70D9BF7A808D}"/>
                </a:ext>
              </a:extLst>
            </p:cNvPr>
            <p:cNvSpPr txBox="1"/>
            <p:nvPr/>
          </p:nvSpPr>
          <p:spPr>
            <a:xfrm>
              <a:off x="4086087" y="3429000"/>
              <a:ext cx="6096000" cy="50167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COUNT</a:t>
              </a:r>
              <a:endPara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Lo, in the smiling sky,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lovely dawn is breaking,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you are not awake,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you are still asleep?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Arise, my sweetest love,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come, my treasured one,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soften the pain, O God,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dart which pierces me.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joy! I now see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that dearest vision,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has she taken pity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this soul in love?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moment of love!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moment divine!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sweet content</a:t>
              </a:r>
            </a:p>
            <a:p>
              <a:r>
                <a:rPr lang="en-US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which is unequalled!</a:t>
              </a:r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05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838200" y="1550340"/>
            <a:ext cx="10515600" cy="4272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Personification: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“Ecco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ridente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cielo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 (“Lo, in the smiling sky.”)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Symbolism: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Rendi men crudo, oh Dio, lo stral che mi feri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(“Soften the pain, O God, of the dart which pierces me.”)</a:t>
            </a:r>
          </a:p>
          <a:p>
            <a:pPr algn="l"/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Rhyme: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Felice 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momento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! Oh, dolce </a:t>
            </a:r>
            <a:r>
              <a:rPr lang="it-IT" u="sng" dirty="0">
                <a:latin typeface="Arial" panose="020B0604020202020204" pitchFamily="34" charset="0"/>
                <a:cs typeface="Arial" panose="020B0604020202020204" pitchFamily="34" charset="0"/>
              </a:rPr>
              <a:t>contento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(“Oh, moment divine! Oh, sweet content.”) 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Note: the rhyme works in Italian</a:t>
            </a:r>
          </a:p>
          <a:p>
            <a:pPr algn="l"/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93F55D-969D-C613-5CC6-55D0FBF5BFB6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Poetic Devices Examples</a:t>
            </a:r>
          </a:p>
        </p:txBody>
      </p:sp>
    </p:spTree>
    <p:extLst>
      <p:ext uri="{BB962C8B-B14F-4D97-AF65-F5344CB8AC3E}">
        <p14:creationId xmlns:p14="http://schemas.microsoft.com/office/powerpoint/2010/main" val="143431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9CBAE-43C2-2CEE-A068-1EFB04B62D87}"/>
              </a:ext>
            </a:extLst>
          </p:cNvPr>
          <p:cNvSpPr txBox="1"/>
          <p:nvPr/>
        </p:nvSpPr>
        <p:spPr>
          <a:xfrm>
            <a:off x="284271" y="1788768"/>
            <a:ext cx="11485363" cy="426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1 character in the key scene, i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dentify their emotions, and write a poem from their point of view in response to the scene’s action.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poem should include: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 of 4 lines </a:t>
            </a: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least </a:t>
            </a: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poetic devices</a:t>
            </a: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5" name="Google Shape;147;p12" descr="Pencil with solid fill">
            <a:extLst>
              <a:ext uri="{FF2B5EF4-FFF2-40B4-BE49-F238E27FC236}">
                <a16:creationId xmlns:a16="http://schemas.microsoft.com/office/drawing/2014/main" id="{443BA655-32D0-122A-AB7C-83DF1B36389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62683" y="483601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48;p12">
            <a:extLst>
              <a:ext uri="{FF2B5EF4-FFF2-40B4-BE49-F238E27FC236}">
                <a16:creationId xmlns:a16="http://schemas.microsoft.com/office/drawing/2014/main" id="{2399621B-EBB9-2733-8434-C3533E53BE7C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Guidelines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47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36D85A-27CE-ACB5-F54D-133F07D756D9}"/>
              </a:ext>
            </a:extLst>
          </p:cNvPr>
          <p:cNvSpPr txBox="1">
            <a:spLocks/>
          </p:cNvSpPr>
          <p:nvPr/>
        </p:nvSpPr>
        <p:spPr>
          <a:xfrm>
            <a:off x="409721" y="1804468"/>
            <a:ext cx="11372557" cy="3948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Standing near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Hope takes flight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sacred song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morning light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Silence like dawn unfolds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Notes of love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Yet untold</a:t>
            </a:r>
          </a:p>
        </p:txBody>
      </p:sp>
      <p:sp>
        <p:nvSpPr>
          <p:cNvPr id="2" name="Google Shape;123;p8">
            <a:extLst>
              <a:ext uri="{FF2B5EF4-FFF2-40B4-BE49-F238E27FC236}">
                <a16:creationId xmlns:a16="http://schemas.microsoft.com/office/drawing/2014/main" id="{8463439A-1DDB-0A28-F325-2EEC440C6035}"/>
              </a:ext>
            </a:extLst>
          </p:cNvPr>
          <p:cNvSpPr txBox="1"/>
          <p:nvPr/>
        </p:nvSpPr>
        <p:spPr>
          <a:xfrm>
            <a:off x="284270" y="567004"/>
            <a:ext cx="119077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Response Poem Example</a:t>
            </a:r>
            <a:endParaRPr dirty="0"/>
          </a:p>
        </p:txBody>
      </p:sp>
      <p:pic>
        <p:nvPicPr>
          <p:cNvPr id="7" name="Google Shape;147;p12" descr="Pencil with solid fill">
            <a:extLst>
              <a:ext uri="{FF2B5EF4-FFF2-40B4-BE49-F238E27FC236}">
                <a16:creationId xmlns:a16="http://schemas.microsoft.com/office/drawing/2014/main" id="{ADDA9123-DCA2-D9D9-A82C-49341F32597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62609" y="48356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61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314EE7-9F66-5183-9F07-52B37472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428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</p:txBody>
      </p:sp>
      <p:pic>
        <p:nvPicPr>
          <p:cNvPr id="6" name="Graphic 5" descr="Drama with solid fill">
            <a:extLst>
              <a:ext uri="{FF2B5EF4-FFF2-40B4-BE49-F238E27FC236}">
                <a16:creationId xmlns:a16="http://schemas.microsoft.com/office/drawing/2014/main" id="{C53CF069-FDB4-CCC9-266E-A9F12F7C1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8433" y="29717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11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DFB7CFF-D55D-DDD7-325C-CC103996DBDF}"/>
              </a:ext>
            </a:extLst>
          </p:cNvPr>
          <p:cNvSpPr txBox="1"/>
          <p:nvPr/>
        </p:nvSpPr>
        <p:spPr>
          <a:xfrm>
            <a:off x="406888" y="1838984"/>
            <a:ext cx="11378223" cy="3721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Share thoughts on the response poem process.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does poetry and music enhance the scene?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did you learn from viewing and presenting our response poems?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B7FEAA-9CEE-FFBC-2512-805B9981F865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</p:txBody>
      </p:sp>
      <p:pic>
        <p:nvPicPr>
          <p:cNvPr id="8" name="Graphic 7" descr="Group brainstorm outline">
            <a:extLst>
              <a:ext uri="{FF2B5EF4-FFF2-40B4-BE49-F238E27FC236}">
                <a16:creationId xmlns:a16="http://schemas.microsoft.com/office/drawing/2014/main" id="{8A8065DE-72B2-E380-0223-CE806CE44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7584" y="532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4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D1154F-20F1-8B07-4D33-C5F96695DD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650383" y="2748010"/>
            <a:ext cx="5139537" cy="136197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B1C86438-D611-1E15-E7A6-686AB338B9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6514" y="1806696"/>
            <a:ext cx="3324225" cy="1257300"/>
          </a:xfrm>
          <a:prstGeom prst="rect">
            <a:avLst/>
          </a:prstGeom>
        </p:spPr>
      </p:pic>
      <p:pic>
        <p:nvPicPr>
          <p:cNvPr id="8" name="Picture 7" descr="A white and orange logo&#10;&#10;Description automatically generated">
            <a:extLst>
              <a:ext uri="{FF2B5EF4-FFF2-40B4-BE49-F238E27FC236}">
                <a16:creationId xmlns:a16="http://schemas.microsoft.com/office/drawing/2014/main" id="{920B1350-0E8B-7CF0-0AC7-6B2BBD5917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27" y="3762668"/>
            <a:ext cx="3279025" cy="108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1D38DE-3CC0-E900-2512-83C210E95CBD}"/>
              </a:ext>
            </a:extLst>
          </p:cNvPr>
          <p:cNvSpPr txBox="1"/>
          <p:nvPr/>
        </p:nvSpPr>
        <p:spPr>
          <a:xfrm>
            <a:off x="391549" y="1759379"/>
            <a:ext cx="11577710" cy="408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Today’s Objectives: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characters’ emotions and responses in a key scene.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poetic devices found in presented examples.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response poem, at least four lines in length, using two poetic devices to represent a character’s response to a key scene in the work.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understanding of chosen key scene through 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poems.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583F3D-4751-89F5-780B-240FB83A94D5}"/>
              </a:ext>
            </a:extLst>
          </p:cNvPr>
          <p:cNvSpPr txBox="1"/>
          <p:nvPr/>
        </p:nvSpPr>
        <p:spPr>
          <a:xfrm>
            <a:off x="391549" y="913387"/>
            <a:ext cx="118004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poetry and music enhance a key scene in a story?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78543" y="2664550"/>
            <a:ext cx="1143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you listen to the music, write down the emotions you hear being expressed.</a:t>
            </a: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93303B-8B47-D321-50C8-07CD3762AA84}"/>
              </a:ext>
            </a:extLst>
          </p:cNvPr>
          <p:cNvSpPr txBox="1"/>
          <p:nvPr/>
        </p:nvSpPr>
        <p:spPr>
          <a:xfrm>
            <a:off x="4850953" y="5486171"/>
            <a:ext cx="220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10:55 – 14:48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Volume with solid fill">
            <a:hlinkClick r:id="rId7"/>
            <a:extLst>
              <a:ext uri="{FF2B5EF4-FFF2-40B4-BE49-F238E27FC236}">
                <a16:creationId xmlns:a16="http://schemas.microsoft.com/office/drawing/2014/main" id="{5B2382C5-C2CE-8A2F-0D1F-5B2ED924F16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97533" y="45717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12407F-9B0C-153A-655C-686ED40E31E5}"/>
              </a:ext>
            </a:extLst>
          </p:cNvPr>
          <p:cNvSpPr txBox="1"/>
          <p:nvPr/>
        </p:nvSpPr>
        <p:spPr>
          <a:xfrm>
            <a:off x="311164" y="1665270"/>
            <a:ext cx="3805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Emotions observed:</a:t>
            </a:r>
          </a:p>
        </p:txBody>
      </p:sp>
    </p:spTree>
    <p:extLst>
      <p:ext uri="{BB962C8B-B14F-4D97-AF65-F5344CB8AC3E}">
        <p14:creationId xmlns:p14="http://schemas.microsoft.com/office/powerpoint/2010/main" val="370318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DB38271-7D60-F489-C41E-E91E2EA74FFB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barbiere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Siviglia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Synopsis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7CD8E-41F9-16FA-290E-7FF906B94CEC}"/>
              </a:ext>
            </a:extLst>
          </p:cNvPr>
          <p:cNvSpPr txBox="1"/>
          <p:nvPr/>
        </p:nvSpPr>
        <p:spPr>
          <a:xfrm>
            <a:off x="368299" y="1572248"/>
            <a:ext cx="11378223" cy="42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the opera </a:t>
            </a:r>
            <a:r>
              <a:rPr lang="en-US" sz="28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Il </a:t>
            </a:r>
            <a:r>
              <a:rPr lang="en-US" sz="2800" i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barbiere</a:t>
            </a:r>
            <a:r>
              <a:rPr lang="en-US" sz="2800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i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Siviglia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the clever and resourceful barber Figaro helps Count Almaviva win the heart of Rosina, who is closely watched by her overbearing guardian, Dr. </a:t>
            </a:r>
            <a:r>
              <a:rPr lang="en-US" sz="2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Bartolo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The </a:t>
            </a:r>
            <a:r>
              <a:rPr lang="en-US" sz="2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ount, desiring to be loved for who he truly is rather than for his wealth, has assumed the identity of a poor student named Lindoro to win her affection.</a:t>
            </a:r>
            <a:r>
              <a:rPr lang="en-US" sz="28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Through a series of disguises and clever schemes</a:t>
            </a:r>
            <a:r>
              <a:rPr lang="en-US" sz="2800" kern="10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Count Almaviva 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reveals his true identity to Rosina, and they plan to marry. Despite </a:t>
            </a:r>
            <a:r>
              <a:rPr lang="en-US" sz="28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Bartolo's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attempts to thwart them, Figaro's wit and cunning ultimately ensure a happy ending for the young lovers.</a:t>
            </a:r>
          </a:p>
        </p:txBody>
      </p:sp>
    </p:spTree>
    <p:extLst>
      <p:ext uri="{BB962C8B-B14F-4D97-AF65-F5344CB8AC3E}">
        <p14:creationId xmlns:p14="http://schemas.microsoft.com/office/powerpoint/2010/main" val="193737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8969C3-D654-88AC-E2CE-69FC56AF596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1" name="Graphic 10" descr="Headphones with solid fill">
            <a:extLst>
              <a:ext uri="{FF2B5EF4-FFF2-40B4-BE49-F238E27FC236}">
                <a16:creationId xmlns:a16="http://schemas.microsoft.com/office/drawing/2014/main" id="{784ECC84-60FB-5C8E-E140-F9DA580F32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hlinkClick r:id="rId7"/>
            <a:extLst>
              <a:ext uri="{FF2B5EF4-FFF2-40B4-BE49-F238E27FC236}">
                <a16:creationId xmlns:a16="http://schemas.microsoft.com/office/drawing/2014/main" id="{122B2D51-FF3A-CD4A-2B26-617BE0039C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26883" y="766972"/>
            <a:ext cx="914400" cy="914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76C2E6A-A500-A8D4-44CC-E439BB8F25B8}"/>
              </a:ext>
            </a:extLst>
          </p:cNvPr>
          <p:cNvGrpSpPr/>
          <p:nvPr/>
        </p:nvGrpSpPr>
        <p:grpSpPr>
          <a:xfrm>
            <a:off x="378543" y="1481895"/>
            <a:ext cx="9343887" cy="5232202"/>
            <a:chOff x="838200" y="3429000"/>
            <a:chExt cx="9343887" cy="523220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99C5AC1-C20F-15CB-1631-6DAEF4DCAE7D}"/>
                </a:ext>
              </a:extLst>
            </p:cNvPr>
            <p:cNvSpPr txBox="1"/>
            <p:nvPr/>
          </p:nvSpPr>
          <p:spPr>
            <a:xfrm>
              <a:off x="838200" y="3429000"/>
              <a:ext cx="5257800" cy="52322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b="1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CONTE</a:t>
              </a:r>
              <a:br>
                <a:rPr lang="it-IT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Ecco ridente in cielo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spunta la bella aurora,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 tu non sorgi ancora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 puoi dormir così?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Sorgi, mia dolce speme,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vieni bell'idol mio,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rendi men crudo, oh Dio,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lo stral che mi feri.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Oh sorte! già veggo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quel caro sembiante,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quest'anima amante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ottenne pietà!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Oh, istante d'amore!</a:t>
              </a:r>
              <a:b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it-IT" sz="18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Felice momento!</a:t>
              </a:r>
            </a:p>
            <a:p>
              <a: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dolce contento</a:t>
              </a:r>
            </a:p>
            <a:p>
              <a:r>
                <a:rPr lang="it-IT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 egual non ha!</a:t>
              </a:r>
            </a:p>
            <a:p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7BF6691-B3BE-7D31-1AAF-D12DF05A4A1D}"/>
                </a:ext>
              </a:extLst>
            </p:cNvPr>
            <p:cNvSpPr txBox="1"/>
            <p:nvPr/>
          </p:nvSpPr>
          <p:spPr>
            <a:xfrm>
              <a:off x="4086087" y="3429000"/>
              <a:ext cx="6096000" cy="50167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COUNT</a:t>
              </a: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Lo, in the smiling sky,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lovely dawn is breaking,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you are not awake,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you are still asleep?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Arise, my sweetest love,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come, my treasured one,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soften the pain, O God,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dart which pierces me.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joy! I now see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that dearest vision,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has she taken pity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this soul in love?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moment of love!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moment divine!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Oh, sweet content</a:t>
              </a:r>
            </a:p>
            <a:p>
              <a:r>
                <a:rPr lang="en-US" sz="1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which is unequalled!</a:t>
              </a:r>
              <a:br>
                <a:rPr lang="en-US" sz="1400" dirty="0">
                  <a:effectLst/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</a:b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F7FE6CE-BC0F-2892-29A3-6AA2AEA72DA6}"/>
              </a:ext>
            </a:extLst>
          </p:cNvPr>
          <p:cNvSpPr txBox="1">
            <a:spLocks/>
          </p:cNvSpPr>
          <p:nvPr/>
        </p:nvSpPr>
        <p:spPr>
          <a:xfrm>
            <a:off x="6957986" y="2654847"/>
            <a:ext cx="4855471" cy="363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Act I, Scene 1: “</a:t>
            </a:r>
            <a:r>
              <a:rPr lang="it-IT" sz="2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Ecc</a:t>
            </a:r>
            <a:r>
              <a:rPr lang="it-IT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lang="it-IT" sz="2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ridente in cielo (Lo, in the smiling sk</a:t>
            </a:r>
            <a:r>
              <a:rPr lang="it-IT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y)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it-IT" sz="2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Count Almaviva stands beneath Rosina's window on the street, desperately in love and eager to catch a glimpse of her. He serenades her passionately and receives no response.</a:t>
            </a:r>
          </a:p>
        </p:txBody>
      </p:sp>
    </p:spTree>
    <p:extLst>
      <p:ext uri="{BB962C8B-B14F-4D97-AF65-F5344CB8AC3E}">
        <p14:creationId xmlns:p14="http://schemas.microsoft.com/office/powerpoint/2010/main" val="352266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1CD9CE-22D9-6D8E-9E46-7A5DB5FAF4D2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5" name="Graphic 4" descr="Headphones with solid fill">
            <a:extLst>
              <a:ext uri="{FF2B5EF4-FFF2-40B4-BE49-F238E27FC236}">
                <a16:creationId xmlns:a16="http://schemas.microsoft.com/office/drawing/2014/main" id="{6BB6D9CE-0B47-6D60-84D1-5E29A47C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9F6254-E3AE-A78D-A6B9-42140F627F4B}"/>
              </a:ext>
            </a:extLst>
          </p:cNvPr>
          <p:cNvSpPr txBox="1"/>
          <p:nvPr/>
        </p:nvSpPr>
        <p:spPr>
          <a:xfrm>
            <a:off x="526316" y="2537940"/>
            <a:ext cx="11287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viewing the text change your understanding?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knowing the character(s) singing change your understanding?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the text and music add to your understanding of the scene?</a:t>
            </a:r>
          </a:p>
          <a:p>
            <a:endParaRPr lang="en-US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/>
          <p:nvPr/>
        </p:nvSpPr>
        <p:spPr>
          <a:xfrm>
            <a:off x="600636" y="1609016"/>
            <a:ext cx="5764306" cy="451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Rhyme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Symbolism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Repetition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Meter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Alliteration</a:t>
            </a:r>
            <a:endParaRPr/>
          </a:p>
          <a:p>
            <a:pPr marL="742950" marR="0" lvl="1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</a:t>
            </a:r>
            <a:endParaRPr/>
          </a:p>
        </p:txBody>
      </p:sp>
      <p:sp>
        <p:nvSpPr>
          <p:cNvPr id="124" name="Google Shape;124;p8"/>
          <p:cNvSpPr txBox="1"/>
          <p:nvPr/>
        </p:nvSpPr>
        <p:spPr>
          <a:xfrm>
            <a:off x="6095999" y="1609016"/>
            <a:ext cx="5495365" cy="4518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Metaphor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Simile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Imagery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Personification</a:t>
            </a: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endParaRPr lang="en-US" sz="28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Onomatopoeia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B20D49-316E-0901-DA7A-2FC51C7DC204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Poetic Devices Examples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3B18621-EA11-05EC-FAC2-A3110CB1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271" y="1479507"/>
            <a:ext cx="1109148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“Fake Love” </a:t>
            </a: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Drake (Excerpt)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I've been down so long it look like up to me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They look up to me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 got fake people </a:t>
            </a:r>
            <a:r>
              <a:rPr lang="en-US" sz="2000" b="0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showin</a:t>
            </a: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' fake love to me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Straight up to my face, straight up to my face</a:t>
            </a:r>
          </a:p>
          <a:p>
            <a:pPr algn="l"/>
            <a:endParaRPr lang="en-US" sz="2000" b="0" i="0" dirty="0">
              <a:solidFill>
                <a:srgbClr val="1F1F1F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Yeah, straight up to my face, </a:t>
            </a:r>
            <a:r>
              <a:rPr lang="en-US" sz="2000" b="0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tryna</a:t>
            </a: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play it safe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Vibe switch like night and day, I can see </a:t>
            </a:r>
            <a:r>
              <a:rPr lang="en-US" sz="2000" b="0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like right away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 came up, you changed up, I caught that whole play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Since then, it's never been the same</a:t>
            </a:r>
          </a:p>
          <a:p>
            <a:pPr algn="l"/>
            <a:endParaRPr lang="en-US" sz="2000" b="0" i="0" dirty="0">
              <a:solidFill>
                <a:srgbClr val="1F1F1F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That's when they smile in my face</a:t>
            </a:r>
            <a:b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Whole time they </a:t>
            </a:r>
            <a:r>
              <a:rPr lang="en-US" sz="2000" b="0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take my place</a:t>
            </a:r>
          </a:p>
          <a:p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DCF738-49B6-81A6-15A1-59DA9013C471}"/>
              </a:ext>
            </a:extLst>
          </p:cNvPr>
          <p:cNvSpPr txBox="1">
            <a:spLocks/>
          </p:cNvSpPr>
          <p:nvPr/>
        </p:nvSpPr>
        <p:spPr>
          <a:xfrm>
            <a:off x="7778616" y="2678553"/>
            <a:ext cx="3212637" cy="213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poetic devices can you find in this example?</a:t>
            </a:r>
          </a:p>
        </p:txBody>
      </p:sp>
    </p:spTree>
    <p:extLst>
      <p:ext uri="{BB962C8B-B14F-4D97-AF65-F5344CB8AC3E}">
        <p14:creationId xmlns:p14="http://schemas.microsoft.com/office/powerpoint/2010/main" val="111220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2ba1e0-34b4-4993-8b13-ea94b42b601b">
      <Terms xmlns="http://schemas.microsoft.com/office/infopath/2007/PartnerControls"/>
    </lcf76f155ced4ddcb4097134ff3c332f>
    <TaxCatchAll xmlns="b5d4d16c-bf63-424b-a50c-8f06863d77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C20123CC55F54FB419FEF2656D0B67" ma:contentTypeVersion="18" ma:contentTypeDescription="Create a new document." ma:contentTypeScope="" ma:versionID="530eeba448efa15e4eb13aa548216de8">
  <xsd:schema xmlns:xsd="http://www.w3.org/2001/XMLSchema" xmlns:xs="http://www.w3.org/2001/XMLSchema" xmlns:p="http://schemas.microsoft.com/office/2006/metadata/properties" xmlns:ns2="b72ba1e0-34b4-4993-8b13-ea94b42b601b" xmlns:ns3="b5d4d16c-bf63-424b-a50c-8f06863d77c9" targetNamespace="http://schemas.microsoft.com/office/2006/metadata/properties" ma:root="true" ma:fieldsID="60fd2fbb6b7d391bf724b351339150d8" ns2:_="" ns3:_="">
    <xsd:import namespace="b72ba1e0-34b4-4993-8b13-ea94b42b601b"/>
    <xsd:import namespace="b5d4d16c-bf63-424b-a50c-8f06863d7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ba1e0-34b4-4993-8b13-ea94b42b60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0a3262-5203-4f8a-8a89-6d95a304a3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d16c-bf63-424b-a50c-8f06863d7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c485f-a3a1-46ff-b4d5-f82ec574cdad}" ma:internalName="TaxCatchAll" ma:showField="CatchAllData" ma:web="b5d4d16c-bf63-424b-a50c-8f06863d7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EF61A1-1660-45CF-AE2F-7E58E85C37B9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b72ba1e0-34b4-4993-8b13-ea94b42b601b"/>
    <ds:schemaRef ds:uri="http://schemas.microsoft.com/office/infopath/2007/PartnerControls"/>
    <ds:schemaRef ds:uri="b5d4d16c-bf63-424b-a50c-8f06863d77c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9B14257-B8DE-4451-8D96-4D8783CFF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2ba1e0-34b4-4993-8b13-ea94b42b601b"/>
    <ds:schemaRef ds:uri="b5d4d16c-bf63-424b-a50c-8f06863d7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BE877D-AFAE-4A13-846B-A2D69B6FC5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8096</TotalTime>
  <Words>1244</Words>
  <Application>Microsoft Office PowerPoint</Application>
  <PresentationFormat>Widescreen</PresentationFormat>
  <Paragraphs>158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Courier New</vt:lpstr>
      <vt:lpstr>Georgia</vt:lpstr>
      <vt:lpstr>Symbol</vt:lpstr>
      <vt:lpstr>Office Theme</vt:lpstr>
      <vt:lpstr>Responding to Key Scenes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Wise</dc:creator>
  <cp:lastModifiedBy>Jaclyn Randazzo</cp:lastModifiedBy>
  <cp:revision>53</cp:revision>
  <dcterms:created xsi:type="dcterms:W3CDTF">2020-04-06T15:08:23Z</dcterms:created>
  <dcterms:modified xsi:type="dcterms:W3CDTF">2024-10-15T01:48:39Z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0x010100E4C20123CC55F54FB419FEF2656D0B67</vt:lpwstr>
  </property>
  <property fmtid="{D5CDD505-2E9C-101B-9397-08002B2CF9AE}" pid="3" name="MediaServiceImageTags">
    <vt:lpwstr/>
  </property>
</Properties>
</file>