
<file path=[Content_Types].xml><?xml version="1.0" encoding="utf-8"?>
<Types xmlns="http://schemas.openxmlformats.org/package/2006/content-types">
  <Default Extension="jfif" ContentType="image/jpeg"/>
  <Default Extension="JPE"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319" r:id="rId5"/>
    <p:sldId id="265" r:id="rId6"/>
    <p:sldId id="294" r:id="rId7"/>
    <p:sldId id="296" r:id="rId8"/>
    <p:sldId id="280" r:id="rId9"/>
    <p:sldId id="304" r:id="rId10"/>
    <p:sldId id="287" r:id="rId11"/>
    <p:sldId id="305" r:id="rId12"/>
    <p:sldId id="321" r:id="rId13"/>
    <p:sldId id="306" r:id="rId14"/>
    <p:sldId id="276" r:id="rId15"/>
    <p:sldId id="309" r:id="rId16"/>
    <p:sldId id="310" r:id="rId17"/>
    <p:sldId id="307" r:id="rId18"/>
    <p:sldId id="311" r:id="rId19"/>
    <p:sldId id="308" r:id="rId20"/>
    <p:sldId id="312" r:id="rId21"/>
    <p:sldId id="286" r:id="rId22"/>
    <p:sldId id="289" r:id="rId23"/>
    <p:sldId id="290" r:id="rId24"/>
    <p:sldId id="316" r:id="rId25"/>
    <p:sldId id="292" r:id="rId26"/>
    <p:sldId id="322" r:id="rId27"/>
    <p:sldId id="291" r:id="rId28"/>
    <p:sldId id="303" r:id="rId29"/>
    <p:sldId id="274"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4A2"/>
    <a:srgbClr val="BCBBB9"/>
    <a:srgbClr val="FFFEFA"/>
    <a:srgbClr val="E6E6E6"/>
    <a:srgbClr val="B7B8BB"/>
    <a:srgbClr val="EFEFF0"/>
    <a:srgbClr val="F8F8F8"/>
    <a:srgbClr val="EAEAEA"/>
    <a:srgbClr val="C8102E"/>
    <a:srgbClr val="E51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FE4025-C7E1-46C8-96E9-0B124B0D2967}" v="9" dt="2024-12-03T15:19:46.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222" autoAdjust="0"/>
  </p:normalViewPr>
  <p:slideViewPr>
    <p:cSldViewPr snapToGrid="0">
      <p:cViewPr varScale="1">
        <p:scale>
          <a:sx n="105" d="100"/>
          <a:sy n="105" d="100"/>
        </p:scale>
        <p:origin x="528"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Randazzo" userId="0f6d5133-0d29-4937-b5b4-b46595d8c649" providerId="ADAL" clId="{D5FE4025-C7E1-46C8-96E9-0B124B0D2967}"/>
    <pc:docChg chg="undo custSel addSld delSld modSld modMainMaster">
      <pc:chgData name="Jaclyn Randazzo" userId="0f6d5133-0d29-4937-b5b4-b46595d8c649" providerId="ADAL" clId="{D5FE4025-C7E1-46C8-96E9-0B124B0D2967}" dt="2024-12-03T17:49:06.450" v="41" actId="1076"/>
      <pc:docMkLst>
        <pc:docMk/>
      </pc:docMkLst>
      <pc:sldChg chg="add del">
        <pc:chgData name="Jaclyn Randazzo" userId="0f6d5133-0d29-4937-b5b4-b46595d8c649" providerId="ADAL" clId="{D5FE4025-C7E1-46C8-96E9-0B124B0D2967}" dt="2024-12-02T20:53:12.351" v="22"/>
        <pc:sldMkLst>
          <pc:docMk/>
          <pc:sldMk cId="2503052141" sldId="280"/>
        </pc:sldMkLst>
      </pc:sldChg>
      <pc:sldChg chg="add del">
        <pc:chgData name="Jaclyn Randazzo" userId="0f6d5133-0d29-4937-b5b4-b46595d8c649" providerId="ADAL" clId="{D5FE4025-C7E1-46C8-96E9-0B124B0D2967}" dt="2024-12-02T20:53:12.351" v="22"/>
        <pc:sldMkLst>
          <pc:docMk/>
          <pc:sldMk cId="3479272932" sldId="287"/>
        </pc:sldMkLst>
      </pc:sldChg>
      <pc:sldChg chg="addSp delSp modSp add del mod">
        <pc:chgData name="Jaclyn Randazzo" userId="0f6d5133-0d29-4937-b5b4-b46595d8c649" providerId="ADAL" clId="{D5FE4025-C7E1-46C8-96E9-0B124B0D2967}" dt="2024-12-02T21:01:36.028" v="26" actId="47"/>
        <pc:sldMkLst>
          <pc:docMk/>
          <pc:sldMk cId="1564936149" sldId="288"/>
        </pc:sldMkLst>
        <pc:spChg chg="del">
          <ac:chgData name="Jaclyn Randazzo" userId="0f6d5133-0d29-4937-b5b4-b46595d8c649" providerId="ADAL" clId="{D5FE4025-C7E1-46C8-96E9-0B124B0D2967}" dt="2024-12-02T20:58:36.424" v="23" actId="478"/>
          <ac:spMkLst>
            <pc:docMk/>
            <pc:sldMk cId="1564936149" sldId="288"/>
            <ac:spMk id="2" creationId="{2CB3F44F-7C81-0081-C78D-C5ADAFAF610B}"/>
          </ac:spMkLst>
        </pc:spChg>
        <pc:spChg chg="add mod">
          <ac:chgData name="Jaclyn Randazzo" userId="0f6d5133-0d29-4937-b5b4-b46595d8c649" providerId="ADAL" clId="{D5FE4025-C7E1-46C8-96E9-0B124B0D2967}" dt="2024-12-02T20:58:36.971" v="24"/>
          <ac:spMkLst>
            <pc:docMk/>
            <pc:sldMk cId="1564936149" sldId="288"/>
            <ac:spMk id="3" creationId="{22F55AA4-036C-FECA-D801-E095EE3BD04B}"/>
          </ac:spMkLst>
        </pc:spChg>
        <pc:spChg chg="mod">
          <ac:chgData name="Jaclyn Randazzo" userId="0f6d5133-0d29-4937-b5b4-b46595d8c649" providerId="ADAL" clId="{D5FE4025-C7E1-46C8-96E9-0B124B0D2967}" dt="2024-12-02T20:59:08.932" v="25" actId="14100"/>
          <ac:spMkLst>
            <pc:docMk/>
            <pc:sldMk cId="1564936149" sldId="288"/>
            <ac:spMk id="7" creationId="{ED7654A7-87C1-66C3-255D-DB66E0EE0A85}"/>
          </ac:spMkLst>
        </pc:spChg>
      </pc:sldChg>
      <pc:sldChg chg="modSp mod">
        <pc:chgData name="Jaclyn Randazzo" userId="0f6d5133-0d29-4937-b5b4-b46595d8c649" providerId="ADAL" clId="{D5FE4025-C7E1-46C8-96E9-0B124B0D2967}" dt="2024-12-02T22:16:16.266" v="33" actId="1076"/>
        <pc:sldMkLst>
          <pc:docMk/>
          <pc:sldMk cId="145216878" sldId="290"/>
        </pc:sldMkLst>
        <pc:spChg chg="mod">
          <ac:chgData name="Jaclyn Randazzo" userId="0f6d5133-0d29-4937-b5b4-b46595d8c649" providerId="ADAL" clId="{D5FE4025-C7E1-46C8-96E9-0B124B0D2967}" dt="2024-12-02T22:16:14.029" v="32" actId="1076"/>
          <ac:spMkLst>
            <pc:docMk/>
            <pc:sldMk cId="145216878" sldId="290"/>
            <ac:spMk id="2" creationId="{6DF771E5-CB43-4AC5-0445-43DE56E80061}"/>
          </ac:spMkLst>
        </pc:spChg>
        <pc:spChg chg="mod">
          <ac:chgData name="Jaclyn Randazzo" userId="0f6d5133-0d29-4937-b5b4-b46595d8c649" providerId="ADAL" clId="{D5FE4025-C7E1-46C8-96E9-0B124B0D2967}" dt="2024-12-02T22:16:14.029" v="32" actId="1076"/>
          <ac:spMkLst>
            <pc:docMk/>
            <pc:sldMk cId="145216878" sldId="290"/>
            <ac:spMk id="6" creationId="{949D86B2-1A95-56F1-70F5-F925B24036D8}"/>
          </ac:spMkLst>
        </pc:spChg>
        <pc:picChg chg="mod">
          <ac:chgData name="Jaclyn Randazzo" userId="0f6d5133-0d29-4937-b5b4-b46595d8c649" providerId="ADAL" clId="{D5FE4025-C7E1-46C8-96E9-0B124B0D2967}" dt="2024-12-02T22:16:14.029" v="32" actId="1076"/>
          <ac:picMkLst>
            <pc:docMk/>
            <pc:sldMk cId="145216878" sldId="290"/>
            <ac:picMk id="3" creationId="{999B63BC-9245-C6B7-5B0D-1FFD3AB7024A}"/>
          </ac:picMkLst>
        </pc:picChg>
        <pc:picChg chg="mod">
          <ac:chgData name="Jaclyn Randazzo" userId="0f6d5133-0d29-4937-b5b4-b46595d8c649" providerId="ADAL" clId="{D5FE4025-C7E1-46C8-96E9-0B124B0D2967}" dt="2024-12-02T22:16:16.266" v="33" actId="1076"/>
          <ac:picMkLst>
            <pc:docMk/>
            <pc:sldMk cId="145216878" sldId="290"/>
            <ac:picMk id="8" creationId="{24268A51-D124-1539-C8B9-CC0C687C963E}"/>
          </ac:picMkLst>
        </pc:picChg>
      </pc:sldChg>
      <pc:sldChg chg="modSp mod">
        <pc:chgData name="Jaclyn Randazzo" userId="0f6d5133-0d29-4937-b5b4-b46595d8c649" providerId="ADAL" clId="{D5FE4025-C7E1-46C8-96E9-0B124B0D2967}" dt="2024-12-03T17:49:06.450" v="41" actId="1076"/>
        <pc:sldMkLst>
          <pc:docMk/>
          <pc:sldMk cId="2165323205" sldId="294"/>
        </pc:sldMkLst>
        <pc:spChg chg="mod">
          <ac:chgData name="Jaclyn Randazzo" userId="0f6d5133-0d29-4937-b5b4-b46595d8c649" providerId="ADAL" clId="{D5FE4025-C7E1-46C8-96E9-0B124B0D2967}" dt="2024-12-03T17:49:06.450" v="41" actId="1076"/>
          <ac:spMkLst>
            <pc:docMk/>
            <pc:sldMk cId="2165323205" sldId="294"/>
            <ac:spMk id="4" creationId="{EE7DB773-FF49-2857-56D5-5506AB2F1E14}"/>
          </ac:spMkLst>
        </pc:spChg>
      </pc:sldChg>
      <pc:sldChg chg="add del modNotesTx">
        <pc:chgData name="Jaclyn Randazzo" userId="0f6d5133-0d29-4937-b5b4-b46595d8c649" providerId="ADAL" clId="{D5FE4025-C7E1-46C8-96E9-0B124B0D2967}" dt="2024-12-02T20:53:12.351" v="22"/>
        <pc:sldMkLst>
          <pc:docMk/>
          <pc:sldMk cId="1944986167" sldId="304"/>
        </pc:sldMkLst>
      </pc:sldChg>
      <pc:sldChg chg="add del modNotesTx">
        <pc:chgData name="Jaclyn Randazzo" userId="0f6d5133-0d29-4937-b5b4-b46595d8c649" providerId="ADAL" clId="{D5FE4025-C7E1-46C8-96E9-0B124B0D2967}" dt="2024-12-02T20:53:12.351" v="22"/>
        <pc:sldMkLst>
          <pc:docMk/>
          <pc:sldMk cId="2092458601" sldId="305"/>
        </pc:sldMkLst>
      </pc:sldChg>
      <pc:sldChg chg="add del modNotesTx">
        <pc:chgData name="Jaclyn Randazzo" userId="0f6d5133-0d29-4937-b5b4-b46595d8c649" providerId="ADAL" clId="{D5FE4025-C7E1-46C8-96E9-0B124B0D2967}" dt="2024-12-02T20:53:12.351" v="22"/>
        <pc:sldMkLst>
          <pc:docMk/>
          <pc:sldMk cId="3560226196" sldId="306"/>
        </pc:sldMkLst>
      </pc:sldChg>
      <pc:sldChg chg="del">
        <pc:chgData name="Jaclyn Randazzo" userId="0f6d5133-0d29-4937-b5b4-b46595d8c649" providerId="ADAL" clId="{D5FE4025-C7E1-46C8-96E9-0B124B0D2967}" dt="2024-12-03T15:19:49.044" v="35" actId="47"/>
        <pc:sldMkLst>
          <pc:docMk/>
          <pc:sldMk cId="3153008900" sldId="320"/>
        </pc:sldMkLst>
      </pc:sldChg>
      <pc:sldChg chg="add">
        <pc:chgData name="Jaclyn Randazzo" userId="0f6d5133-0d29-4937-b5b4-b46595d8c649" providerId="ADAL" clId="{D5FE4025-C7E1-46C8-96E9-0B124B0D2967}" dt="2024-12-02T21:01:38.153" v="27"/>
        <pc:sldMkLst>
          <pc:docMk/>
          <pc:sldMk cId="2300133134" sldId="321"/>
        </pc:sldMkLst>
      </pc:sldChg>
      <pc:sldChg chg="modSp add mod">
        <pc:chgData name="Jaclyn Randazzo" userId="0f6d5133-0d29-4937-b5b4-b46595d8c649" providerId="ADAL" clId="{D5FE4025-C7E1-46C8-96E9-0B124B0D2967}" dt="2024-12-03T15:20:40.751" v="39" actId="20577"/>
        <pc:sldMkLst>
          <pc:docMk/>
          <pc:sldMk cId="4069720117" sldId="322"/>
        </pc:sldMkLst>
        <pc:spChg chg="mod">
          <ac:chgData name="Jaclyn Randazzo" userId="0f6d5133-0d29-4937-b5b4-b46595d8c649" providerId="ADAL" clId="{D5FE4025-C7E1-46C8-96E9-0B124B0D2967}" dt="2024-12-03T15:20:40.751" v="39" actId="20577"/>
          <ac:spMkLst>
            <pc:docMk/>
            <pc:sldMk cId="4069720117" sldId="322"/>
            <ac:spMk id="13" creationId="{723E9006-BDE8-2880-E3A0-7386E1AF2C38}"/>
          </ac:spMkLst>
        </pc:spChg>
        <pc:spChg chg="mod">
          <ac:chgData name="Jaclyn Randazzo" userId="0f6d5133-0d29-4937-b5b4-b46595d8c649" providerId="ADAL" clId="{D5FE4025-C7E1-46C8-96E9-0B124B0D2967}" dt="2024-12-03T15:20:37.573" v="37" actId="20577"/>
          <ac:spMkLst>
            <pc:docMk/>
            <pc:sldMk cId="4069720117" sldId="322"/>
            <ac:spMk id="25" creationId="{C43A809C-F835-7907-9B61-8A56AE218BFC}"/>
          </ac:spMkLst>
        </pc:spChg>
      </pc:sldChg>
      <pc:sldMasterChg chg="modSldLayout">
        <pc:chgData name="Jaclyn Randazzo" userId="0f6d5133-0d29-4937-b5b4-b46595d8c649" providerId="ADAL" clId="{D5FE4025-C7E1-46C8-96E9-0B124B0D2967}" dt="2024-11-26T22:15:43.603" v="9"/>
        <pc:sldMasterMkLst>
          <pc:docMk/>
          <pc:sldMasterMk cId="3761819113" sldId="2147483648"/>
        </pc:sldMasterMkLst>
        <pc:sldLayoutChg chg="addSp delSp modSp mod">
          <pc:chgData name="Jaclyn Randazzo" userId="0f6d5133-0d29-4937-b5b4-b46595d8c649" providerId="ADAL" clId="{D5FE4025-C7E1-46C8-96E9-0B124B0D2967}" dt="2024-11-26T22:15:29.093" v="1"/>
          <pc:sldLayoutMkLst>
            <pc:docMk/>
            <pc:sldMasterMk cId="3761819113" sldId="2147483648"/>
            <pc:sldLayoutMk cId="3717768238" sldId="2147483649"/>
          </pc:sldLayoutMkLst>
          <pc:spChg chg="add mod">
            <ac:chgData name="Jaclyn Randazzo" userId="0f6d5133-0d29-4937-b5b4-b46595d8c649" providerId="ADAL" clId="{D5FE4025-C7E1-46C8-96E9-0B124B0D2967}" dt="2024-11-26T22:15:29.093" v="1"/>
            <ac:spMkLst>
              <pc:docMk/>
              <pc:sldMasterMk cId="3761819113" sldId="2147483648"/>
              <pc:sldLayoutMk cId="3717768238" sldId="2147483649"/>
              <ac:spMk id="3" creationId="{A7732E2F-C79E-622C-CC79-6E90BAFF2250}"/>
            </ac:spMkLst>
          </pc:spChg>
          <pc:spChg chg="del">
            <ac:chgData name="Jaclyn Randazzo" userId="0f6d5133-0d29-4937-b5b4-b46595d8c649" providerId="ADAL" clId="{D5FE4025-C7E1-46C8-96E9-0B124B0D2967}" dt="2024-11-26T22:15:28.757" v="0" actId="478"/>
            <ac:spMkLst>
              <pc:docMk/>
              <pc:sldMasterMk cId="3761819113" sldId="2147483648"/>
              <pc:sldLayoutMk cId="3717768238" sldId="2147483649"/>
              <ac:spMk id="10" creationId="{6FA94BB3-CA91-41C7-DF7E-A68CDB9D5951}"/>
            </ac:spMkLst>
          </pc:spChg>
        </pc:sldLayoutChg>
        <pc:sldLayoutChg chg="addSp delSp modSp mod">
          <pc:chgData name="Jaclyn Randazzo" userId="0f6d5133-0d29-4937-b5b4-b46595d8c649" providerId="ADAL" clId="{D5FE4025-C7E1-46C8-96E9-0B124B0D2967}" dt="2024-11-26T22:15:40.072" v="7"/>
          <pc:sldLayoutMkLst>
            <pc:docMk/>
            <pc:sldMasterMk cId="3761819113" sldId="2147483648"/>
            <pc:sldLayoutMk cId="1109787117" sldId="2147483655"/>
          </pc:sldLayoutMkLst>
          <pc:spChg chg="del">
            <ac:chgData name="Jaclyn Randazzo" userId="0f6d5133-0d29-4937-b5b4-b46595d8c649" providerId="ADAL" clId="{D5FE4025-C7E1-46C8-96E9-0B124B0D2967}" dt="2024-11-26T22:15:39.795" v="6" actId="478"/>
            <ac:spMkLst>
              <pc:docMk/>
              <pc:sldMasterMk cId="3761819113" sldId="2147483648"/>
              <pc:sldLayoutMk cId="1109787117" sldId="2147483655"/>
              <ac:spMk id="2" creationId="{4F5669C3-13E9-E1C8-3207-7A7B70D417A7}"/>
            </ac:spMkLst>
          </pc:spChg>
          <pc:spChg chg="add mod">
            <ac:chgData name="Jaclyn Randazzo" userId="0f6d5133-0d29-4937-b5b4-b46595d8c649" providerId="ADAL" clId="{D5FE4025-C7E1-46C8-96E9-0B124B0D2967}" dt="2024-11-26T22:15:40.072" v="7"/>
            <ac:spMkLst>
              <pc:docMk/>
              <pc:sldMasterMk cId="3761819113" sldId="2147483648"/>
              <pc:sldLayoutMk cId="1109787117" sldId="2147483655"/>
              <ac:spMk id="3" creationId="{D46C7F2C-A634-F3E5-E2E5-D50AA2393119}"/>
            </ac:spMkLst>
          </pc:spChg>
        </pc:sldLayoutChg>
        <pc:sldLayoutChg chg="addSp delSp modSp mod">
          <pc:chgData name="Jaclyn Randazzo" userId="0f6d5133-0d29-4937-b5b4-b46595d8c649" providerId="ADAL" clId="{D5FE4025-C7E1-46C8-96E9-0B124B0D2967}" dt="2024-11-26T22:15:33.183" v="3"/>
          <pc:sldLayoutMkLst>
            <pc:docMk/>
            <pc:sldMasterMk cId="3761819113" sldId="2147483648"/>
            <pc:sldLayoutMk cId="18416346" sldId="2147483661"/>
          </pc:sldLayoutMkLst>
          <pc:spChg chg="add mod">
            <ac:chgData name="Jaclyn Randazzo" userId="0f6d5133-0d29-4937-b5b4-b46595d8c649" providerId="ADAL" clId="{D5FE4025-C7E1-46C8-96E9-0B124B0D2967}" dt="2024-11-26T22:15:33.183" v="3"/>
            <ac:spMkLst>
              <pc:docMk/>
              <pc:sldMasterMk cId="3761819113" sldId="2147483648"/>
              <pc:sldLayoutMk cId="18416346" sldId="2147483661"/>
              <ac:spMk id="2" creationId="{39C698F9-6C01-2365-BBFB-57C9398FF222}"/>
            </ac:spMkLst>
          </pc:spChg>
          <pc:spChg chg="del">
            <ac:chgData name="Jaclyn Randazzo" userId="0f6d5133-0d29-4937-b5b4-b46595d8c649" providerId="ADAL" clId="{D5FE4025-C7E1-46C8-96E9-0B124B0D2967}" dt="2024-11-26T22:15:32.951" v="2" actId="478"/>
            <ac:spMkLst>
              <pc:docMk/>
              <pc:sldMasterMk cId="3761819113" sldId="2147483648"/>
              <pc:sldLayoutMk cId="18416346" sldId="2147483661"/>
              <ac:spMk id="6" creationId="{922DEE0A-1375-C284-6A46-7F2DAD85D71F}"/>
            </ac:spMkLst>
          </pc:spChg>
        </pc:sldLayoutChg>
        <pc:sldLayoutChg chg="addSp delSp modSp mod">
          <pc:chgData name="Jaclyn Randazzo" userId="0f6d5133-0d29-4937-b5b4-b46595d8c649" providerId="ADAL" clId="{D5FE4025-C7E1-46C8-96E9-0B124B0D2967}" dt="2024-11-26T22:15:36.606" v="5"/>
          <pc:sldLayoutMkLst>
            <pc:docMk/>
            <pc:sldMasterMk cId="3761819113" sldId="2147483648"/>
            <pc:sldLayoutMk cId="2376243619" sldId="2147483662"/>
          </pc:sldLayoutMkLst>
          <pc:spChg chg="add mod">
            <ac:chgData name="Jaclyn Randazzo" userId="0f6d5133-0d29-4937-b5b4-b46595d8c649" providerId="ADAL" clId="{D5FE4025-C7E1-46C8-96E9-0B124B0D2967}" dt="2024-11-26T22:15:36.606" v="5"/>
            <ac:spMkLst>
              <pc:docMk/>
              <pc:sldMasterMk cId="3761819113" sldId="2147483648"/>
              <pc:sldLayoutMk cId="2376243619" sldId="2147483662"/>
              <ac:spMk id="3" creationId="{AB7C84DB-09F4-AB3E-0645-9E1CE97BD6F7}"/>
            </ac:spMkLst>
          </pc:spChg>
          <pc:spChg chg="del">
            <ac:chgData name="Jaclyn Randazzo" userId="0f6d5133-0d29-4937-b5b4-b46595d8c649" providerId="ADAL" clId="{D5FE4025-C7E1-46C8-96E9-0B124B0D2967}" dt="2024-11-26T22:15:36.406" v="4" actId="478"/>
            <ac:spMkLst>
              <pc:docMk/>
              <pc:sldMasterMk cId="3761819113" sldId="2147483648"/>
              <pc:sldLayoutMk cId="2376243619" sldId="2147483662"/>
              <ac:spMk id="6" creationId="{1732076F-9418-225A-666C-63F2277450C8}"/>
            </ac:spMkLst>
          </pc:spChg>
        </pc:sldLayoutChg>
        <pc:sldLayoutChg chg="addSp delSp modSp mod">
          <pc:chgData name="Jaclyn Randazzo" userId="0f6d5133-0d29-4937-b5b4-b46595d8c649" providerId="ADAL" clId="{D5FE4025-C7E1-46C8-96E9-0B124B0D2967}" dt="2024-11-26T22:15:43.603" v="9"/>
          <pc:sldLayoutMkLst>
            <pc:docMk/>
            <pc:sldMasterMk cId="3761819113" sldId="2147483648"/>
            <pc:sldLayoutMk cId="2345644426" sldId="2147483663"/>
          </pc:sldLayoutMkLst>
          <pc:spChg chg="add mod">
            <ac:chgData name="Jaclyn Randazzo" userId="0f6d5133-0d29-4937-b5b4-b46595d8c649" providerId="ADAL" clId="{D5FE4025-C7E1-46C8-96E9-0B124B0D2967}" dt="2024-11-26T22:15:43.603" v="9"/>
            <ac:spMkLst>
              <pc:docMk/>
              <pc:sldMasterMk cId="3761819113" sldId="2147483648"/>
              <pc:sldLayoutMk cId="2345644426" sldId="2147483663"/>
              <ac:spMk id="2" creationId="{54C6623C-C621-27A4-836A-1DA35859FDDB}"/>
            </ac:spMkLst>
          </pc:spChg>
          <pc:spChg chg="del">
            <ac:chgData name="Jaclyn Randazzo" userId="0f6d5133-0d29-4937-b5b4-b46595d8c649" providerId="ADAL" clId="{D5FE4025-C7E1-46C8-96E9-0B124B0D2967}" dt="2024-11-26T22:15:43.303" v="8" actId="478"/>
            <ac:spMkLst>
              <pc:docMk/>
              <pc:sldMasterMk cId="3761819113" sldId="2147483648"/>
              <pc:sldLayoutMk cId="2345644426" sldId="2147483663"/>
              <ac:spMk id="3" creationId="{FA485199-992C-60CC-39E9-112231366CC9}"/>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2F088-FDA7-431A-83D8-C46853471259}"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DECFC-91BF-4AD5-8C5F-471766CF9085}" type="slidenum">
              <a:rPr lang="en-US" smtClean="0"/>
              <a:t>‹#›</a:t>
            </a:fld>
            <a:endParaRPr lang="en-US"/>
          </a:p>
        </p:txBody>
      </p:sp>
    </p:spTree>
    <p:extLst>
      <p:ext uri="{BB962C8B-B14F-4D97-AF65-F5344CB8AC3E}">
        <p14:creationId xmlns:p14="http://schemas.microsoft.com/office/powerpoint/2010/main" val="61396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https://ondemand.metopera.org/performance/detail/3762467a-3bab-52d1-8033-e0e16ff1434f</a:t>
            </a:r>
            <a:endParaRPr lang="en-US" sz="1200" u="none" kern="0" dirty="0">
              <a:solidFill>
                <a:srgbClr val="0563C1"/>
              </a:solidFill>
              <a:effectLst/>
              <a:latin typeface="Georgia" panose="02040502050405020303"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01DECFC-91BF-4AD5-8C5F-471766CF9085}" type="slidenum">
              <a:rPr lang="en-US" smtClean="0"/>
              <a:t>3</a:t>
            </a:fld>
            <a:endParaRPr lang="en-US"/>
          </a:p>
        </p:txBody>
      </p:sp>
    </p:spTree>
    <p:extLst>
      <p:ext uri="{BB962C8B-B14F-4D97-AF65-F5344CB8AC3E}">
        <p14:creationId xmlns:p14="http://schemas.microsoft.com/office/powerpoint/2010/main" val="3359162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https://ondemand.metopera.org/performance/detail/3762467a-3bab-52d1-8033-e0e16ff1434f</a:t>
            </a:r>
          </a:p>
        </p:txBody>
      </p:sp>
      <p:sp>
        <p:nvSpPr>
          <p:cNvPr id="4" name="Slide Number Placeholder 3"/>
          <p:cNvSpPr>
            <a:spLocks noGrp="1"/>
          </p:cNvSpPr>
          <p:nvPr>
            <p:ph type="sldNum" sz="quarter" idx="5"/>
          </p:nvPr>
        </p:nvSpPr>
        <p:spPr/>
        <p:txBody>
          <a:bodyPr/>
          <a:lstStyle/>
          <a:p>
            <a:fld id="{101DECFC-91BF-4AD5-8C5F-471766CF9085}" type="slidenum">
              <a:rPr lang="en-US" smtClean="0"/>
              <a:t>6</a:t>
            </a:fld>
            <a:endParaRPr lang="en-US"/>
          </a:p>
        </p:txBody>
      </p:sp>
    </p:spTree>
    <p:extLst>
      <p:ext uri="{BB962C8B-B14F-4D97-AF65-F5344CB8AC3E}">
        <p14:creationId xmlns:p14="http://schemas.microsoft.com/office/powerpoint/2010/main" val="413975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https://ondemand.metopera.org/performance/detail/3762467a-3bab-52d1-8033-e0e16ff1434f</a:t>
            </a:r>
          </a:p>
        </p:txBody>
      </p:sp>
      <p:sp>
        <p:nvSpPr>
          <p:cNvPr id="4" name="Slide Number Placeholder 3"/>
          <p:cNvSpPr>
            <a:spLocks noGrp="1"/>
          </p:cNvSpPr>
          <p:nvPr>
            <p:ph type="sldNum" sz="quarter" idx="5"/>
          </p:nvPr>
        </p:nvSpPr>
        <p:spPr/>
        <p:txBody>
          <a:bodyPr/>
          <a:lstStyle/>
          <a:p>
            <a:fld id="{101DECFC-91BF-4AD5-8C5F-471766CF9085}" type="slidenum">
              <a:rPr lang="en-US" smtClean="0"/>
              <a:t>8</a:t>
            </a:fld>
            <a:endParaRPr lang="en-US"/>
          </a:p>
        </p:txBody>
      </p:sp>
    </p:spTree>
    <p:extLst>
      <p:ext uri="{BB962C8B-B14F-4D97-AF65-F5344CB8AC3E}">
        <p14:creationId xmlns:p14="http://schemas.microsoft.com/office/powerpoint/2010/main" val="83801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https://ondemand.metopera.org/performance/detail/3762467a-3bab-52d1-8033-e0e16ff1434f</a:t>
            </a:r>
          </a:p>
        </p:txBody>
      </p:sp>
      <p:sp>
        <p:nvSpPr>
          <p:cNvPr id="4" name="Slide Number Placeholder 3"/>
          <p:cNvSpPr>
            <a:spLocks noGrp="1"/>
          </p:cNvSpPr>
          <p:nvPr>
            <p:ph type="sldNum" sz="quarter" idx="5"/>
          </p:nvPr>
        </p:nvSpPr>
        <p:spPr/>
        <p:txBody>
          <a:bodyPr/>
          <a:lstStyle/>
          <a:p>
            <a:fld id="{101DECFC-91BF-4AD5-8C5F-471766CF9085}" type="slidenum">
              <a:rPr lang="en-US" smtClean="0"/>
              <a:t>10</a:t>
            </a:fld>
            <a:endParaRPr lang="en-US"/>
          </a:p>
        </p:txBody>
      </p:sp>
    </p:spTree>
    <p:extLst>
      <p:ext uri="{BB962C8B-B14F-4D97-AF65-F5344CB8AC3E}">
        <p14:creationId xmlns:p14="http://schemas.microsoft.com/office/powerpoint/2010/main" val="3996500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DECFC-91BF-4AD5-8C5F-471766CF9085}" type="slidenum">
              <a:rPr lang="en-US" smtClean="0"/>
              <a:t>18</a:t>
            </a:fld>
            <a:endParaRPr lang="en-US"/>
          </a:p>
        </p:txBody>
      </p:sp>
    </p:spTree>
    <p:extLst>
      <p:ext uri="{BB962C8B-B14F-4D97-AF65-F5344CB8AC3E}">
        <p14:creationId xmlns:p14="http://schemas.microsoft.com/office/powerpoint/2010/main" val="483337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1DECFC-91BF-4AD5-8C5F-471766CF9085}" type="slidenum">
              <a:rPr lang="en-US" smtClean="0"/>
              <a:t>20</a:t>
            </a:fld>
            <a:endParaRPr lang="en-US"/>
          </a:p>
        </p:txBody>
      </p:sp>
    </p:spTree>
    <p:extLst>
      <p:ext uri="{BB962C8B-B14F-4D97-AF65-F5344CB8AC3E}">
        <p14:creationId xmlns:p14="http://schemas.microsoft.com/office/powerpoint/2010/main" val="2223197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80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3811" y="665962"/>
            <a:ext cx="10984375" cy="1180618"/>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3999" y="2137781"/>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90E25B9-6D6C-46FD-8747-DA5FD85E269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red text on a black background&#10;&#10;Description automatically generated">
            <a:extLst>
              <a:ext uri="{FF2B5EF4-FFF2-40B4-BE49-F238E27FC236}">
                <a16:creationId xmlns:a16="http://schemas.microsoft.com/office/drawing/2014/main" id="{B93C16B1-5211-F333-0A34-09867D3E7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0016" y="4317517"/>
            <a:ext cx="5711964" cy="1514859"/>
          </a:xfrm>
          <a:prstGeom prst="rect">
            <a:avLst/>
          </a:prstGeom>
        </p:spPr>
      </p:pic>
    </p:spTree>
    <p:extLst>
      <p:ext uri="{BB962C8B-B14F-4D97-AF65-F5344CB8AC3E}">
        <p14:creationId xmlns:p14="http://schemas.microsoft.com/office/powerpoint/2010/main" val="417754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3812" y="563433"/>
            <a:ext cx="10984375" cy="1180618"/>
          </a:xfrm>
        </p:spPr>
        <p:txBody>
          <a:bodyPr anchor="b">
            <a:normAutofit/>
          </a:bodyPr>
          <a:lstStyle>
            <a:lvl1pPr algn="ctr">
              <a:defRPr sz="44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fld id="{990E25B9-6D6C-46FD-8747-DA5FD85E269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92C675CF-5071-A27F-9874-BA5DB77373A8}"/>
              </a:ext>
            </a:extLst>
          </p:cNvPr>
          <p:cNvSpPr>
            <a:spLocks noGrp="1"/>
          </p:cNvSpPr>
          <p:nvPr>
            <p:ph sz="half" idx="1"/>
          </p:nvPr>
        </p:nvSpPr>
        <p:spPr>
          <a:xfrm>
            <a:off x="603811" y="1874531"/>
            <a:ext cx="10984375"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Box 2">
            <a:extLst>
              <a:ext uri="{FF2B5EF4-FFF2-40B4-BE49-F238E27FC236}">
                <a16:creationId xmlns:a16="http://schemas.microsoft.com/office/drawing/2014/main" id="{A7732E2F-C79E-622C-CC79-6E90BAFF2250}"/>
              </a:ext>
            </a:extLst>
          </p:cNvPr>
          <p:cNvSpPr txBox="1"/>
          <p:nvPr userDrawn="1"/>
        </p:nvSpPr>
        <p:spPr>
          <a:xfrm>
            <a:off x="10200815" y="6212342"/>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371776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0E25B9-6D6C-46FD-8747-DA5FD85E269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60F6854A-E8E4-AD47-7C51-1677E17BFF4E}"/>
              </a:ext>
            </a:extLst>
          </p:cNvPr>
          <p:cNvSpPr>
            <a:spLocks noGrp="1"/>
          </p:cNvSpPr>
          <p:nvPr>
            <p:ph type="title"/>
          </p:nvPr>
        </p:nvSpPr>
        <p:spPr>
          <a:xfrm>
            <a:off x="838200" y="664304"/>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10" name="Picture Placeholder 2">
            <a:extLst>
              <a:ext uri="{FF2B5EF4-FFF2-40B4-BE49-F238E27FC236}">
                <a16:creationId xmlns:a16="http://schemas.microsoft.com/office/drawing/2014/main" id="{F7E223F6-A23C-54D6-ACF3-A965EB8E63AB}"/>
              </a:ext>
            </a:extLst>
          </p:cNvPr>
          <p:cNvSpPr>
            <a:spLocks noGrp="1"/>
          </p:cNvSpPr>
          <p:nvPr>
            <p:ph type="pic" idx="1"/>
          </p:nvPr>
        </p:nvSpPr>
        <p:spPr>
          <a:xfrm>
            <a:off x="5181600" y="11945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a:extLst>
              <a:ext uri="{FF2B5EF4-FFF2-40B4-BE49-F238E27FC236}">
                <a16:creationId xmlns:a16="http://schemas.microsoft.com/office/drawing/2014/main" id="{DA956003-5C2D-E80D-F00D-3D2CF1187091}"/>
              </a:ext>
            </a:extLst>
          </p:cNvPr>
          <p:cNvSpPr>
            <a:spLocks noGrp="1"/>
          </p:cNvSpPr>
          <p:nvPr>
            <p:ph type="body" sz="half" idx="2"/>
          </p:nvPr>
        </p:nvSpPr>
        <p:spPr>
          <a:xfrm>
            <a:off x="838200" y="2264504"/>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 name="TextBox 1">
            <a:extLst>
              <a:ext uri="{FF2B5EF4-FFF2-40B4-BE49-F238E27FC236}">
                <a16:creationId xmlns:a16="http://schemas.microsoft.com/office/drawing/2014/main" id="{39C698F9-6C01-2365-BBFB-57C9398FF222}"/>
              </a:ext>
            </a:extLst>
          </p:cNvPr>
          <p:cNvSpPr txBox="1"/>
          <p:nvPr userDrawn="1"/>
        </p:nvSpPr>
        <p:spPr>
          <a:xfrm>
            <a:off x="10200815" y="6212342"/>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1841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90E25B9-6D6C-46FD-8747-DA5FD85E2693}" type="datetimeFigureOut">
              <a:rPr lang="en-US" smtClean="0"/>
              <a:t>12/3/2024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7">
            <a:extLst>
              <a:ext uri="{FF2B5EF4-FFF2-40B4-BE49-F238E27FC236}">
                <a16:creationId xmlns:a16="http://schemas.microsoft.com/office/drawing/2014/main" id="{E1720EBB-21D1-4754-991F-EB8953120E0F}"/>
              </a:ext>
            </a:extLst>
          </p:cNvPr>
          <p:cNvSpPr/>
          <p:nvPr userDrawn="1"/>
        </p:nvSpPr>
        <p:spPr>
          <a:xfrm>
            <a:off x="0" y="-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3482CE2-59D1-45E2-B5A3-3ED3CE03BDC1}"/>
              </a:ext>
            </a:extLst>
          </p:cNvPr>
          <p:cNvSpPr/>
          <p:nvPr userDrawn="1"/>
        </p:nvSpPr>
        <p:spPr>
          <a:xfrm>
            <a:off x="0" y="6473952"/>
            <a:ext cx="12192000" cy="384048"/>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2">
            <a:extLst>
              <a:ext uri="{FF2B5EF4-FFF2-40B4-BE49-F238E27FC236}">
                <a16:creationId xmlns:a16="http://schemas.microsoft.com/office/drawing/2014/main" id="{E4410A6E-C1A3-8886-CA41-46C65DF4E4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Title 1">
            <a:extLst>
              <a:ext uri="{FF2B5EF4-FFF2-40B4-BE49-F238E27FC236}">
                <a16:creationId xmlns:a16="http://schemas.microsoft.com/office/drawing/2014/main" id="{D745CF91-0581-9E41-F431-D30FD62291E5}"/>
              </a:ext>
            </a:extLst>
          </p:cNvPr>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AB7C84DB-09F4-AB3E-0645-9E1CE97BD6F7}"/>
              </a:ext>
            </a:extLst>
          </p:cNvPr>
          <p:cNvSpPr txBox="1"/>
          <p:nvPr userDrawn="1"/>
        </p:nvSpPr>
        <p:spPr>
          <a:xfrm>
            <a:off x="10200815" y="6212342"/>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237624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6C7F2C-A634-F3E5-E2E5-D50AA2393119}"/>
              </a:ext>
            </a:extLst>
          </p:cNvPr>
          <p:cNvSpPr txBox="1"/>
          <p:nvPr userDrawn="1"/>
        </p:nvSpPr>
        <p:spPr>
          <a:xfrm>
            <a:off x="10200815" y="6212342"/>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1109787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3_Title Slide">
    <p:spTree>
      <p:nvGrpSpPr>
        <p:cNvPr id="1" name="Shape 25"/>
        <p:cNvGrpSpPr/>
        <p:nvPr/>
      </p:nvGrpSpPr>
      <p:grpSpPr>
        <a:xfrm>
          <a:off x="0" y="0"/>
          <a:ext cx="0" cy="0"/>
          <a:chOff x="0" y="0"/>
          <a:chExt cx="0" cy="0"/>
        </a:xfrm>
      </p:grpSpPr>
      <p:sp>
        <p:nvSpPr>
          <p:cNvPr id="26" name="Google Shape;26;p30"/>
          <p:cNvSpPr txBox="1">
            <a:spLocks noGrp="1"/>
          </p:cNvSpPr>
          <p:nvPr>
            <p:ph type="ctrTitle"/>
          </p:nvPr>
        </p:nvSpPr>
        <p:spPr>
          <a:xfrm>
            <a:off x="603812" y="563433"/>
            <a:ext cx="10984375" cy="11806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400"/>
              <a:buFont typeface="Arial"/>
              <a:buNone/>
              <a:defRPr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0"/>
          <p:cNvSpPr/>
          <p:nvPr/>
        </p:nvSpPr>
        <p:spPr>
          <a:xfrm>
            <a:off x="0" y="-2"/>
            <a:ext cx="12192000" cy="384048"/>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30"/>
          <p:cNvSpPr/>
          <p:nvPr/>
        </p:nvSpPr>
        <p:spPr>
          <a:xfrm>
            <a:off x="0" y="6473952"/>
            <a:ext cx="12192000" cy="384048"/>
          </a:xfrm>
          <a:prstGeom prst="rect">
            <a:avLst/>
          </a:prstGeom>
          <a:solidFill>
            <a:srgbClr val="C8102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 name="Google Shape;31;p30"/>
          <p:cNvSpPr txBox="1">
            <a:spLocks noGrp="1"/>
          </p:cNvSpPr>
          <p:nvPr>
            <p:ph type="body" idx="1"/>
          </p:nvPr>
        </p:nvSpPr>
        <p:spPr>
          <a:xfrm>
            <a:off x="603811" y="1874531"/>
            <a:ext cx="10984375"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Arial"/>
                <a:ea typeface="Arial"/>
                <a:cs typeface="Arial"/>
                <a:sym typeface="Arial"/>
              </a:defRPr>
            </a:lvl1pPr>
            <a:lvl2pPr marL="914400" lvl="1" indent="-381000" algn="l">
              <a:lnSpc>
                <a:spcPct val="90000"/>
              </a:lnSpc>
              <a:spcBef>
                <a:spcPts val="500"/>
              </a:spcBef>
              <a:spcAft>
                <a:spcPts val="0"/>
              </a:spcAft>
              <a:buClr>
                <a:schemeClr val="dk1"/>
              </a:buClr>
              <a:buSzPts val="2400"/>
              <a:buChar char="•"/>
              <a:defRPr>
                <a:latin typeface="Arial"/>
                <a:ea typeface="Arial"/>
                <a:cs typeface="Arial"/>
                <a:sym typeface="Arial"/>
              </a:defRPr>
            </a:lvl2pPr>
            <a:lvl3pPr marL="1371600" lvl="2" indent="-355600" algn="l">
              <a:lnSpc>
                <a:spcPct val="90000"/>
              </a:lnSpc>
              <a:spcBef>
                <a:spcPts val="500"/>
              </a:spcBef>
              <a:spcAft>
                <a:spcPts val="0"/>
              </a:spcAft>
              <a:buClr>
                <a:schemeClr val="dk1"/>
              </a:buClr>
              <a:buSzPts val="2000"/>
              <a:buChar char="•"/>
              <a:defRPr>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 name="TextBox 1">
            <a:extLst>
              <a:ext uri="{FF2B5EF4-FFF2-40B4-BE49-F238E27FC236}">
                <a16:creationId xmlns:a16="http://schemas.microsoft.com/office/drawing/2014/main" id="{54C6623C-C621-27A4-836A-1DA35859FDDB}"/>
              </a:ext>
            </a:extLst>
          </p:cNvPr>
          <p:cNvSpPr txBox="1"/>
          <p:nvPr userDrawn="1"/>
        </p:nvSpPr>
        <p:spPr>
          <a:xfrm>
            <a:off x="10200815" y="6212342"/>
            <a:ext cx="3598698" cy="261610"/>
          </a:xfrm>
          <a:prstGeom prst="rect">
            <a:avLst/>
          </a:prstGeom>
          <a:noFill/>
        </p:spPr>
        <p:txBody>
          <a:bodyPr wrap="square" rtlCol="0">
            <a:spAutoFit/>
          </a:bodyPr>
          <a:lstStyle/>
          <a:p>
            <a:r>
              <a:rPr lang="en-US" sz="1100" dirty="0">
                <a:solidFill>
                  <a:srgbClr val="B7B8BB"/>
                </a:solidFill>
                <a:latin typeface="Arial" panose="020B0604020202020204" pitchFamily="34" charset="0"/>
                <a:cs typeface="Arial" panose="020B0604020202020204" pitchFamily="34" charset="0"/>
              </a:rPr>
              <a:t>Copyright of OPERA America</a:t>
            </a:r>
          </a:p>
        </p:txBody>
      </p:sp>
    </p:spTree>
    <p:extLst>
      <p:ext uri="{BB962C8B-B14F-4D97-AF65-F5344CB8AC3E}">
        <p14:creationId xmlns:p14="http://schemas.microsoft.com/office/powerpoint/2010/main" val="2345644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0E25B9-6D6C-46FD-8747-DA5FD85E2693}" type="datetimeFigureOut">
              <a:rPr lang="en-US" smtClean="0"/>
              <a:t>12/3/2024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9400F-DAA0-45CD-9B80-ED5465233AB4}" type="slidenum">
              <a:rPr lang="en-US" smtClean="0"/>
              <a:t>‹#›</a:t>
            </a:fld>
            <a:endParaRPr lang="en-US"/>
          </a:p>
        </p:txBody>
      </p:sp>
      <p:sp>
        <p:nvSpPr>
          <p:cNvPr id="7" name="Rectangle 6">
            <a:extLst>
              <a:ext uri="{FF2B5EF4-FFF2-40B4-BE49-F238E27FC236}">
                <a16:creationId xmlns:a16="http://schemas.microsoft.com/office/drawing/2014/main" id="{52516D2C-6E54-4214-BFEC-219C28DB01AB}"/>
              </a:ext>
            </a:extLst>
          </p:cNvPr>
          <p:cNvSpPr/>
          <p:nvPr userDrawn="1"/>
        </p:nvSpPr>
        <p:spPr>
          <a:xfrm>
            <a:off x="0" y="-2"/>
            <a:ext cx="12192000" cy="384048"/>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E75B0AA-3900-4A19-BB19-3BC1581D8D9D}"/>
              </a:ext>
            </a:extLst>
          </p:cNvPr>
          <p:cNvSpPr/>
          <p:nvPr userDrawn="1"/>
        </p:nvSpPr>
        <p:spPr>
          <a:xfrm>
            <a:off x="0" y="6473952"/>
            <a:ext cx="12192000" cy="384048"/>
          </a:xfrm>
          <a:prstGeom prst="rect">
            <a:avLst/>
          </a:prstGeom>
          <a:solidFill>
            <a:srgbClr val="E519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181911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2" r:id="rId4"/>
    <p:sldLayoutId id="2147483655" r:id="rId5"/>
    <p:sldLayoutId id="2147483663" r:id="rId6"/>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Cambria" panose="02040503050406030204" pitchFamily="18"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Cambria" panose="02040503050406030204" pitchFamily="18"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Cambria" panose="02040503050406030204" pitchFamily="18"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Cambria" panose="02040503050406030204" pitchFamily="18"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Cambria" panose="0204050305040603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ndemand.metopera.org/performance/detail/3762467a-3bab-52d1-8033-e0e16ff1434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image" Target="../media/image16.png"/><Relationship Id="rId16"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fif"/><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Relationships>
</file>

<file path=ppt/slides/_rels/slide2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sv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hyperlink" Target="https://ondemand.metopera.org/performance/detail/3762467a-3bab-52d1-8033-e0e16ff1434f" TargetMode="External"/><Relationship Id="rId4" Type="http://schemas.openxmlformats.org/officeDocument/2006/relationships/image" Target="../media/image4.sv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ondemand.metopera.org/performance/detail/3762467a-3bab-52d1-8033-e0e16ff1434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ondemand.metopera.org/performance/detail/3762467a-3bab-52d1-8033-e0e16ff1434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A9ABCA-4DB5-B93E-9270-647D25ADB009}"/>
              </a:ext>
            </a:extLst>
          </p:cNvPr>
          <p:cNvSpPr/>
          <p:nvPr/>
        </p:nvSpPr>
        <p:spPr>
          <a:xfrm>
            <a:off x="0" y="0"/>
            <a:ext cx="12192000" cy="3793543"/>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C53ECC-57DD-F799-DEB4-5F4FECA1551C}"/>
              </a:ext>
            </a:extLst>
          </p:cNvPr>
          <p:cNvSpPr>
            <a:spLocks noGrp="1"/>
          </p:cNvSpPr>
          <p:nvPr>
            <p:ph type="ctrTitle"/>
          </p:nvPr>
        </p:nvSpPr>
        <p:spPr/>
        <p:txBody>
          <a:bodyPr>
            <a:normAutofit fontScale="90000"/>
          </a:bodyPr>
          <a:lstStyle/>
          <a:p>
            <a:r>
              <a:rPr lang="en-US" sz="6000" b="1" dirty="0">
                <a:solidFill>
                  <a:srgbClr val="FFFFFF"/>
                </a:solidFill>
                <a:latin typeface="Arial" panose="020B0604020202020204" pitchFamily="34" charset="0"/>
                <a:cs typeface="Arial" panose="020B0604020202020204" pitchFamily="34" charset="0"/>
              </a:rPr>
              <a:t>Production </a:t>
            </a:r>
            <a:r>
              <a:rPr lang="en-US" sz="6000" b="1" dirty="0">
                <a:solidFill>
                  <a:srgbClr val="FFFFFF"/>
                </a:solidFill>
              </a:rPr>
              <a:t>Design </a:t>
            </a:r>
            <a:r>
              <a:rPr lang="en-US" sz="6000" b="1" dirty="0">
                <a:solidFill>
                  <a:srgbClr val="FFFEFA"/>
                </a:solidFill>
                <a:latin typeface="Arial" panose="020B0604020202020204" pitchFamily="34" charset="0"/>
                <a:cs typeface="Arial" panose="020B0604020202020204" pitchFamily="34" charset="0"/>
              </a:rPr>
              <a:t>Adaptation</a:t>
            </a:r>
          </a:p>
        </p:txBody>
      </p:sp>
      <p:sp>
        <p:nvSpPr>
          <p:cNvPr id="3" name="Subtitle 2">
            <a:extLst>
              <a:ext uri="{FF2B5EF4-FFF2-40B4-BE49-F238E27FC236}">
                <a16:creationId xmlns:a16="http://schemas.microsoft.com/office/drawing/2014/main" id="{1D8D9891-B917-D579-C30A-B9265F407AC3}"/>
              </a:ext>
            </a:extLst>
          </p:cNvPr>
          <p:cNvSpPr>
            <a:spLocks noGrp="1"/>
          </p:cNvSpPr>
          <p:nvPr>
            <p:ph type="subTitle" idx="1"/>
          </p:nvPr>
        </p:nvSpPr>
        <p:spPr>
          <a:xfrm>
            <a:off x="1345807" y="2188694"/>
            <a:ext cx="9500381" cy="1655762"/>
          </a:xfrm>
        </p:spPr>
        <p:txBody>
          <a:bodyPr>
            <a:normAutofit/>
          </a:bodyPr>
          <a:lstStyle/>
          <a:p>
            <a:r>
              <a:rPr lang="en-US" sz="3600" dirty="0">
                <a:solidFill>
                  <a:srgbClr val="FFFEFA"/>
                </a:solidFill>
                <a:latin typeface="Arial" panose="020B0604020202020204" pitchFamily="34" charset="0"/>
                <a:cs typeface="Arial" panose="020B0604020202020204" pitchFamily="34" charset="0"/>
              </a:rPr>
              <a:t>Enriching the Humanities Through Opera</a:t>
            </a:r>
          </a:p>
        </p:txBody>
      </p:sp>
      <p:pic>
        <p:nvPicPr>
          <p:cNvPr id="5" name="Picture 4" descr="A white and orange logo&#10;&#10;Description automatically generated">
            <a:extLst>
              <a:ext uri="{FF2B5EF4-FFF2-40B4-BE49-F238E27FC236}">
                <a16:creationId xmlns:a16="http://schemas.microsoft.com/office/drawing/2014/main" id="{A86F6D03-11BC-34C3-A493-9D434C1B0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6188" y="5927188"/>
            <a:ext cx="1253448" cy="413464"/>
          </a:xfrm>
          <a:prstGeom prst="rect">
            <a:avLst/>
          </a:prstGeom>
        </p:spPr>
      </p:pic>
      <p:sp>
        <p:nvSpPr>
          <p:cNvPr id="7" name="TextBox 6">
            <a:extLst>
              <a:ext uri="{FF2B5EF4-FFF2-40B4-BE49-F238E27FC236}">
                <a16:creationId xmlns:a16="http://schemas.microsoft.com/office/drawing/2014/main" id="{E56B0999-9AFA-1BEB-D520-0ED2AAA3063F}"/>
              </a:ext>
            </a:extLst>
          </p:cNvPr>
          <p:cNvSpPr txBox="1"/>
          <p:nvPr/>
        </p:nvSpPr>
        <p:spPr>
          <a:xfrm>
            <a:off x="7753036" y="6133920"/>
            <a:ext cx="3598698" cy="261610"/>
          </a:xfrm>
          <a:prstGeom prst="rect">
            <a:avLst/>
          </a:prstGeom>
          <a:noFill/>
        </p:spPr>
        <p:txBody>
          <a:bodyPr wrap="square" rtlCol="0">
            <a:spAutoFit/>
          </a:bodyPr>
          <a:lstStyle/>
          <a:p>
            <a:r>
              <a:rPr lang="en-US" sz="1100" dirty="0">
                <a:solidFill>
                  <a:srgbClr val="999896"/>
                </a:solidFill>
                <a:latin typeface="Arial" panose="020B0604020202020204" pitchFamily="34" charset="0"/>
                <a:cs typeface="Arial" panose="020B0604020202020204" pitchFamily="34" charset="0"/>
              </a:rPr>
              <a:t>Made possible by the generous support from the</a:t>
            </a:r>
          </a:p>
        </p:txBody>
      </p:sp>
    </p:spTree>
    <p:extLst>
      <p:ext uri="{BB962C8B-B14F-4D97-AF65-F5344CB8AC3E}">
        <p14:creationId xmlns:p14="http://schemas.microsoft.com/office/powerpoint/2010/main" val="1445962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F44F-7C81-0081-C78D-C5ADAFAF610B}"/>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#3 continued</a:t>
            </a:r>
          </a:p>
        </p:txBody>
      </p:sp>
      <p:pic>
        <p:nvPicPr>
          <p:cNvPr id="3" name="Graphic 2" descr="Theatre with solid fill">
            <a:hlinkClick r:id="rId3"/>
            <a:extLst>
              <a:ext uri="{FF2B5EF4-FFF2-40B4-BE49-F238E27FC236}">
                <a16:creationId xmlns:a16="http://schemas.microsoft.com/office/drawing/2014/main" id="{6E31B87A-A542-7A82-81C7-9620520F2C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6115" y="1447177"/>
            <a:ext cx="4276272" cy="4276272"/>
          </a:xfrm>
          <a:prstGeom prst="rect">
            <a:avLst/>
          </a:prstGeom>
        </p:spPr>
      </p:pic>
      <p:sp>
        <p:nvSpPr>
          <p:cNvPr id="8" name="TextBox 7">
            <a:extLst>
              <a:ext uri="{FF2B5EF4-FFF2-40B4-BE49-F238E27FC236}">
                <a16:creationId xmlns:a16="http://schemas.microsoft.com/office/drawing/2014/main" id="{E63C3B48-988B-4A1C-9603-BA4D67D6B6AA}"/>
              </a:ext>
            </a:extLst>
          </p:cNvPr>
          <p:cNvSpPr txBox="1"/>
          <p:nvPr/>
        </p:nvSpPr>
        <p:spPr>
          <a:xfrm>
            <a:off x="368300" y="2701301"/>
            <a:ext cx="7527472" cy="1455398"/>
          </a:xfrm>
          <a:prstGeom prst="rect">
            <a:avLst/>
          </a:prstGeom>
          <a:noFill/>
        </p:spPr>
        <p:txBody>
          <a:bodyPr wrap="square" rtlCol="0">
            <a:spAutoFit/>
          </a:bodyPr>
          <a:lstStyle/>
          <a:p>
            <a:pPr marL="0" marR="0">
              <a:lnSpc>
                <a:spcPct val="107000"/>
              </a:lnSpc>
              <a:spcBef>
                <a:spcPts val="525"/>
              </a:spcBef>
              <a:spcAft>
                <a:spcPts val="0"/>
              </a:spcAft>
            </a:pPr>
            <a:r>
              <a:rPr lang="en-US" u="sng" kern="100" dirty="0">
                <a:solidFill>
                  <a:srgbClr val="C1082E"/>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Met Opera on Demand:</a:t>
            </a:r>
            <a:r>
              <a:rPr lang="en-US" kern="100" dirty="0">
                <a:solidFill>
                  <a:srgbClr val="C1082E"/>
                </a:solidFill>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Track #</a:t>
            </a:r>
            <a:r>
              <a:rPr lang="en-US"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21. ACT II: </a:t>
            </a:r>
            <a:r>
              <a:rPr lang="es-ES" kern="100" dirty="0">
                <a:effectLst/>
                <a:latin typeface="Arial" panose="020B0604020202020204" pitchFamily="34" charset="0"/>
                <a:ea typeface="Calibri" panose="020F0502020204030204" pitchFamily="34" charset="0"/>
                <a:cs typeface="Arial" panose="020B0604020202020204" pitchFamily="34" charset="0"/>
              </a:rPr>
              <a:t>¡Ya! ¡Quite esa cara!</a:t>
            </a:r>
          </a:p>
          <a:p>
            <a:pPr marL="0" marR="0">
              <a:lnSpc>
                <a:spcPct val="107000"/>
              </a:lnSpc>
              <a:spcBef>
                <a:spcPts val="525"/>
              </a:spcBef>
              <a:spcAft>
                <a:spcPts val="0"/>
              </a:spcAft>
            </a:pPr>
            <a:r>
              <a:rPr lang="es-ES" kern="100" dirty="0">
                <a:effectLst/>
                <a:latin typeface="Arial" panose="020B0604020202020204" pitchFamily="34" charset="0"/>
                <a:ea typeface="Calibri" panose="020F0502020204030204" pitchFamily="34" charset="0"/>
                <a:cs typeface="Arial" panose="020B0604020202020204" pitchFamily="34" charset="0"/>
              </a:rPr>
              <a:t>03:01 – 4:54</a:t>
            </a:r>
          </a:p>
          <a:p>
            <a:pPr marL="0" marR="0">
              <a:lnSpc>
                <a:spcPct val="107000"/>
              </a:lnSpc>
              <a:spcBef>
                <a:spcPts val="525"/>
              </a:spcBef>
              <a:spcAft>
                <a:spcPts val="0"/>
              </a:spcAft>
            </a:pPr>
            <a:endParaRPr lang="en-US"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525"/>
              </a:spcBef>
              <a:spcAft>
                <a:spcPts val="0"/>
              </a:spcAft>
            </a:pPr>
            <a:r>
              <a:rPr lang="en-US" sz="1800" i="1" kern="1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226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368299" y="1765013"/>
            <a:ext cx="11378223" cy="3989297"/>
          </a:xfrm>
          <a:prstGeom prst="rect">
            <a:avLst/>
          </a:prstGeom>
          <a:noFill/>
        </p:spPr>
        <p:txBody>
          <a:bodyPr wrap="square" rtlCol="0">
            <a:spAutoFit/>
          </a:bodyPr>
          <a:lstStyle/>
          <a:p>
            <a:pPr marR="0" lvl="0">
              <a:lnSpc>
                <a:spcPct val="107000"/>
              </a:lnSpc>
              <a:spcBef>
                <a:spcPts val="0"/>
              </a:spcBef>
              <a:spcAft>
                <a:spcPts val="800"/>
              </a:spcAft>
            </a:pPr>
            <a:r>
              <a:rPr lang="en-US" sz="2600" b="1" u="sng"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Production Design:</a:t>
            </a:r>
            <a:r>
              <a:rPr lang="en-US" sz="2600" b="1"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6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a:t>
            </a:r>
            <a:r>
              <a:rPr lang="en-US" sz="2600" kern="100" dirty="0">
                <a:solidFill>
                  <a:srgbClr val="000000"/>
                </a:solidFill>
                <a:effectLst/>
                <a:latin typeface="Arial" panose="020B0604020202020204" pitchFamily="34" charset="0"/>
                <a:ea typeface="Georgia" panose="02040502050405020303" pitchFamily="18" charset="0"/>
                <a:cs typeface="Arial" panose="020B0604020202020204" pitchFamily="34" charset="0"/>
              </a:rPr>
              <a:t>he process of creating the visual aesthetic and environment for a film, television show, commercial, or other forms of media. It involves creating sets, props, as well as costumes, projections, and other visual elements that help bring the story to life and immerse the audience in the narrative. T</a:t>
            </a:r>
            <a:r>
              <a:rPr lang="en-US" sz="2600" kern="100" dirty="0">
                <a:effectLst/>
                <a:latin typeface="Arial" panose="020B0604020202020204" pitchFamily="34" charset="0"/>
                <a:ea typeface="Georgia" panose="02040502050405020303" pitchFamily="18" charset="0"/>
                <a:cs typeface="Arial" panose="020B0604020202020204" pitchFamily="34" charset="0"/>
              </a:rPr>
              <a:t>he Production Designer is responsible for overseeing the creation of these elements, working closely with the director, producers, and other key creatives to ensure that the visual style of the production aligns with the overall vision and tone of the project.</a:t>
            </a:r>
            <a:endParaRPr lang="en-US" sz="2600" kern="100" dirty="0">
              <a:effectLst/>
              <a:latin typeface="Arial" panose="020B0604020202020204" pitchFamily="34" charset="0"/>
              <a:ea typeface="Calibri" panose="020F0502020204030204" pitchFamily="34" charset="0"/>
              <a:cs typeface="Arial" panose="020B0604020202020204" pitchFamily="34" charset="0"/>
            </a:endParaRPr>
          </a:p>
          <a:p>
            <a:endParaRPr lang="en-US" sz="2400" dirty="0">
              <a:latin typeface="Georgia" panose="02040502050405020303" pitchFamily="18" charset="0"/>
            </a:endParaRPr>
          </a:p>
        </p:txBody>
      </p:sp>
    </p:spTree>
    <p:extLst>
      <p:ext uri="{BB962C8B-B14F-4D97-AF65-F5344CB8AC3E}">
        <p14:creationId xmlns:p14="http://schemas.microsoft.com/office/powerpoint/2010/main" val="3668776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70172"/>
            <a:ext cx="11378223" cy="434253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Stage/Set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art and practice of creating the physical environment in a theatrical production, film, television show, or other visual medium. This includes scenic elements and design layout for sets, lighting, props, and furniture to bring the story or concept to life. It involves arranging these elements in a way that enhances the audience's visual and aesthetic experience. Stage design may also involve creating technical elements such as sound systems, special effects, and rigging to support the production. Stage designers work closely with other production team members to create a cohesive and visually appealing environment complementing the production's overall vision.</a:t>
            </a:r>
          </a:p>
        </p:txBody>
      </p:sp>
    </p:spTree>
    <p:extLst>
      <p:ext uri="{BB962C8B-B14F-4D97-AF65-F5344CB8AC3E}">
        <p14:creationId xmlns:p14="http://schemas.microsoft.com/office/powerpoint/2010/main" val="2609319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70172"/>
            <a:ext cx="11378223" cy="303044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Props:</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A term commonly used in live performance and film production to refer to objects or items used on stage or on set to enhance the performance or scene. Props can include anything from furniture, decorations, weapons, hand-held objects, and more. Props are used to add realism and detail to a production and help bring the world of the play or film to life for the audience.</a:t>
            </a:r>
          </a:p>
          <a:p>
            <a:endParaRPr lang="en-US" sz="2400" dirty="0">
              <a:latin typeface="Georgia" panose="02040502050405020303" pitchFamily="18" charset="0"/>
            </a:endParaRPr>
          </a:p>
        </p:txBody>
      </p:sp>
    </p:spTree>
    <p:extLst>
      <p:ext uri="{BB962C8B-B14F-4D97-AF65-F5344CB8AC3E}">
        <p14:creationId xmlns:p14="http://schemas.microsoft.com/office/powerpoint/2010/main" val="261539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685862"/>
            <a:ext cx="11378223" cy="348627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Lighting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Refers to the art and practice of creating and controlling the lighting for a performance. This includes designing the placement and intensity of the lights and using different colors and effects to enhance the performance's mood and atmosphere. Lighting designers play a crucial role in enhancing the storytelling and emotional impact of the production, helping to set the stage, highlight performers, create a sense of place and time, and evoke different emotions in the audience. It is an integral part of the overall visual and artistic design of the production.</a:t>
            </a:r>
          </a:p>
        </p:txBody>
      </p:sp>
    </p:spTree>
    <p:extLst>
      <p:ext uri="{BB962C8B-B14F-4D97-AF65-F5344CB8AC3E}">
        <p14:creationId xmlns:p14="http://schemas.microsoft.com/office/powerpoint/2010/main" val="403865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3" name="TextBox 2">
            <a:extLst>
              <a:ext uri="{FF2B5EF4-FFF2-40B4-BE49-F238E27FC236}">
                <a16:creationId xmlns:a16="http://schemas.microsoft.com/office/drawing/2014/main" id="{32583468-FC42-CC61-8F2F-344EA6689271}"/>
              </a:ext>
            </a:extLst>
          </p:cNvPr>
          <p:cNvSpPr txBox="1"/>
          <p:nvPr/>
        </p:nvSpPr>
        <p:spPr>
          <a:xfrm>
            <a:off x="406888" y="1801235"/>
            <a:ext cx="11378223" cy="303044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Projection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art of creating and manipulating projected images and videos to enhance the visual elements of a live event, such as a concert, theater production, dance performance, or installation. It involves using specialized software and hardware to project images, videos, or other visual content onto a surface, such as a screen, wall, or even the audience itself.</a:t>
            </a:r>
          </a:p>
          <a:p>
            <a:endParaRPr lang="en-US" sz="2400" dirty="0">
              <a:latin typeface="Georgia" panose="02040502050405020303" pitchFamily="18" charset="0"/>
            </a:endParaRPr>
          </a:p>
        </p:txBody>
      </p:sp>
    </p:spTree>
    <p:extLst>
      <p:ext uri="{BB962C8B-B14F-4D97-AF65-F5344CB8AC3E}">
        <p14:creationId xmlns:p14="http://schemas.microsoft.com/office/powerpoint/2010/main" val="1755615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4" name="TextBox 3">
            <a:extLst>
              <a:ext uri="{FF2B5EF4-FFF2-40B4-BE49-F238E27FC236}">
                <a16:creationId xmlns:a16="http://schemas.microsoft.com/office/drawing/2014/main" id="{0AEDD97E-2917-0F92-D58B-A6466635CB58}"/>
              </a:ext>
            </a:extLst>
          </p:cNvPr>
          <p:cNvSpPr txBox="1"/>
          <p:nvPr/>
        </p:nvSpPr>
        <p:spPr>
          <a:xfrm>
            <a:off x="368299" y="1742598"/>
            <a:ext cx="11378223" cy="434253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Costume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The process of creating costumes and outfits for characters in theatre, film, television, or other visual media. It involves researching the time-period, setting, and character traits to develop pieces that help bring the character to life. Costume designers work closely with directors, actors, and other production team members to ensure that the costumes accurately reflect the vision of the production. This can involve sourcing or creating garments, accessories, and props, as well as coordinating fittings and alterations. Costume design plays a crucial role in storytelling and character development, helping to enhance the overall visual and emotional impact of a production.</a:t>
            </a:r>
          </a:p>
        </p:txBody>
      </p:sp>
    </p:spTree>
    <p:extLst>
      <p:ext uri="{BB962C8B-B14F-4D97-AF65-F5344CB8AC3E}">
        <p14:creationId xmlns:p14="http://schemas.microsoft.com/office/powerpoint/2010/main" val="1150925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D836-CE2A-1634-6499-3D81A65AEC0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Definitions</a:t>
            </a:r>
          </a:p>
        </p:txBody>
      </p:sp>
      <p:sp>
        <p:nvSpPr>
          <p:cNvPr id="4" name="TextBox 3">
            <a:extLst>
              <a:ext uri="{FF2B5EF4-FFF2-40B4-BE49-F238E27FC236}">
                <a16:creationId xmlns:a16="http://schemas.microsoft.com/office/drawing/2014/main" id="{0AEDD97E-2917-0F92-D58B-A6466635CB58}"/>
              </a:ext>
            </a:extLst>
          </p:cNvPr>
          <p:cNvSpPr txBox="1"/>
          <p:nvPr/>
        </p:nvSpPr>
        <p:spPr>
          <a:xfrm>
            <a:off x="368299" y="1756666"/>
            <a:ext cx="11378223" cy="3886705"/>
          </a:xfrm>
          <a:prstGeom prst="rect">
            <a:avLst/>
          </a:prstGeom>
          <a:noFill/>
        </p:spPr>
        <p:txBody>
          <a:bodyPr wrap="square" rtlCol="0">
            <a:spAutoFit/>
          </a:bodyPr>
          <a:lstStyle/>
          <a:p>
            <a:pPr marL="0" marR="0">
              <a:lnSpc>
                <a:spcPct val="107000"/>
              </a:lnSpc>
              <a:spcBef>
                <a:spcPts val="0"/>
              </a:spcBef>
              <a:spcAft>
                <a:spcPts val="0"/>
              </a:spcAft>
            </a:pPr>
            <a:r>
              <a:rPr lang="en-US" sz="2600" b="1" u="sng" kern="100" dirty="0">
                <a:effectLst/>
                <a:latin typeface="Arial" panose="020B0604020202020204" pitchFamily="34" charset="0"/>
                <a:ea typeface="Aptos" panose="020B0004020202020204" pitchFamily="34" charset="0"/>
                <a:cs typeface="Arial" panose="020B0604020202020204" pitchFamily="34" charset="0"/>
              </a:rPr>
              <a:t>Hair and Makeup Design:</a:t>
            </a:r>
            <a:r>
              <a:rPr lang="en-US" sz="2600" b="1" kern="100" dirty="0">
                <a:effectLst/>
                <a:latin typeface="Arial" panose="020B0604020202020204" pitchFamily="34" charset="0"/>
                <a:ea typeface="Aptos" panose="020B0004020202020204" pitchFamily="34" charset="0"/>
                <a:cs typeface="Arial" panose="020B0604020202020204" pitchFamily="34" charset="0"/>
              </a:rPr>
              <a:t> </a:t>
            </a:r>
            <a:r>
              <a:rPr lang="en-US" sz="2600" kern="100" dirty="0">
                <a:effectLst/>
                <a:latin typeface="Arial" panose="020B0604020202020204" pitchFamily="34" charset="0"/>
                <a:ea typeface="Aptos" panose="020B0004020202020204" pitchFamily="34" charset="0"/>
                <a:cs typeface="Arial" panose="020B0604020202020204" pitchFamily="34" charset="0"/>
              </a:rPr>
              <a:t>Refers to the planning and execution of hairstyles and makeup looks for performers and actors. This creative process involves analyzing the characters or themes in the performance, researching historical or cultural references, and designing hair and makeup that enhances the overall aesthetic and storytelling of the production. Hair and makeup designers work closely with directors, costume designers, and performers to create a cohesive and visually impactful presentation on stage or screen.</a:t>
            </a:r>
          </a:p>
          <a:p>
            <a:endParaRPr lang="en-US" sz="2400" dirty="0">
              <a:latin typeface="Georgia" panose="02040502050405020303" pitchFamily="18" charset="0"/>
            </a:endParaRPr>
          </a:p>
        </p:txBody>
      </p:sp>
    </p:spTree>
    <p:extLst>
      <p:ext uri="{BB962C8B-B14F-4D97-AF65-F5344CB8AC3E}">
        <p14:creationId xmlns:p14="http://schemas.microsoft.com/office/powerpoint/2010/main" val="316551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B9CF8B-E637-7EE2-128C-184C421C3037}"/>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a:t>
            </a:r>
          </a:p>
        </p:txBody>
      </p:sp>
      <p:pic>
        <p:nvPicPr>
          <p:cNvPr id="19" name="Picture 18" descr="A group of people dancing on a stage&#10;&#10;Description automatically generated">
            <a:extLst>
              <a:ext uri="{FF2B5EF4-FFF2-40B4-BE49-F238E27FC236}">
                <a16:creationId xmlns:a16="http://schemas.microsoft.com/office/drawing/2014/main" id="{68CFA672-E1BB-87A1-669B-409D6C630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5042" y="1754804"/>
            <a:ext cx="5255495" cy="4159858"/>
          </a:xfrm>
          <a:prstGeom prst="rect">
            <a:avLst/>
          </a:prstGeom>
        </p:spPr>
      </p:pic>
      <p:sp>
        <p:nvSpPr>
          <p:cNvPr id="3" name="TextBox 2">
            <a:extLst>
              <a:ext uri="{FF2B5EF4-FFF2-40B4-BE49-F238E27FC236}">
                <a16:creationId xmlns:a16="http://schemas.microsoft.com/office/drawing/2014/main" id="{1F364AED-F353-00E7-0B43-B09687089CC7}"/>
              </a:ext>
            </a:extLst>
          </p:cNvPr>
          <p:cNvSpPr txBox="1"/>
          <p:nvPr/>
        </p:nvSpPr>
        <p:spPr>
          <a:xfrm>
            <a:off x="6625526" y="5697364"/>
            <a:ext cx="6390651"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Houston Grand Opera (photo: Lynn Lane) </a:t>
            </a:r>
          </a:p>
        </p:txBody>
      </p:sp>
      <p:pic>
        <p:nvPicPr>
          <p:cNvPr id="10" name="Picture 9" descr="A person in a purple dress kneeling on a stage with a boat in the background&#10;&#10;Description automatically generated">
            <a:extLst>
              <a:ext uri="{FF2B5EF4-FFF2-40B4-BE49-F238E27FC236}">
                <a16:creationId xmlns:a16="http://schemas.microsoft.com/office/drawing/2014/main" id="{34802581-4F00-08DC-8376-5C5D9F2D5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63" y="1754804"/>
            <a:ext cx="6236742" cy="4159858"/>
          </a:xfrm>
          <a:prstGeom prst="rect">
            <a:avLst/>
          </a:prstGeom>
        </p:spPr>
      </p:pic>
      <p:sp>
        <p:nvSpPr>
          <p:cNvPr id="11" name="TextBox 10">
            <a:extLst>
              <a:ext uri="{FF2B5EF4-FFF2-40B4-BE49-F238E27FC236}">
                <a16:creationId xmlns:a16="http://schemas.microsoft.com/office/drawing/2014/main" id="{D871A65A-5D58-6A60-C2E7-C0A1C8497769}"/>
              </a:ext>
            </a:extLst>
          </p:cNvPr>
          <p:cNvSpPr txBox="1"/>
          <p:nvPr/>
        </p:nvSpPr>
        <p:spPr>
          <a:xfrm>
            <a:off x="331462" y="5697364"/>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spTree>
    <p:extLst>
      <p:ext uri="{BB962C8B-B14F-4D97-AF65-F5344CB8AC3E}">
        <p14:creationId xmlns:p14="http://schemas.microsoft.com/office/powerpoint/2010/main" val="3989611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B53DC35-0D7D-E935-F600-9FEEADEA7BEB}"/>
              </a:ext>
            </a:extLst>
          </p:cNvPr>
          <p:cNvSpPr txBox="1">
            <a:spLocks/>
          </p:cNvSpPr>
          <p:nvPr/>
        </p:nvSpPr>
        <p:spPr>
          <a:xfrm>
            <a:off x="169978" y="1456096"/>
            <a:ext cx="5461651" cy="47331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mbria" panose="02040503050406030204" pitchFamily="18" charset="0"/>
                <a:ea typeface="Cambria" panose="02040503050406030204" pitchFamily="18"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mbria" panose="02040503050406030204" pitchFamily="18" charset="0"/>
                <a:ea typeface="Cambria" panose="02040503050406030204" pitchFamily="18"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mbria" panose="02040503050406030204" pitchFamily="18" charset="0"/>
                <a:ea typeface="Cambria" panose="02040503050406030204" pitchFamily="18"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Color</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Line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Shape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Texture</a:t>
            </a:r>
            <a:endParaRPr lang="en-US" sz="28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r>
              <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R="0" lvl="1" algn="l">
              <a:lnSpc>
                <a:spcPct val="107000"/>
              </a:lnSpc>
              <a:spcBef>
                <a:spcPts val="0"/>
              </a:spcBef>
              <a:spcAft>
                <a:spcPts val="0"/>
              </a:spcAft>
            </a:pPr>
            <a:endParaRPr lang="en-US"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 name="Title 1">
            <a:extLst>
              <a:ext uri="{FF2B5EF4-FFF2-40B4-BE49-F238E27FC236}">
                <a16:creationId xmlns:a16="http://schemas.microsoft.com/office/drawing/2014/main" id="{C77B3992-C5FE-A6C5-4A1B-CB4A33D1AFE2}"/>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Elements of Design</a:t>
            </a:r>
          </a:p>
        </p:txBody>
      </p:sp>
      <p:sp>
        <p:nvSpPr>
          <p:cNvPr id="5" name="TextBox 4">
            <a:extLst>
              <a:ext uri="{FF2B5EF4-FFF2-40B4-BE49-F238E27FC236}">
                <a16:creationId xmlns:a16="http://schemas.microsoft.com/office/drawing/2014/main" id="{86B10BEE-C0F6-E626-5E47-04286660BB7A}"/>
              </a:ext>
            </a:extLst>
          </p:cNvPr>
          <p:cNvSpPr txBox="1"/>
          <p:nvPr/>
        </p:nvSpPr>
        <p:spPr>
          <a:xfrm>
            <a:off x="6341292" y="1447177"/>
            <a:ext cx="3823842" cy="5572295"/>
          </a:xfrm>
          <a:prstGeom prst="rect">
            <a:avLst/>
          </a:prstGeom>
          <a:noFill/>
        </p:spPr>
        <p:txBody>
          <a:bodyPr wrap="square" rtlCol="0">
            <a:spAutoFit/>
          </a:bodyPr>
          <a:lstStyle/>
          <a:p>
            <a:pPr marL="742950" lvl="1" indent="-285750">
              <a:lnSpc>
                <a:spcPct val="107000"/>
              </a:lnSpc>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Form</a:t>
            </a:r>
          </a:p>
          <a:p>
            <a:pPr lvl="1">
              <a:lnSpc>
                <a:spcPct val="107000"/>
              </a:lnSpc>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endParaRPr lang="en-US" sz="28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Space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Value</a:t>
            </a: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l">
              <a:lnSpc>
                <a:spcPct val="107000"/>
              </a:lnSpc>
              <a:spcBef>
                <a:spcPts val="0"/>
              </a:spcBef>
              <a:spcAft>
                <a:spcPts val="0"/>
              </a:spcAft>
              <a:buFont typeface="Courier New" panose="02070309020205020404" pitchFamily="49" charset="0"/>
              <a:buChar char="o"/>
            </a:pPr>
            <a:r>
              <a:rPr lang="en-US" sz="28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Pattern</a:t>
            </a:r>
          </a:p>
          <a:p>
            <a:pPr marL="742950" marR="0" lvl="1" indent="-285750" algn="l">
              <a:lnSpc>
                <a:spcPct val="107000"/>
              </a:lnSpc>
              <a:spcBef>
                <a:spcPts val="0"/>
              </a:spcBef>
              <a:spcAft>
                <a:spcPts val="0"/>
              </a:spcAft>
              <a:buFont typeface="Courier New" panose="02070309020205020404" pitchFamily="49" charset="0"/>
              <a:buChar char="o"/>
            </a:pPr>
            <a:endParaRPr lang="en-US"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R="0" lvl="1" algn="l">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pic>
        <p:nvPicPr>
          <p:cNvPr id="7" name="Graphic 6" descr="Palette outline">
            <a:extLst>
              <a:ext uri="{FF2B5EF4-FFF2-40B4-BE49-F238E27FC236}">
                <a16:creationId xmlns:a16="http://schemas.microsoft.com/office/drawing/2014/main" id="{B210F9D8-F9EF-8FA7-27DF-17E3DFFFE5B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6866" y="1382118"/>
            <a:ext cx="869136" cy="869136"/>
          </a:xfrm>
          <a:prstGeom prst="rect">
            <a:avLst/>
          </a:prstGeom>
        </p:spPr>
      </p:pic>
      <p:pic>
        <p:nvPicPr>
          <p:cNvPr id="11" name="Graphic 10" descr="Basic Shapes with solid fill">
            <a:extLst>
              <a:ext uri="{FF2B5EF4-FFF2-40B4-BE49-F238E27FC236}">
                <a16:creationId xmlns:a16="http://schemas.microsoft.com/office/drawing/2014/main" id="{5113DC2B-DF73-B327-E3F8-E6B0F2CEE0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35022" y="4006531"/>
            <a:ext cx="869135" cy="869135"/>
          </a:xfrm>
          <a:prstGeom prst="rect">
            <a:avLst/>
          </a:prstGeom>
        </p:spPr>
      </p:pic>
      <p:pic>
        <p:nvPicPr>
          <p:cNvPr id="17" name="Graphic 16" descr="Pyramid Shape outline">
            <a:extLst>
              <a:ext uri="{FF2B5EF4-FFF2-40B4-BE49-F238E27FC236}">
                <a16:creationId xmlns:a16="http://schemas.microsoft.com/office/drawing/2014/main" id="{D4267BF0-62EA-3077-F732-F446B046E8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3213" y="1382118"/>
            <a:ext cx="869135" cy="869135"/>
          </a:xfrm>
          <a:prstGeom prst="rect">
            <a:avLst/>
          </a:prstGeom>
        </p:spPr>
      </p:pic>
      <p:pic>
        <p:nvPicPr>
          <p:cNvPr id="23" name="Graphic 22" descr="Ruler outline">
            <a:extLst>
              <a:ext uri="{FF2B5EF4-FFF2-40B4-BE49-F238E27FC236}">
                <a16:creationId xmlns:a16="http://schemas.microsoft.com/office/drawing/2014/main" id="{8908A3A2-B49B-3FF8-8C31-BAC3A2BF1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73287" y="2683989"/>
            <a:ext cx="869134" cy="869134"/>
          </a:xfrm>
          <a:prstGeom prst="rect">
            <a:avLst/>
          </a:prstGeom>
        </p:spPr>
      </p:pic>
      <p:pic>
        <p:nvPicPr>
          <p:cNvPr id="29" name="Graphic 28" descr="Mandala outline">
            <a:extLst>
              <a:ext uri="{FF2B5EF4-FFF2-40B4-BE49-F238E27FC236}">
                <a16:creationId xmlns:a16="http://schemas.microsoft.com/office/drawing/2014/main" id="{3132AF5B-819F-0B60-C1D0-CC2D074E247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03052" y="5308401"/>
            <a:ext cx="869137" cy="869137"/>
          </a:xfrm>
          <a:prstGeom prst="rect">
            <a:avLst/>
          </a:prstGeom>
        </p:spPr>
      </p:pic>
      <p:pic>
        <p:nvPicPr>
          <p:cNvPr id="31" name="Graphic 30" descr="Line arrow: Straight outline">
            <a:extLst>
              <a:ext uri="{FF2B5EF4-FFF2-40B4-BE49-F238E27FC236}">
                <a16:creationId xmlns:a16="http://schemas.microsoft.com/office/drawing/2014/main" id="{3CDBC97B-A8A3-DFA6-3FA3-AFD48FD5E0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00455" y="2683988"/>
            <a:ext cx="869135" cy="869135"/>
          </a:xfrm>
          <a:prstGeom prst="rect">
            <a:avLst/>
          </a:prstGeom>
        </p:spPr>
      </p:pic>
      <p:pic>
        <p:nvPicPr>
          <p:cNvPr id="33" name="Picture 32" descr="A black background with a black square&#10;&#10;Description automatically generated with medium confidence">
            <a:extLst>
              <a:ext uri="{FF2B5EF4-FFF2-40B4-BE49-F238E27FC236}">
                <a16:creationId xmlns:a16="http://schemas.microsoft.com/office/drawing/2014/main" id="{5D16653A-D1FF-5EC7-2032-93755E3072F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61434" y="5329074"/>
            <a:ext cx="869136" cy="869136"/>
          </a:xfrm>
          <a:prstGeom prst="rect">
            <a:avLst/>
          </a:prstGeom>
        </p:spPr>
      </p:pic>
      <p:pic>
        <p:nvPicPr>
          <p:cNvPr id="35" name="Graphic 34" descr="Harvey Balls 50% with solid fill">
            <a:extLst>
              <a:ext uri="{FF2B5EF4-FFF2-40B4-BE49-F238E27FC236}">
                <a16:creationId xmlns:a16="http://schemas.microsoft.com/office/drawing/2014/main" id="{AA21D4CC-F016-1224-EF89-E295A15BB0D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53213" y="4006531"/>
            <a:ext cx="869136" cy="869136"/>
          </a:xfrm>
          <a:prstGeom prst="rect">
            <a:avLst/>
          </a:prstGeom>
        </p:spPr>
      </p:pic>
    </p:spTree>
    <p:extLst>
      <p:ext uri="{BB962C8B-B14F-4D97-AF65-F5344CB8AC3E}">
        <p14:creationId xmlns:p14="http://schemas.microsoft.com/office/powerpoint/2010/main" val="14343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E1D38DE-3CC0-E900-2512-83C210E95CBD}"/>
              </a:ext>
            </a:extLst>
          </p:cNvPr>
          <p:cNvSpPr txBox="1"/>
          <p:nvPr/>
        </p:nvSpPr>
        <p:spPr>
          <a:xfrm>
            <a:off x="307145" y="1787515"/>
            <a:ext cx="11577710" cy="40867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Today’s Objectives:</a:t>
            </a:r>
          </a:p>
          <a:p>
            <a:endParaRPr lang="en-US" sz="2400"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Respond to the musical and storytelling elements of opera to develop criteria for visual artistic choices.</a:t>
            </a:r>
          </a:p>
          <a:p>
            <a:pPr marR="0" lvl="0">
              <a:lnSpc>
                <a:spcPct val="107000"/>
              </a:lnSpc>
              <a:spcBef>
                <a:spcPts val="0"/>
              </a:spcBef>
              <a:spcAft>
                <a:spcPts val="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Refine an adaptation pitch to demonstrate critical understanding of the visual elements of production design and opera to tell a story.</a:t>
            </a:r>
          </a:p>
          <a:p>
            <a:pPr marR="0" lvl="0">
              <a:lnSpc>
                <a:spcPct val="107000"/>
              </a:lnSpc>
              <a:spcBef>
                <a:spcPts val="0"/>
              </a:spcBef>
              <a:spcAft>
                <a:spcPts val="0"/>
              </a:spcAft>
            </a:pP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2400"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Create visual representations of set and costume designs based on opera adaptation pitches.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6FC2B6-C84A-D0A1-718D-8936994EAF19}"/>
              </a:ext>
            </a:extLst>
          </p:cNvPr>
          <p:cNvSpPr txBox="1"/>
          <p:nvPr/>
        </p:nvSpPr>
        <p:spPr>
          <a:xfrm>
            <a:off x="307144" y="983725"/>
            <a:ext cx="11577709" cy="584775"/>
          </a:xfrm>
          <a:prstGeom prst="rect">
            <a:avLst/>
          </a:prstGeom>
          <a:noFill/>
        </p:spPr>
        <p:txBody>
          <a:bodyPr wrap="square">
            <a:spAutoFit/>
          </a:bodyPr>
          <a:lstStyle/>
          <a:p>
            <a:r>
              <a:rPr lang="en-US" sz="3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How does </a:t>
            </a:r>
            <a:r>
              <a:rPr lang="en-US" sz="3200" b="1" i="1" dirty="0">
                <a:solidFill>
                  <a:srgbClr val="000000"/>
                </a:solidFill>
                <a:latin typeface="Arial" panose="020B0604020202020204" pitchFamily="34" charset="0"/>
                <a:ea typeface="Calibri" panose="020F0502020204030204" pitchFamily="34" charset="0"/>
                <a:cs typeface="Arial" panose="020B0604020202020204" pitchFamily="34" charset="0"/>
              </a:rPr>
              <a:t>production</a:t>
            </a:r>
            <a:r>
              <a:rPr lang="en-US" sz="32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and visual design aid in storytelling?</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453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268A51-D124-1539-C8B9-CC0C687C963E}"/>
              </a:ext>
            </a:extLst>
          </p:cNvPr>
          <p:cNvPicPr>
            <a:picLocks noChangeAspect="1"/>
          </p:cNvPicPr>
          <p:nvPr/>
        </p:nvPicPr>
        <p:blipFill>
          <a:blip r:embed="rId3"/>
          <a:stretch>
            <a:fillRect/>
          </a:stretch>
        </p:blipFill>
        <p:spPr>
          <a:xfrm>
            <a:off x="4992491" y="1463319"/>
            <a:ext cx="2578004" cy="3437339"/>
          </a:xfrm>
          <a:prstGeom prst="rect">
            <a:avLst/>
          </a:prstGeom>
        </p:spPr>
      </p:pic>
      <p:sp>
        <p:nvSpPr>
          <p:cNvPr id="2" name="TextBox 1">
            <a:extLst>
              <a:ext uri="{FF2B5EF4-FFF2-40B4-BE49-F238E27FC236}">
                <a16:creationId xmlns:a16="http://schemas.microsoft.com/office/drawing/2014/main" id="{6DF771E5-CB43-4AC5-0445-43DE56E80061}"/>
              </a:ext>
            </a:extLst>
          </p:cNvPr>
          <p:cNvSpPr txBox="1"/>
          <p:nvPr/>
        </p:nvSpPr>
        <p:spPr>
          <a:xfrm>
            <a:off x="183809" y="4613732"/>
            <a:ext cx="6078843" cy="1600438"/>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Color/Shape/Texture: </a:t>
            </a:r>
            <a:r>
              <a:rPr lang="en-US" sz="1400" dirty="0">
                <a:latin typeface="Arial" panose="020B0604020202020204" pitchFamily="34" charset="0"/>
                <a:cs typeface="Arial" panose="020B0604020202020204" pitchFamily="34" charset="0"/>
              </a:rPr>
              <a:t>Dancers in vibrant, nature-inspired costumes using bold shapes, striking colors, and rich textures. Bird-like designs feature warm tropical oranges and reds alongside cool blues, with feathered layers and fans adding motion. Fish-themed costumes include large headpieces, cone-like red skirts, and vivid pink and green floral accents. Metallic and layered textures in background enhance depth, creating a dynamic, surreal blend of aquatic elements.</a:t>
            </a:r>
            <a:endParaRPr lang="en-US" sz="1400" b="1"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62B37737-D828-73C3-D46D-31021D9961C1}"/>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Elements of Design</a:t>
            </a:r>
          </a:p>
        </p:txBody>
      </p:sp>
      <p:pic>
        <p:nvPicPr>
          <p:cNvPr id="3" name="Picture 2">
            <a:extLst>
              <a:ext uri="{FF2B5EF4-FFF2-40B4-BE49-F238E27FC236}">
                <a16:creationId xmlns:a16="http://schemas.microsoft.com/office/drawing/2014/main" id="{999B63BC-9245-C6B7-5B0D-1FFD3AB7024A}"/>
              </a:ext>
            </a:extLst>
          </p:cNvPr>
          <p:cNvPicPr>
            <a:picLocks noChangeAspect="1"/>
          </p:cNvPicPr>
          <p:nvPr/>
        </p:nvPicPr>
        <p:blipFill>
          <a:blip r:embed="rId4"/>
          <a:stretch>
            <a:fillRect/>
          </a:stretch>
        </p:blipFill>
        <p:spPr>
          <a:xfrm>
            <a:off x="245074" y="1463319"/>
            <a:ext cx="4728576" cy="3150413"/>
          </a:xfrm>
          <a:prstGeom prst="rect">
            <a:avLst/>
          </a:prstGeom>
        </p:spPr>
      </p:pic>
      <p:sp>
        <p:nvSpPr>
          <p:cNvPr id="6" name="TextBox 5">
            <a:extLst>
              <a:ext uri="{FF2B5EF4-FFF2-40B4-BE49-F238E27FC236}">
                <a16:creationId xmlns:a16="http://schemas.microsoft.com/office/drawing/2014/main" id="{949D86B2-1A95-56F1-70F5-F925B24036D8}"/>
              </a:ext>
            </a:extLst>
          </p:cNvPr>
          <p:cNvSpPr txBox="1"/>
          <p:nvPr/>
        </p:nvSpPr>
        <p:spPr>
          <a:xfrm>
            <a:off x="245074" y="4398288"/>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pic>
        <p:nvPicPr>
          <p:cNvPr id="9" name="Picture 8">
            <a:extLst>
              <a:ext uri="{FF2B5EF4-FFF2-40B4-BE49-F238E27FC236}">
                <a16:creationId xmlns:a16="http://schemas.microsoft.com/office/drawing/2014/main" id="{E8FCF022-4ABB-F517-DACA-71C9CAD38292}"/>
              </a:ext>
            </a:extLst>
          </p:cNvPr>
          <p:cNvPicPr>
            <a:picLocks noChangeAspect="1"/>
          </p:cNvPicPr>
          <p:nvPr/>
        </p:nvPicPr>
        <p:blipFill>
          <a:blip r:embed="rId5"/>
          <a:stretch>
            <a:fillRect/>
          </a:stretch>
        </p:blipFill>
        <p:spPr>
          <a:xfrm>
            <a:off x="9713853" y="428263"/>
            <a:ext cx="2251961" cy="3000737"/>
          </a:xfrm>
          <a:prstGeom prst="rect">
            <a:avLst/>
          </a:prstGeom>
        </p:spPr>
      </p:pic>
      <p:pic>
        <p:nvPicPr>
          <p:cNvPr id="12" name="Picture 11" descr="A group of people wearing clothing&#10;&#10;Description automatically generated">
            <a:extLst>
              <a:ext uri="{FF2B5EF4-FFF2-40B4-BE49-F238E27FC236}">
                <a16:creationId xmlns:a16="http://schemas.microsoft.com/office/drawing/2014/main" id="{437399F8-2153-258F-155D-2CC7DEB25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5591" y="3318315"/>
            <a:ext cx="4322600" cy="2881733"/>
          </a:xfrm>
          <a:prstGeom prst="rect">
            <a:avLst/>
          </a:prstGeom>
        </p:spPr>
      </p:pic>
      <p:sp>
        <p:nvSpPr>
          <p:cNvPr id="13" name="TextBox 12">
            <a:extLst>
              <a:ext uri="{FF2B5EF4-FFF2-40B4-BE49-F238E27FC236}">
                <a16:creationId xmlns:a16="http://schemas.microsoft.com/office/drawing/2014/main" id="{1884C264-E5CA-568D-508E-BF916E495EB8}"/>
              </a:ext>
            </a:extLst>
          </p:cNvPr>
          <p:cNvSpPr txBox="1"/>
          <p:nvPr/>
        </p:nvSpPr>
        <p:spPr>
          <a:xfrm>
            <a:off x="7685591" y="5984604"/>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sp>
        <p:nvSpPr>
          <p:cNvPr id="14" name="TextBox 13">
            <a:extLst>
              <a:ext uri="{FF2B5EF4-FFF2-40B4-BE49-F238E27FC236}">
                <a16:creationId xmlns:a16="http://schemas.microsoft.com/office/drawing/2014/main" id="{B3714AFD-DDA8-B282-61B7-3BA97F37F714}"/>
              </a:ext>
            </a:extLst>
          </p:cNvPr>
          <p:cNvSpPr txBox="1"/>
          <p:nvPr/>
        </p:nvSpPr>
        <p:spPr>
          <a:xfrm>
            <a:off x="7861447" y="1725332"/>
            <a:ext cx="1852406" cy="954107"/>
          </a:xfrm>
          <a:prstGeom prst="rect">
            <a:avLst/>
          </a:prstGeom>
          <a:noFill/>
        </p:spPr>
        <p:txBody>
          <a:bodyPr wrap="square" rtlCol="0">
            <a:spAutoFit/>
          </a:bodyPr>
          <a:lstStyle/>
          <a:p>
            <a:r>
              <a:rPr lang="en-US" sz="1400" b="0" i="0" u="none" strike="noStrike" dirty="0">
                <a:solidFill>
                  <a:srgbClr val="000000"/>
                </a:solidFill>
                <a:effectLst/>
                <a:highlight>
                  <a:srgbClr val="FFFFFF"/>
                </a:highlight>
                <a:latin typeface="Arial" panose="020B0604020202020204" pitchFamily="34" charset="0"/>
                <a:cs typeface="Arial" panose="020B0604020202020204" pitchFamily="34" charset="0"/>
              </a:rPr>
              <a:t>Costume designs by Ana </a:t>
            </a:r>
            <a:r>
              <a:rPr lang="en-US" sz="1400" b="0" i="0" u="none" strike="noStrike" dirty="0" err="1">
                <a:solidFill>
                  <a:srgbClr val="000000"/>
                </a:solidFill>
                <a:effectLst/>
                <a:highlight>
                  <a:srgbClr val="FFFFFF"/>
                </a:highlight>
                <a:latin typeface="Arial" panose="020B0604020202020204" pitchFamily="34" charset="0"/>
                <a:cs typeface="Arial" panose="020B0604020202020204" pitchFamily="34" charset="0"/>
              </a:rPr>
              <a:t>Kuzmanic</a:t>
            </a:r>
            <a:r>
              <a:rPr lang="en-US" sz="1400" b="0" i="0" u="none" strike="noStrike" dirty="0">
                <a:solidFill>
                  <a:srgbClr val="000000"/>
                </a:solidFill>
                <a:effectLst/>
                <a:highlight>
                  <a:srgbClr val="FFFFFF"/>
                </a:highlight>
                <a:latin typeface="Arial" panose="020B0604020202020204" pitchFamily="34" charset="0"/>
                <a:cs typeface="Arial" panose="020B0604020202020204" pitchFamily="34" charset="0"/>
              </a:rPr>
              <a:t>,</a:t>
            </a:r>
            <a:r>
              <a:rPr lang="en-US" sz="1400" dirty="0">
                <a:solidFill>
                  <a:srgbClr val="000000"/>
                </a:solidFill>
                <a:highlight>
                  <a:srgbClr val="FFFFFF"/>
                </a:highlight>
                <a:latin typeface="Arial" panose="020B0604020202020204" pitchFamily="34" charset="0"/>
                <a:cs typeface="Arial" panose="020B0604020202020204" pitchFamily="34" charset="0"/>
              </a:rPr>
              <a:t> </a:t>
            </a:r>
            <a:r>
              <a:rPr lang="en-US" sz="1400" b="0" i="0" u="none" strike="noStrike" dirty="0">
                <a:solidFill>
                  <a:srgbClr val="000000"/>
                </a:solidFill>
                <a:effectLst/>
                <a:highlight>
                  <a:srgbClr val="FFFFFF"/>
                </a:highlight>
                <a:latin typeface="Arial" panose="020B0604020202020204" pitchFamily="34" charset="0"/>
                <a:cs typeface="Arial" panose="020B0604020202020204" pitchFamily="34" charset="0"/>
              </a:rPr>
              <a:t>courtesy of the Metropolitan Opera</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16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p:nvPr/>
        </p:nvSpPr>
        <p:spPr>
          <a:xfrm>
            <a:off x="603249" y="1935325"/>
            <a:ext cx="10515600" cy="3576369"/>
          </a:xfrm>
          <a:prstGeom prst="rect">
            <a:avLst/>
          </a:prstGeom>
          <a:noFill/>
          <a:ln>
            <a:noFill/>
          </a:ln>
        </p:spPr>
        <p:txBody>
          <a:bodyPr spcFirstLastPara="1" wrap="square" lIns="91425" tIns="45700" rIns="91425" bIns="45700" anchor="t" anchorCtr="0">
            <a:normAutofit lnSpcReduction="10000"/>
          </a:bodyPr>
          <a:lstStyle/>
          <a:p>
            <a:pPr marL="457200" marR="0" lvl="1" indent="0" algn="l" rtl="0">
              <a:lnSpc>
                <a:spcPct val="107000"/>
              </a:lnSpc>
              <a:spcBef>
                <a:spcPts val="0"/>
              </a:spcBef>
              <a:spcAft>
                <a:spcPts val="0"/>
              </a:spcAft>
              <a:buClr>
                <a:srgbClr val="000000"/>
              </a:buClr>
              <a:buSzPts val="3200"/>
              <a:buFont typeface="Arial"/>
              <a:buNone/>
            </a:pPr>
            <a:r>
              <a:rPr lang="en-US" sz="3200" b="0" i="0" u="none" strike="noStrike" cap="none" dirty="0">
                <a:solidFill>
                  <a:srgbClr val="000000"/>
                </a:solidFill>
                <a:latin typeface="Arial"/>
                <a:ea typeface="Arial"/>
                <a:cs typeface="Arial"/>
                <a:sym typeface="Arial"/>
              </a:rPr>
              <a:t>Consider all that was discussed when designing your production: color, mood, textures, spaces/places, etc.</a:t>
            </a:r>
            <a:endParaRPr dirty="0"/>
          </a:p>
          <a:p>
            <a:pPr marL="457200" marR="0" lvl="1" indent="0" algn="l" rtl="0">
              <a:lnSpc>
                <a:spcPct val="107000"/>
              </a:lnSpc>
              <a:spcBef>
                <a:spcPts val="0"/>
              </a:spcBef>
              <a:spcAft>
                <a:spcPts val="0"/>
              </a:spcAft>
              <a:buClr>
                <a:schemeClr val="dk1"/>
              </a:buClr>
              <a:buSzPts val="3200"/>
              <a:buFont typeface="Arial"/>
              <a:buNone/>
            </a:pPr>
            <a:endParaRPr sz="3200" b="0" i="0" u="none" strike="noStrike" cap="none" dirty="0">
              <a:solidFill>
                <a:srgbClr val="000000"/>
              </a:solidFill>
              <a:highlight>
                <a:srgbClr val="FFFFFF"/>
              </a:highlight>
              <a:latin typeface="Arial"/>
              <a:ea typeface="Arial"/>
              <a:cs typeface="Arial"/>
              <a:sym typeface="Arial"/>
            </a:endParaRPr>
          </a:p>
          <a:p>
            <a:pPr marL="457200" marR="0" lvl="1" indent="0" algn="l" rtl="0">
              <a:lnSpc>
                <a:spcPct val="107000"/>
              </a:lnSpc>
              <a:spcBef>
                <a:spcPts val="0"/>
              </a:spcBef>
              <a:spcAft>
                <a:spcPts val="0"/>
              </a:spcAft>
              <a:buClr>
                <a:schemeClr val="dk1"/>
              </a:buClr>
              <a:buSzPts val="3200"/>
              <a:buFont typeface="Arial"/>
              <a:buNone/>
            </a:pPr>
            <a:r>
              <a:rPr lang="en-US" sz="3200" b="0" i="0" u="none" strike="noStrike" cap="none" dirty="0">
                <a:solidFill>
                  <a:schemeClr val="dk1"/>
                </a:solidFill>
                <a:latin typeface="Arial"/>
                <a:ea typeface="Arial"/>
                <a:cs typeface="Arial"/>
                <a:sym typeface="Arial"/>
              </a:rPr>
              <a:t>Production design should include:</a:t>
            </a:r>
            <a:endParaRPr sz="3200" b="0" i="0" u="none" strike="noStrike" cap="none" dirty="0">
              <a:solidFill>
                <a:schemeClr val="dk1"/>
              </a:solidFill>
              <a:latin typeface="Arial"/>
              <a:ea typeface="Arial"/>
              <a:cs typeface="Arial"/>
              <a:sym typeface="Arial"/>
            </a:endParaRPr>
          </a:p>
          <a:p>
            <a:pPr marL="914400" marR="0" lvl="1" indent="-457200" algn="l" rtl="0">
              <a:lnSpc>
                <a:spcPct val="107000"/>
              </a:lnSpc>
              <a:spcBef>
                <a:spcPts val="800"/>
              </a:spcBef>
              <a:spcAft>
                <a:spcPts val="0"/>
              </a:spcAft>
              <a:buClr>
                <a:schemeClr val="dk1"/>
              </a:buClr>
              <a:buSzPts val="3200"/>
              <a:buFont typeface="Courier New" panose="02070309020205020404" pitchFamily="49" charset="0"/>
              <a:buChar char="o"/>
            </a:pPr>
            <a:r>
              <a:rPr lang="en-US" sz="3200" b="0" i="0" u="none" strike="noStrike" cap="none" dirty="0">
                <a:solidFill>
                  <a:schemeClr val="dk1"/>
                </a:solidFill>
                <a:latin typeface="Arial"/>
                <a:ea typeface="Arial"/>
                <a:cs typeface="Arial"/>
                <a:sym typeface="Arial"/>
              </a:rPr>
              <a:t>Set and costume designs based on your opera adaptation pitch</a:t>
            </a:r>
            <a:endParaRPr sz="3200" b="0" i="0" u="none" strike="noStrike" cap="none" dirty="0">
              <a:solidFill>
                <a:schemeClr val="dk1"/>
              </a:solidFill>
              <a:latin typeface="Arial"/>
              <a:ea typeface="Arial"/>
              <a:cs typeface="Arial"/>
              <a:sym typeface="Arial"/>
            </a:endParaRPr>
          </a:p>
          <a:p>
            <a:pPr marL="914400" marR="0" lvl="1" indent="-457200" algn="l" rtl="0">
              <a:lnSpc>
                <a:spcPct val="107000"/>
              </a:lnSpc>
              <a:spcBef>
                <a:spcPts val="0"/>
              </a:spcBef>
              <a:spcAft>
                <a:spcPts val="0"/>
              </a:spcAft>
              <a:buClr>
                <a:srgbClr val="000000"/>
              </a:buClr>
              <a:buSzPts val="3200"/>
              <a:buFont typeface="Courier New" panose="02070309020205020404" pitchFamily="49" charset="0"/>
              <a:buChar char="o"/>
            </a:pPr>
            <a:r>
              <a:rPr lang="en-US" sz="3200" b="0" i="0" u="none" strike="noStrike" cap="none" dirty="0">
                <a:solidFill>
                  <a:srgbClr val="000000"/>
                </a:solidFill>
                <a:latin typeface="Arial"/>
                <a:ea typeface="Arial"/>
                <a:cs typeface="Arial"/>
                <a:sym typeface="Arial"/>
              </a:rPr>
              <a:t>At least 3 elements of design in your work</a:t>
            </a:r>
            <a:endParaRPr sz="3200" b="0" i="0" u="none" strike="noStrike" cap="none" dirty="0">
              <a:solidFill>
                <a:schemeClr val="dk1"/>
              </a:solidFill>
              <a:latin typeface="Arial"/>
              <a:ea typeface="Arial"/>
              <a:cs typeface="Arial"/>
              <a:sym typeface="Arial"/>
            </a:endParaRPr>
          </a:p>
          <a:p>
            <a:pPr marL="457200" marR="0" lvl="1" indent="0" algn="ctr" rtl="0">
              <a:lnSpc>
                <a:spcPct val="90000"/>
              </a:lnSpc>
              <a:spcBef>
                <a:spcPts val="500"/>
              </a:spcBef>
              <a:spcAft>
                <a:spcPts val="0"/>
              </a:spcAft>
              <a:buClr>
                <a:schemeClr val="dk1"/>
              </a:buClr>
              <a:buSzPts val="2000"/>
              <a:buFont typeface="Arial"/>
              <a:buNone/>
            </a:pPr>
            <a:endParaRPr sz="2000" b="0" i="0" u="none" strike="noStrike" cap="none" dirty="0">
              <a:solidFill>
                <a:schemeClr val="dk1"/>
              </a:solidFill>
              <a:latin typeface="Cambria"/>
              <a:ea typeface="Cambria"/>
              <a:cs typeface="Cambria"/>
              <a:sym typeface="Cambria"/>
            </a:endParaRPr>
          </a:p>
        </p:txBody>
      </p:sp>
      <p:pic>
        <p:nvPicPr>
          <p:cNvPr id="218" name="Google Shape;218;p21" descr="Pencil with solid fill"/>
          <p:cNvPicPr preferRelativeResize="0"/>
          <p:nvPr/>
        </p:nvPicPr>
        <p:blipFill rotWithShape="1">
          <a:blip r:embed="rId3">
            <a:alphaModFix/>
          </a:blip>
          <a:srcRect/>
          <a:stretch/>
        </p:blipFill>
        <p:spPr>
          <a:xfrm>
            <a:off x="9368253" y="532087"/>
            <a:ext cx="914400" cy="914400"/>
          </a:xfrm>
          <a:prstGeom prst="rect">
            <a:avLst/>
          </a:prstGeom>
          <a:noFill/>
          <a:ln>
            <a:noFill/>
          </a:ln>
        </p:spPr>
      </p:pic>
      <p:sp>
        <p:nvSpPr>
          <p:cNvPr id="219" name="Google Shape;219;p21"/>
          <p:cNvSpPr txBox="1"/>
          <p:nvPr/>
        </p:nvSpPr>
        <p:spPr>
          <a:xfrm>
            <a:off x="368299" y="266077"/>
            <a:ext cx="10985500" cy="11811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1">
                <a:solidFill>
                  <a:schemeClr val="dk1"/>
                </a:solidFill>
                <a:latin typeface="Arial"/>
                <a:ea typeface="Arial"/>
                <a:cs typeface="Arial"/>
                <a:sym typeface="Arial"/>
              </a:rPr>
              <a:t>Production Design Guidelines</a:t>
            </a:r>
            <a:endParaRPr/>
          </a:p>
        </p:txBody>
      </p:sp>
    </p:spTree>
    <p:extLst>
      <p:ext uri="{BB962C8B-B14F-4D97-AF65-F5344CB8AC3E}">
        <p14:creationId xmlns:p14="http://schemas.microsoft.com/office/powerpoint/2010/main" val="3977589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Pencil with solid fill">
            <a:extLst>
              <a:ext uri="{FF2B5EF4-FFF2-40B4-BE49-F238E27FC236}">
                <a16:creationId xmlns:a16="http://schemas.microsoft.com/office/drawing/2014/main" id="{49734BBC-B0A9-56DE-D749-13BD292C8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83" y="532777"/>
            <a:ext cx="914400" cy="914400"/>
          </a:xfrm>
          <a:prstGeom prst="rect">
            <a:avLst/>
          </a:prstGeom>
        </p:spPr>
      </p:pic>
      <p:sp>
        <p:nvSpPr>
          <p:cNvPr id="6" name="Title 1">
            <a:extLst>
              <a:ext uri="{FF2B5EF4-FFF2-40B4-BE49-F238E27FC236}">
                <a16:creationId xmlns:a16="http://schemas.microsoft.com/office/drawing/2014/main" id="{76FB6FF8-B990-3E51-A924-28D2A31DB1AB}"/>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Examples</a:t>
            </a:r>
          </a:p>
        </p:txBody>
      </p:sp>
      <p:pic>
        <p:nvPicPr>
          <p:cNvPr id="1026" name="Picture 2" descr="Review: 'Florencia en el Amazonas' Offers a Magical Vision of Love |  Houstonia Magazine">
            <a:extLst>
              <a:ext uri="{FF2B5EF4-FFF2-40B4-BE49-F238E27FC236}">
                <a16:creationId xmlns:a16="http://schemas.microsoft.com/office/drawing/2014/main" id="{D20AE57B-CB25-D497-0874-7F7C8D501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754" y="2357873"/>
            <a:ext cx="5781090" cy="38540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A1F7ED-65DE-2C57-4C10-968DCD730722}"/>
              </a:ext>
            </a:extLst>
          </p:cNvPr>
          <p:cNvSpPr txBox="1"/>
          <p:nvPr/>
        </p:nvSpPr>
        <p:spPr>
          <a:xfrm>
            <a:off x="297754" y="5996489"/>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Houston Grand Opera (photo: Lynn Lane) </a:t>
            </a:r>
          </a:p>
        </p:txBody>
      </p:sp>
      <p:pic>
        <p:nvPicPr>
          <p:cNvPr id="11" name="Picture 10" descr="A stage with butterflies and a purple background&#10;&#10;Description automatically generated with medium confidence">
            <a:extLst>
              <a:ext uri="{FF2B5EF4-FFF2-40B4-BE49-F238E27FC236}">
                <a16:creationId xmlns:a16="http://schemas.microsoft.com/office/drawing/2014/main" id="{0EAE2A02-7A43-F517-E23D-53F111F21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157" y="2357873"/>
            <a:ext cx="5781091" cy="3854060"/>
          </a:xfrm>
          <a:prstGeom prst="rect">
            <a:avLst/>
          </a:prstGeom>
        </p:spPr>
      </p:pic>
      <p:sp>
        <p:nvSpPr>
          <p:cNvPr id="12" name="TextBox 11">
            <a:extLst>
              <a:ext uri="{FF2B5EF4-FFF2-40B4-BE49-F238E27FC236}">
                <a16:creationId xmlns:a16="http://schemas.microsoft.com/office/drawing/2014/main" id="{5B33DC54-A088-4BD0-6A7E-D49F84659DE4}"/>
              </a:ext>
            </a:extLst>
          </p:cNvPr>
          <p:cNvSpPr txBox="1"/>
          <p:nvPr/>
        </p:nvSpPr>
        <p:spPr>
          <a:xfrm>
            <a:off x="6113157" y="5996489"/>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Lyric Opera of Chicago (photo: Cory Weaver) </a:t>
            </a:r>
          </a:p>
        </p:txBody>
      </p:sp>
      <p:sp>
        <p:nvSpPr>
          <p:cNvPr id="14" name="TextBox 13">
            <a:extLst>
              <a:ext uri="{FF2B5EF4-FFF2-40B4-BE49-F238E27FC236}">
                <a16:creationId xmlns:a16="http://schemas.microsoft.com/office/drawing/2014/main" id="{3A1F7E7A-797F-E6E3-9E60-BB96548B5104}"/>
              </a:ext>
            </a:extLst>
          </p:cNvPr>
          <p:cNvSpPr txBox="1"/>
          <p:nvPr/>
        </p:nvSpPr>
        <p:spPr>
          <a:xfrm>
            <a:off x="297755" y="1458100"/>
            <a:ext cx="11596494"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In this moment, Florencia, aboard the steamboat </a:t>
            </a:r>
            <a:r>
              <a:rPr lang="en-US" sz="1600" i="1" dirty="0">
                <a:latin typeface="Arial" panose="020B0604020202020204" pitchFamily="34" charset="0"/>
                <a:cs typeface="Arial" panose="020B0604020202020204" pitchFamily="34" charset="0"/>
              </a:rPr>
              <a:t>El Dorado</a:t>
            </a:r>
            <a:r>
              <a:rPr lang="en-US" sz="1600" dirty="0">
                <a:latin typeface="Arial" panose="020B0604020202020204" pitchFamily="34" charset="0"/>
                <a:cs typeface="Arial" panose="020B0604020202020204" pitchFamily="34" charset="0"/>
              </a:rPr>
              <a:t>, undergoes a profound metamorphosis as she connects spiritually with the love and longing that have guided her journey. The presence of the large, luminous butterflies symbolizes renewal, transcendence, and the mystical forces of the Amazon, reflecting the opera's themes of love, loss, and transformation.</a:t>
            </a:r>
          </a:p>
        </p:txBody>
      </p:sp>
    </p:spTree>
    <p:extLst>
      <p:ext uri="{BB962C8B-B14F-4D97-AF65-F5344CB8AC3E}">
        <p14:creationId xmlns:p14="http://schemas.microsoft.com/office/powerpoint/2010/main" val="2520530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02C3EF-5D81-64CD-980B-45D88D44D57A}"/>
              </a:ext>
            </a:extLst>
          </p:cNvPr>
          <p:cNvSpPr txBox="1">
            <a:spLocks/>
          </p:cNvSpPr>
          <p:nvPr/>
        </p:nvSpPr>
        <p:spPr>
          <a:xfrm>
            <a:off x="838200" y="2148523"/>
            <a:ext cx="10515600" cy="35763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ambria" panose="02040503050406030204" pitchFamily="18" charset="0"/>
                <a:ea typeface="Cambria" panose="02040503050406030204" pitchFamily="18"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ambria" panose="02040503050406030204" pitchFamily="18" charset="0"/>
                <a:ea typeface="Cambria" panose="02040503050406030204" pitchFamily="18" charset="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ambria" panose="02040503050406030204" pitchFamily="18" charset="0"/>
                <a:ea typeface="Cambria" panose="02040503050406030204" pitchFamily="18" charset="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ambria" panose="02040503050406030204" pitchFamily="18" charset="0"/>
                <a:ea typeface="Cambria" panose="02040503050406030204" pitchFamily="18" charset="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800"/>
              </a:spcAft>
            </a:pPr>
            <a:r>
              <a:rPr lang="en-US" kern="100" dirty="0">
                <a:effectLst/>
                <a:latin typeface="Georgia" panose="02040502050405020303" pitchFamily="18" charset="0"/>
                <a:ea typeface="Aptos" panose="020B0004020202020204" pitchFamily="34" charset="0"/>
                <a:cs typeface="Times New Roman" panose="02020603050405020304" pitchFamily="18" charset="0"/>
              </a:rPr>
              <a:t> </a:t>
            </a:r>
          </a:p>
        </p:txBody>
      </p:sp>
      <p:pic>
        <p:nvPicPr>
          <p:cNvPr id="4" name="Graphic 3" descr="Pencil with solid fill">
            <a:extLst>
              <a:ext uri="{FF2B5EF4-FFF2-40B4-BE49-F238E27FC236}">
                <a16:creationId xmlns:a16="http://schemas.microsoft.com/office/drawing/2014/main" id="{49734BBC-B0A9-56DE-D749-13BD292C83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083" y="532777"/>
            <a:ext cx="914400" cy="914400"/>
          </a:xfrm>
          <a:prstGeom prst="rect">
            <a:avLst/>
          </a:prstGeom>
        </p:spPr>
      </p:pic>
      <p:sp>
        <p:nvSpPr>
          <p:cNvPr id="6" name="Title 1">
            <a:extLst>
              <a:ext uri="{FF2B5EF4-FFF2-40B4-BE49-F238E27FC236}">
                <a16:creationId xmlns:a16="http://schemas.microsoft.com/office/drawing/2014/main" id="{76FB6FF8-B990-3E51-A924-28D2A31DB1AB}"/>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Examples</a:t>
            </a:r>
          </a:p>
        </p:txBody>
      </p:sp>
      <p:sp>
        <p:nvSpPr>
          <p:cNvPr id="13" name="TextBox 12">
            <a:extLst>
              <a:ext uri="{FF2B5EF4-FFF2-40B4-BE49-F238E27FC236}">
                <a16:creationId xmlns:a16="http://schemas.microsoft.com/office/drawing/2014/main" id="{723E9006-BDE8-2880-E3A0-7386E1AF2C38}"/>
              </a:ext>
            </a:extLst>
          </p:cNvPr>
          <p:cNvSpPr txBox="1"/>
          <p:nvPr/>
        </p:nvSpPr>
        <p:spPr>
          <a:xfrm>
            <a:off x="5800931" y="4987416"/>
            <a:ext cx="5837499" cy="138499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Set design with sleek, minimalist elements like a steel-and-glass riverboat set against dynamic digital projections of lush greenery. LED-lit trees and holographic butterflies create a magical, futuristic atmosphere, while modular platforms depict the river’s flow. The soft greens, blues, and purples in the lighting enhance the surreal and contemporary feel.</a:t>
            </a:r>
          </a:p>
        </p:txBody>
      </p:sp>
      <p:pic>
        <p:nvPicPr>
          <p:cNvPr id="19" name="Picture 18" descr="A room with a river and a boat and butterflies&#10;&#10;Description automatically generated with medium confidence">
            <a:extLst>
              <a:ext uri="{FF2B5EF4-FFF2-40B4-BE49-F238E27FC236}">
                <a16:creationId xmlns:a16="http://schemas.microsoft.com/office/drawing/2014/main" id="{46EA6A71-71E5-0F73-4672-7B26FA469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931" y="1619294"/>
            <a:ext cx="5917249" cy="3381285"/>
          </a:xfrm>
          <a:prstGeom prst="rect">
            <a:avLst/>
          </a:prstGeom>
        </p:spPr>
      </p:pic>
      <p:pic>
        <p:nvPicPr>
          <p:cNvPr id="23" name="Picture 22" descr="A group of mannequins wearing dresses&#10;&#10;Description automatically generated">
            <a:extLst>
              <a:ext uri="{FF2B5EF4-FFF2-40B4-BE49-F238E27FC236}">
                <a16:creationId xmlns:a16="http://schemas.microsoft.com/office/drawing/2014/main" id="{87006451-1C6C-538B-6C46-C391ACF8E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71" y="1478523"/>
            <a:ext cx="2680918" cy="4691607"/>
          </a:xfrm>
          <a:prstGeom prst="rect">
            <a:avLst/>
          </a:prstGeom>
        </p:spPr>
      </p:pic>
      <p:sp>
        <p:nvSpPr>
          <p:cNvPr id="25" name="TextBox 24">
            <a:extLst>
              <a:ext uri="{FF2B5EF4-FFF2-40B4-BE49-F238E27FC236}">
                <a16:creationId xmlns:a16="http://schemas.microsoft.com/office/drawing/2014/main" id="{C43A809C-F835-7907-9B61-8A56AE218BFC}"/>
              </a:ext>
            </a:extLst>
          </p:cNvPr>
          <p:cNvSpPr txBox="1"/>
          <p:nvPr/>
        </p:nvSpPr>
        <p:spPr>
          <a:xfrm>
            <a:off x="3139951" y="1478523"/>
            <a:ext cx="2680918" cy="2246769"/>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Costume design features modern design for Florencia, blending sleek elegance with organic inspiration. The gown features flowing, iridescent fabric in shades of teal, violet, and silver, with subtle butterfly motifs and holographic accents with glowing, ethereal quality, symbolizing transformation.</a:t>
            </a:r>
            <a:endParaRPr lang="en-US" sz="1400" dirty="0"/>
          </a:p>
        </p:txBody>
      </p:sp>
      <p:sp>
        <p:nvSpPr>
          <p:cNvPr id="3" name="TextBox 2">
            <a:extLst>
              <a:ext uri="{FF2B5EF4-FFF2-40B4-BE49-F238E27FC236}">
                <a16:creationId xmlns:a16="http://schemas.microsoft.com/office/drawing/2014/main" id="{C458CDF1-771E-7439-AB00-01F07854B8EF}"/>
              </a:ext>
            </a:extLst>
          </p:cNvPr>
          <p:cNvSpPr txBox="1"/>
          <p:nvPr/>
        </p:nvSpPr>
        <p:spPr>
          <a:xfrm>
            <a:off x="478971" y="6146399"/>
            <a:ext cx="4459528" cy="215444"/>
          </a:xfrm>
          <a:prstGeom prst="rect">
            <a:avLst/>
          </a:prstGeom>
          <a:noFill/>
        </p:spPr>
        <p:txBody>
          <a:bodyPr wrap="square" rtlCol="0">
            <a:spAutoFit/>
          </a:bodyPr>
          <a:lstStyle/>
          <a:p>
            <a:r>
              <a:rPr lang="en-US" sz="800" dirty="0">
                <a:latin typeface="Arial" panose="020B0604020202020204" pitchFamily="34" charset="0"/>
                <a:cs typeface="Arial" panose="020B0604020202020204" pitchFamily="34" charset="0"/>
              </a:rPr>
              <a:t>Images generated using AI</a:t>
            </a:r>
          </a:p>
        </p:txBody>
      </p:sp>
    </p:spTree>
    <p:extLst>
      <p:ext uri="{BB962C8B-B14F-4D97-AF65-F5344CB8AC3E}">
        <p14:creationId xmlns:p14="http://schemas.microsoft.com/office/powerpoint/2010/main" val="4069720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Pencil with solid fill">
            <a:extLst>
              <a:ext uri="{FF2B5EF4-FFF2-40B4-BE49-F238E27FC236}">
                <a16:creationId xmlns:a16="http://schemas.microsoft.com/office/drawing/2014/main" id="{995E8EDD-2FB8-C7A7-92E9-1CCD9089F0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9399" y="532777"/>
            <a:ext cx="914400" cy="914400"/>
          </a:xfrm>
          <a:prstGeom prst="rect">
            <a:avLst/>
          </a:prstGeom>
        </p:spPr>
      </p:pic>
      <p:sp>
        <p:nvSpPr>
          <p:cNvPr id="5" name="Title 1">
            <a:extLst>
              <a:ext uri="{FF2B5EF4-FFF2-40B4-BE49-F238E27FC236}">
                <a16:creationId xmlns:a16="http://schemas.microsoft.com/office/drawing/2014/main" id="{2B81C01C-34FF-3CD5-02D4-8720DDD8FE2D}"/>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Production Design Questionnaire</a:t>
            </a:r>
          </a:p>
        </p:txBody>
      </p:sp>
      <p:sp>
        <p:nvSpPr>
          <p:cNvPr id="6" name="TextBox 5">
            <a:extLst>
              <a:ext uri="{FF2B5EF4-FFF2-40B4-BE49-F238E27FC236}">
                <a16:creationId xmlns:a16="http://schemas.microsoft.com/office/drawing/2014/main" id="{B9BB6574-CD7A-D647-11F6-7E6052CCB138}"/>
              </a:ext>
            </a:extLst>
          </p:cNvPr>
          <p:cNvSpPr txBox="1"/>
          <p:nvPr/>
        </p:nvSpPr>
        <p:spPr>
          <a:xfrm>
            <a:off x="406888" y="1838984"/>
            <a:ext cx="11378223" cy="4265142"/>
          </a:xfrm>
          <a:prstGeom prst="rect">
            <a:avLst/>
          </a:prstGeom>
          <a:noFill/>
        </p:spPr>
        <p:txBody>
          <a:bodyPr wrap="square" rtlCol="0">
            <a:spAutoFit/>
          </a:bodyPr>
          <a:lstStyle/>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What are the reasons behind your choices? Are your choices based on the music, story, or libretto, and/or a combination of these?</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 </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are you visually representing the time and location?</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 </a:t>
            </a: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are you visually communicating mood and emotion?</a:t>
            </a:r>
          </a:p>
          <a:p>
            <a:endParaRPr lang="en-US" sz="2400" dirty="0">
              <a:latin typeface="Georgia" panose="02040502050405020303" pitchFamily="18" charset="0"/>
            </a:endParaRPr>
          </a:p>
        </p:txBody>
      </p:sp>
    </p:spTree>
    <p:extLst>
      <p:ext uri="{BB962C8B-B14F-4D97-AF65-F5344CB8AC3E}">
        <p14:creationId xmlns:p14="http://schemas.microsoft.com/office/powerpoint/2010/main" val="3615971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14EE7-9F66-5183-9F07-52B37472B6A9}"/>
              </a:ext>
            </a:extLst>
          </p:cNvPr>
          <p:cNvSpPr>
            <a:spLocks noGrp="1"/>
          </p:cNvSpPr>
          <p:nvPr>
            <p:ph type="title"/>
          </p:nvPr>
        </p:nvSpPr>
        <p:spPr>
          <a:xfrm>
            <a:off x="562428" y="2862262"/>
            <a:ext cx="10515600" cy="1133475"/>
          </a:xfrm>
        </p:spPr>
        <p:txBody>
          <a:bodyPr>
            <a:normAutofit/>
          </a:bodyPr>
          <a:lstStyle/>
          <a:p>
            <a:pPr algn="ctr"/>
            <a:r>
              <a:rPr lang="en-US" sz="6600" b="1" dirty="0">
                <a:latin typeface="Arial" panose="020B0604020202020204" pitchFamily="34" charset="0"/>
                <a:cs typeface="Arial" panose="020B0604020202020204" pitchFamily="34" charset="0"/>
              </a:rPr>
              <a:t>Present</a:t>
            </a:r>
          </a:p>
        </p:txBody>
      </p:sp>
      <p:pic>
        <p:nvPicPr>
          <p:cNvPr id="6" name="Graphic 5" descr="Drama with solid fill">
            <a:extLst>
              <a:ext uri="{FF2B5EF4-FFF2-40B4-BE49-F238E27FC236}">
                <a16:creationId xmlns:a16="http://schemas.microsoft.com/office/drawing/2014/main" id="{C53CF069-FDB4-CCC9-266E-A9F12F7C15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8433" y="2971799"/>
            <a:ext cx="914400" cy="914400"/>
          </a:xfrm>
          <a:prstGeom prst="rect">
            <a:avLst/>
          </a:prstGeom>
        </p:spPr>
      </p:pic>
    </p:spTree>
    <p:extLst>
      <p:ext uri="{BB962C8B-B14F-4D97-AF65-F5344CB8AC3E}">
        <p14:creationId xmlns:p14="http://schemas.microsoft.com/office/powerpoint/2010/main" val="3030511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3DB33B-BB53-399A-3066-17EB27CBF655}"/>
              </a:ext>
            </a:extLst>
          </p:cNvPr>
          <p:cNvSpPr txBox="1"/>
          <p:nvPr/>
        </p:nvSpPr>
        <p:spPr>
          <a:xfrm>
            <a:off x="406888" y="1838984"/>
            <a:ext cx="11378223" cy="3178434"/>
          </a:xfrm>
          <a:prstGeom prst="rect">
            <a:avLst/>
          </a:prstGeom>
          <a:noFill/>
        </p:spPr>
        <p:txBody>
          <a:bodyPr wrap="square" rtlCol="0">
            <a:spAutoFit/>
          </a:bodyPr>
          <a:lstStyle/>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Share thoughts on the production design process.</a:t>
            </a:r>
          </a:p>
          <a:p>
            <a:pPr marL="0" marR="0">
              <a:lnSpc>
                <a:spcPct val="107000"/>
              </a:lnSpc>
              <a:spcBef>
                <a:spcPts val="0"/>
              </a:spcBef>
              <a:spcAft>
                <a:spcPts val="0"/>
              </a:spcAft>
            </a:pPr>
            <a:endParaRPr lang="en-US" sz="3300"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07000"/>
              </a:lnSpc>
              <a:spcBef>
                <a:spcPts val="0"/>
              </a:spcBef>
              <a:spcAft>
                <a:spcPts val="0"/>
              </a:spcAft>
            </a:pPr>
            <a:r>
              <a:rPr lang="en-US" sz="3300" kern="100" dirty="0">
                <a:effectLst/>
                <a:latin typeface="Arial" panose="020B0604020202020204" pitchFamily="34" charset="0"/>
                <a:ea typeface="Aptos" panose="020B0004020202020204" pitchFamily="34" charset="0"/>
                <a:cs typeface="Arial" panose="020B0604020202020204" pitchFamily="34" charset="0"/>
              </a:rPr>
              <a:t>How has your experience with adapting a story visually change your perspective on storytelling or your approach to developing ideas?</a:t>
            </a:r>
          </a:p>
          <a:p>
            <a:endParaRPr lang="en-US" sz="2400" dirty="0">
              <a:latin typeface="Georgia" panose="02040502050405020303" pitchFamily="18" charset="0"/>
            </a:endParaRPr>
          </a:p>
        </p:txBody>
      </p:sp>
      <p:sp>
        <p:nvSpPr>
          <p:cNvPr id="13" name="Title 1">
            <a:extLst>
              <a:ext uri="{FF2B5EF4-FFF2-40B4-BE49-F238E27FC236}">
                <a16:creationId xmlns:a16="http://schemas.microsoft.com/office/drawing/2014/main" id="{41905ED5-66C6-45E8-7E8C-DA45D3818EB2}"/>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Reflection</a:t>
            </a:r>
          </a:p>
        </p:txBody>
      </p:sp>
      <p:pic>
        <p:nvPicPr>
          <p:cNvPr id="14" name="Graphic 13" descr="Group brainstorm outline">
            <a:extLst>
              <a:ext uri="{FF2B5EF4-FFF2-40B4-BE49-F238E27FC236}">
                <a16:creationId xmlns:a16="http://schemas.microsoft.com/office/drawing/2014/main" id="{D9A2F841-CEFE-6673-2BEF-A7172EB1F4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27584" y="532777"/>
            <a:ext cx="914400" cy="914400"/>
          </a:xfrm>
          <a:prstGeom prst="rect">
            <a:avLst/>
          </a:prstGeom>
        </p:spPr>
      </p:pic>
    </p:spTree>
    <p:extLst>
      <p:ext uri="{BB962C8B-B14F-4D97-AF65-F5344CB8AC3E}">
        <p14:creationId xmlns:p14="http://schemas.microsoft.com/office/powerpoint/2010/main" val="3491292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72308" y="1973963"/>
            <a:ext cx="5486400" cy="1455037"/>
          </a:xfrm>
          <a:prstGeom prst="rect">
            <a:avLst/>
          </a:prstGeom>
        </p:spPr>
      </p:pic>
      <p:pic>
        <p:nvPicPr>
          <p:cNvPr id="4" name="Picture 3" descr="A white and orange logo&#10;&#10;Description automatically generated">
            <a:extLst>
              <a:ext uri="{FF2B5EF4-FFF2-40B4-BE49-F238E27FC236}">
                <a16:creationId xmlns:a16="http://schemas.microsoft.com/office/drawing/2014/main" id="{C0AD220C-A684-0D2B-28B6-BF6E23E46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235" y="3774340"/>
            <a:ext cx="2799266" cy="923369"/>
          </a:xfrm>
          <a:prstGeom prst="rect">
            <a:avLst/>
          </a:prstGeom>
        </p:spPr>
      </p:pic>
    </p:spTree>
    <p:extLst>
      <p:ext uri="{BB962C8B-B14F-4D97-AF65-F5344CB8AC3E}">
        <p14:creationId xmlns:p14="http://schemas.microsoft.com/office/powerpoint/2010/main" val="1931269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Music notes with solid fill">
            <a:extLst>
              <a:ext uri="{FF2B5EF4-FFF2-40B4-BE49-F238E27FC236}">
                <a16:creationId xmlns:a16="http://schemas.microsoft.com/office/drawing/2014/main" id="{6A1D4AE9-A033-9294-234E-666E41E459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13864" y="418969"/>
            <a:ext cx="1466972" cy="1466972"/>
          </a:xfrm>
          <a:prstGeom prst="rect">
            <a:avLst/>
          </a:prstGeom>
        </p:spPr>
      </p:pic>
      <p:sp>
        <p:nvSpPr>
          <p:cNvPr id="6" name="TextBox 5">
            <a:extLst>
              <a:ext uri="{FF2B5EF4-FFF2-40B4-BE49-F238E27FC236}">
                <a16:creationId xmlns:a16="http://schemas.microsoft.com/office/drawing/2014/main" id="{F5889273-7D7E-A2AD-84A2-6C218AAD55EE}"/>
              </a:ext>
            </a:extLst>
          </p:cNvPr>
          <p:cNvSpPr txBox="1"/>
          <p:nvPr/>
        </p:nvSpPr>
        <p:spPr>
          <a:xfrm>
            <a:off x="452429" y="2256863"/>
            <a:ext cx="11287141"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As you listen to the music, write down any colors, mood, spaces/places, textures, foods, etc. you can associate with the music.</a:t>
            </a:r>
          </a:p>
        </p:txBody>
      </p:sp>
      <p:pic>
        <p:nvPicPr>
          <p:cNvPr id="7" name="Graphic 6" descr="Volume with solid fill">
            <a:hlinkClick r:id="rId5"/>
            <a:extLst>
              <a:ext uri="{FF2B5EF4-FFF2-40B4-BE49-F238E27FC236}">
                <a16:creationId xmlns:a16="http://schemas.microsoft.com/office/drawing/2014/main" id="{79EEB674-4D91-ED68-BB31-D548887884B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97534" y="4470619"/>
            <a:ext cx="914400" cy="914400"/>
          </a:xfrm>
          <a:prstGeom prst="rect">
            <a:avLst/>
          </a:prstGeom>
        </p:spPr>
      </p:pic>
      <p:sp>
        <p:nvSpPr>
          <p:cNvPr id="2" name="TextBox 1">
            <a:extLst>
              <a:ext uri="{FF2B5EF4-FFF2-40B4-BE49-F238E27FC236}">
                <a16:creationId xmlns:a16="http://schemas.microsoft.com/office/drawing/2014/main" id="{32A59421-98DB-63D2-48C8-6B4A4247A009}"/>
              </a:ext>
            </a:extLst>
          </p:cNvPr>
          <p:cNvSpPr txBox="1"/>
          <p:nvPr/>
        </p:nvSpPr>
        <p:spPr>
          <a:xfrm>
            <a:off x="311164" y="570792"/>
            <a:ext cx="112871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Listening Activity</a:t>
            </a:r>
          </a:p>
        </p:txBody>
      </p:sp>
      <p:pic>
        <p:nvPicPr>
          <p:cNvPr id="3" name="Graphic 2" descr="Headphones with solid fill">
            <a:extLst>
              <a:ext uri="{FF2B5EF4-FFF2-40B4-BE49-F238E27FC236}">
                <a16:creationId xmlns:a16="http://schemas.microsoft.com/office/drawing/2014/main" id="{BA1DA7D4-C9C9-9723-BF82-637B9CBF56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8800" y="529090"/>
            <a:ext cx="914400" cy="914400"/>
          </a:xfrm>
          <a:prstGeom prst="rect">
            <a:avLst/>
          </a:prstGeom>
        </p:spPr>
      </p:pic>
      <p:sp>
        <p:nvSpPr>
          <p:cNvPr id="4" name="TextBox 3">
            <a:extLst>
              <a:ext uri="{FF2B5EF4-FFF2-40B4-BE49-F238E27FC236}">
                <a16:creationId xmlns:a16="http://schemas.microsoft.com/office/drawing/2014/main" id="{EE7DB773-FF49-2857-56D5-5506AB2F1E14}"/>
              </a:ext>
            </a:extLst>
          </p:cNvPr>
          <p:cNvSpPr txBox="1"/>
          <p:nvPr/>
        </p:nvSpPr>
        <p:spPr>
          <a:xfrm>
            <a:off x="2504633" y="5384222"/>
            <a:ext cx="6900202" cy="670312"/>
          </a:xfrm>
          <a:prstGeom prst="rect">
            <a:avLst/>
          </a:prstGeom>
          <a:noFill/>
        </p:spPr>
        <p:txBody>
          <a:bodyPr wrap="square">
            <a:spAutoFit/>
          </a:bodyPr>
          <a:lstStyle/>
          <a:p>
            <a:pPr marL="0" marR="0" algn="ctr">
              <a:lnSpc>
                <a:spcPct val="107000"/>
              </a:lnSpc>
              <a:spcBef>
                <a:spcPts val="0"/>
              </a:spcBef>
              <a:spcAft>
                <a:spcPts val="0"/>
              </a:spcAft>
            </a:pPr>
            <a:r>
              <a:rPr lang="en-US" sz="1800" kern="100" dirty="0">
                <a:effectLst/>
                <a:latin typeface="Arial" panose="020B0604020202020204" pitchFamily="34" charset="0"/>
                <a:ea typeface="Times New Roman" panose="02020603050405020304" pitchFamily="18" charset="0"/>
                <a:cs typeface="Arial" panose="020B0604020202020204" pitchFamily="34" charset="0"/>
              </a:rPr>
              <a:t>Track #</a:t>
            </a:r>
            <a:r>
              <a:rPr lang="en-US" kern="100" dirty="0">
                <a:latin typeface="Arial" panose="020B0604020202020204" pitchFamily="34" charset="0"/>
                <a:ea typeface="Times New Roman" panose="02020603050405020304" pitchFamily="18" charset="0"/>
                <a:cs typeface="Arial" panose="020B0604020202020204" pitchFamily="34" charset="0"/>
              </a:rPr>
              <a:t>9</a:t>
            </a:r>
            <a:endParaRPr lang="en-US" sz="1800" kern="100"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07000"/>
              </a:lnSpc>
              <a:spcBef>
                <a:spcPts val="0"/>
              </a:spcBef>
              <a:spcAft>
                <a:spcPts val="0"/>
              </a:spcAft>
            </a:pPr>
            <a:r>
              <a:rPr lang="en-US"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00</a:t>
            </a:r>
            <a:r>
              <a:rPr lang="en-US" sz="1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 – 0</a:t>
            </a:r>
            <a:r>
              <a:rPr lang="en-US"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2:22</a:t>
            </a:r>
            <a:endParaRPr lang="en-US" sz="1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16532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4C49A0-E288-5649-D734-4791470D4AFE}"/>
              </a:ext>
            </a:extLst>
          </p:cNvPr>
          <p:cNvSpPr txBox="1"/>
          <p:nvPr/>
        </p:nvSpPr>
        <p:spPr>
          <a:xfrm>
            <a:off x="368299" y="1874393"/>
            <a:ext cx="10985500" cy="2246769"/>
          </a:xfrm>
          <a:prstGeom prst="rect">
            <a:avLst/>
          </a:prstGeom>
          <a:noFill/>
        </p:spPr>
        <p:txBody>
          <a:bodyPr wrap="square">
            <a:spAutoFit/>
          </a:bodyPr>
          <a:lstStyle/>
          <a:p>
            <a:r>
              <a:rPr lang="en-US" sz="2800" dirty="0">
                <a:latin typeface="Arial" panose="020B0604020202020204" pitchFamily="34" charset="0"/>
                <a:cs typeface="Arial" panose="020B0604020202020204" pitchFamily="34" charset="0"/>
              </a:rPr>
              <a:t>The story follows the legendary diva, Florencia Grimaldi, and her fellow passengers on a boat ride down the Amazon. As they travel through the enchanting rainforest toward their destination—the opera house in Manaus, Brazil—each passenger holds a secret hope for what the journey will bring.</a:t>
            </a:r>
          </a:p>
        </p:txBody>
      </p:sp>
      <p:sp>
        <p:nvSpPr>
          <p:cNvPr id="6" name="Title 1">
            <a:extLst>
              <a:ext uri="{FF2B5EF4-FFF2-40B4-BE49-F238E27FC236}">
                <a16:creationId xmlns:a16="http://schemas.microsoft.com/office/drawing/2014/main" id="{2430216A-B312-F21D-875A-619307606163}"/>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i="1" dirty="0">
                <a:latin typeface="Arial" panose="020B0604020202020204" pitchFamily="34" charset="0"/>
                <a:cs typeface="Arial" panose="020B0604020202020204" pitchFamily="34" charset="0"/>
              </a:rPr>
              <a:t>Florencia </a:t>
            </a:r>
            <a:r>
              <a:rPr lang="en-US" sz="4800" b="1" i="1" dirty="0" err="1">
                <a:latin typeface="Arial" panose="020B0604020202020204" pitchFamily="34" charset="0"/>
                <a:cs typeface="Arial" panose="020B0604020202020204" pitchFamily="34" charset="0"/>
              </a:rPr>
              <a:t>en</a:t>
            </a:r>
            <a:r>
              <a:rPr lang="en-US" sz="4800" b="1" i="1" dirty="0">
                <a:latin typeface="Arial" panose="020B0604020202020204" pitchFamily="34" charset="0"/>
                <a:cs typeface="Arial" panose="020B0604020202020204" pitchFamily="34" charset="0"/>
              </a:rPr>
              <a:t> </a:t>
            </a:r>
            <a:r>
              <a:rPr lang="en-US" sz="4800" b="1" i="1" dirty="0" err="1">
                <a:latin typeface="Arial" panose="020B0604020202020204" pitchFamily="34" charset="0"/>
                <a:cs typeface="Arial" panose="020B0604020202020204" pitchFamily="34" charset="0"/>
              </a:rPr>
              <a:t>el</a:t>
            </a:r>
            <a:r>
              <a:rPr lang="en-US" sz="4800" b="1" i="1" dirty="0">
                <a:latin typeface="Arial" panose="020B0604020202020204" pitchFamily="34" charset="0"/>
                <a:cs typeface="Arial" panose="020B0604020202020204" pitchFamily="34" charset="0"/>
              </a:rPr>
              <a:t> Amazonas </a:t>
            </a:r>
            <a:r>
              <a:rPr lang="en-US" sz="4800" b="1" dirty="0">
                <a:latin typeface="Arial" panose="020B0604020202020204" pitchFamily="34" charset="0"/>
                <a:cs typeface="Arial" panose="020B0604020202020204" pitchFamily="34" charset="0"/>
              </a:rPr>
              <a:t>Synopsis</a:t>
            </a:r>
          </a:p>
        </p:txBody>
      </p:sp>
    </p:spTree>
    <p:extLst>
      <p:ext uri="{BB962C8B-B14F-4D97-AF65-F5344CB8AC3E}">
        <p14:creationId xmlns:p14="http://schemas.microsoft.com/office/powerpoint/2010/main" val="302331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A16-9E87-D5CF-4CB2-B914377CA181}"/>
              </a:ext>
            </a:extLst>
          </p:cNvPr>
          <p:cNvSpPr txBox="1">
            <a:spLocks/>
          </p:cNvSpPr>
          <p:nvPr/>
        </p:nvSpPr>
        <p:spPr>
          <a:xfrm>
            <a:off x="368299" y="527190"/>
            <a:ext cx="11455401" cy="155218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#1: </a:t>
            </a:r>
            <a:r>
              <a:rPr lang="en-US" sz="4800" dirty="0">
                <a:latin typeface="Arial" panose="020B0604020202020204" pitchFamily="34" charset="0"/>
                <a:cs typeface="Arial" panose="020B0604020202020204" pitchFamily="34" charset="0"/>
              </a:rPr>
              <a:t>Act I, Scene 4: </a:t>
            </a:r>
            <a:r>
              <a:rPr lang="en-US" sz="4800" dirty="0" err="1">
                <a:latin typeface="Arial" panose="020B0604020202020204" pitchFamily="34" charset="0"/>
                <a:cs typeface="Arial" panose="020B0604020202020204" pitchFamily="34" charset="0"/>
              </a:rPr>
              <a:t>Londres</a:t>
            </a:r>
            <a:r>
              <a:rPr lang="en-US" sz="4800" dirty="0">
                <a:latin typeface="Arial" panose="020B0604020202020204" pitchFamily="34" charset="0"/>
                <a:cs typeface="Arial" panose="020B0604020202020204" pitchFamily="34" charset="0"/>
              </a:rPr>
              <a:t>, Tahiti, Sierra Nevada </a:t>
            </a:r>
            <a:r>
              <a:rPr lang="en-US" sz="48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2EF0B3F-4713-F1DB-7526-C9F2BB8706B4}"/>
              </a:ext>
            </a:extLst>
          </p:cNvPr>
          <p:cNvSpPr txBox="1"/>
          <p:nvPr/>
        </p:nvSpPr>
        <p:spPr>
          <a:xfrm>
            <a:off x="692149" y="2423396"/>
            <a:ext cx="3841752" cy="2829814"/>
          </a:xfrm>
          <a:prstGeom prst="rect">
            <a:avLst/>
          </a:prstGeom>
          <a:noFill/>
        </p:spPr>
        <p:txBody>
          <a:bodyPr wrap="square" rtlCol="0">
            <a:spAutoFit/>
          </a:bodyPr>
          <a:lstStyle/>
          <a:p>
            <a:pPr>
              <a:lnSpc>
                <a:spcPct val="107000"/>
              </a:lnSpc>
            </a:pP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this moment Rosalba’s notebook falls into the Amazon. </a:t>
            </a:r>
            <a:r>
              <a:rPr lang="en-US" sz="24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Arcadio</a:t>
            </a: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warns her not to reach in to grab it due to the piranhas. Will she get it back or will all her work be lost?</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34F1F33-FC40-E536-E15B-1DA621E1D6E5}"/>
              </a:ext>
            </a:extLst>
          </p:cNvPr>
          <p:cNvPicPr>
            <a:picLocks noChangeAspect="1"/>
          </p:cNvPicPr>
          <p:nvPr/>
        </p:nvPicPr>
        <p:blipFill>
          <a:blip r:embed="rId2"/>
          <a:stretch>
            <a:fillRect/>
          </a:stretch>
        </p:blipFill>
        <p:spPr>
          <a:xfrm>
            <a:off x="4840747" y="2256075"/>
            <a:ext cx="6659104" cy="3747837"/>
          </a:xfrm>
          <a:prstGeom prst="rect">
            <a:avLst/>
          </a:prstGeom>
        </p:spPr>
      </p:pic>
      <p:sp>
        <p:nvSpPr>
          <p:cNvPr id="5" name="TextBox 4">
            <a:extLst>
              <a:ext uri="{FF2B5EF4-FFF2-40B4-BE49-F238E27FC236}">
                <a16:creationId xmlns:a16="http://schemas.microsoft.com/office/drawing/2014/main" id="{51081342-E797-2C84-F12C-A7A32009412C}"/>
              </a:ext>
            </a:extLst>
          </p:cNvPr>
          <p:cNvSpPr txBox="1"/>
          <p:nvPr/>
        </p:nvSpPr>
        <p:spPr>
          <a:xfrm>
            <a:off x="4840747" y="5781522"/>
            <a:ext cx="6184691" cy="222390"/>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spTree>
    <p:extLst>
      <p:ext uri="{BB962C8B-B14F-4D97-AF65-F5344CB8AC3E}">
        <p14:creationId xmlns:p14="http://schemas.microsoft.com/office/powerpoint/2010/main" val="250305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05A16-9E87-D5CF-4CB2-B914377CA181}"/>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#1 continued</a:t>
            </a:r>
          </a:p>
        </p:txBody>
      </p:sp>
      <p:sp>
        <p:nvSpPr>
          <p:cNvPr id="6" name="TextBox 5">
            <a:extLst>
              <a:ext uri="{FF2B5EF4-FFF2-40B4-BE49-F238E27FC236}">
                <a16:creationId xmlns:a16="http://schemas.microsoft.com/office/drawing/2014/main" id="{92EF0B3F-4713-F1DB-7526-C9F2BB8706B4}"/>
              </a:ext>
            </a:extLst>
          </p:cNvPr>
          <p:cNvSpPr txBox="1"/>
          <p:nvPr/>
        </p:nvSpPr>
        <p:spPr>
          <a:xfrm>
            <a:off x="368300" y="2701301"/>
            <a:ext cx="7527472" cy="1455398"/>
          </a:xfrm>
          <a:prstGeom prst="rect">
            <a:avLst/>
          </a:prstGeom>
          <a:noFill/>
        </p:spPr>
        <p:txBody>
          <a:bodyPr wrap="square" rtlCol="0">
            <a:spAutoFit/>
          </a:bodyPr>
          <a:lstStyle/>
          <a:p>
            <a:pPr marL="0" marR="0">
              <a:lnSpc>
                <a:spcPct val="107000"/>
              </a:lnSpc>
              <a:spcBef>
                <a:spcPts val="525"/>
              </a:spcBef>
              <a:spcAft>
                <a:spcPts val="0"/>
              </a:spcAft>
            </a:pPr>
            <a:r>
              <a:rPr lang="en-US" u="sng" kern="100" dirty="0">
                <a:solidFill>
                  <a:srgbClr val="C1082E"/>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Met Opera on Demand:</a:t>
            </a:r>
            <a:r>
              <a:rPr lang="en-US" kern="100" dirty="0">
                <a:solidFill>
                  <a:srgbClr val="C1082E"/>
                </a:solidFill>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Track #7. ACT I: </a:t>
            </a:r>
            <a:r>
              <a:rPr lang="en-US" kern="100" dirty="0" err="1">
                <a:effectLst/>
                <a:latin typeface="Arial" panose="020B0604020202020204" pitchFamily="34" charset="0"/>
                <a:ea typeface="Calibri" panose="020F0502020204030204" pitchFamily="34" charset="0"/>
                <a:cs typeface="Arial" panose="020B0604020202020204" pitchFamily="34" charset="0"/>
              </a:rPr>
              <a:t>Londres</a:t>
            </a:r>
            <a:r>
              <a:rPr lang="en-US" kern="100" dirty="0">
                <a:effectLst/>
                <a:latin typeface="Arial" panose="020B0604020202020204" pitchFamily="34" charset="0"/>
                <a:ea typeface="Calibri" panose="020F0502020204030204" pitchFamily="34" charset="0"/>
                <a:cs typeface="Arial" panose="020B0604020202020204" pitchFamily="34" charset="0"/>
              </a:rPr>
              <a:t>, </a:t>
            </a:r>
            <a:r>
              <a:rPr lang="en-US" kern="100" dirty="0" err="1">
                <a:effectLst/>
                <a:latin typeface="Arial" panose="020B0604020202020204" pitchFamily="34" charset="0"/>
                <a:ea typeface="Calibri" panose="020F0502020204030204" pitchFamily="34" charset="0"/>
                <a:cs typeface="Arial" panose="020B0604020202020204" pitchFamily="34" charset="0"/>
              </a:rPr>
              <a:t>Tahití</a:t>
            </a:r>
            <a:r>
              <a:rPr lang="en-US" kern="100" dirty="0">
                <a:effectLst/>
                <a:latin typeface="Arial" panose="020B0604020202020204" pitchFamily="34" charset="0"/>
                <a:ea typeface="Calibri" panose="020F0502020204030204" pitchFamily="34" charset="0"/>
                <a:cs typeface="Arial" panose="020B0604020202020204" pitchFamily="34" charset="0"/>
              </a:rPr>
              <a:t>, Sierra Nevada</a:t>
            </a:r>
          </a:p>
          <a:p>
            <a:pPr marL="0" marR="0">
              <a:lnSpc>
                <a:spcPct val="107000"/>
              </a:lnSpc>
              <a:spcBef>
                <a:spcPts val="525"/>
              </a:spcBef>
              <a:spcAft>
                <a:spcPts val="0"/>
              </a:spcAft>
            </a:pPr>
            <a:r>
              <a:rPr lang="en-US" kern="100" dirty="0">
                <a:effectLst/>
                <a:latin typeface="Arial" panose="020B0604020202020204" pitchFamily="34" charset="0"/>
                <a:ea typeface="Calibri" panose="020F0502020204030204" pitchFamily="34" charset="0"/>
                <a:cs typeface="Arial" panose="020B0604020202020204" pitchFamily="34" charset="0"/>
              </a:rPr>
              <a:t>00:28 – 01:23</a:t>
            </a:r>
          </a:p>
          <a:p>
            <a:pPr marL="0" marR="0">
              <a:lnSpc>
                <a:spcPct val="107000"/>
              </a:lnSpc>
              <a:spcBef>
                <a:spcPts val="525"/>
              </a:spcBef>
              <a:spcAft>
                <a:spcPts val="0"/>
              </a:spcAft>
            </a:pPr>
            <a:endParaRPr lang="en-US"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525"/>
              </a:spcBef>
              <a:spcAft>
                <a:spcPts val="0"/>
              </a:spcAft>
            </a:pPr>
            <a:r>
              <a:rPr lang="en-US" sz="1800" i="1" kern="1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phic 3" descr="Theatre with solid fill">
            <a:hlinkClick r:id="rId3"/>
            <a:extLst>
              <a:ext uri="{FF2B5EF4-FFF2-40B4-BE49-F238E27FC236}">
                <a16:creationId xmlns:a16="http://schemas.microsoft.com/office/drawing/2014/main" id="{E113570C-0445-5C3B-C532-3571780785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6115" y="1447177"/>
            <a:ext cx="4276272" cy="4276272"/>
          </a:xfrm>
          <a:prstGeom prst="rect">
            <a:avLst/>
          </a:prstGeom>
        </p:spPr>
      </p:pic>
    </p:spTree>
    <p:extLst>
      <p:ext uri="{BB962C8B-B14F-4D97-AF65-F5344CB8AC3E}">
        <p14:creationId xmlns:p14="http://schemas.microsoft.com/office/powerpoint/2010/main" val="1944986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3282-F934-ED1C-B092-587950CD2CA9}"/>
              </a:ext>
            </a:extLst>
          </p:cNvPr>
          <p:cNvSpPr txBox="1">
            <a:spLocks/>
          </p:cNvSpPr>
          <p:nvPr/>
        </p:nvSpPr>
        <p:spPr>
          <a:xfrm>
            <a:off x="368299" y="518188"/>
            <a:ext cx="11455402" cy="155266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#2: </a:t>
            </a:r>
            <a:r>
              <a:rPr lang="en-US" sz="4800" dirty="0">
                <a:latin typeface="Arial" panose="020B0604020202020204" pitchFamily="34" charset="0"/>
                <a:cs typeface="Arial" panose="020B0604020202020204" pitchFamily="34" charset="0"/>
              </a:rPr>
              <a:t>Act II, Scene 11:</a:t>
            </a:r>
            <a:r>
              <a:rPr lang="en-US" sz="4800" b="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Cristóbal, Cristóbal</a:t>
            </a:r>
            <a:endParaRPr lang="en-US" sz="48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ACEFDFB-9FDD-40D1-15DD-1481BA58B88F}"/>
              </a:ext>
            </a:extLst>
          </p:cNvPr>
          <p:cNvSpPr txBox="1"/>
          <p:nvPr/>
        </p:nvSpPr>
        <p:spPr>
          <a:xfrm>
            <a:off x="788518" y="2607932"/>
            <a:ext cx="4387572" cy="2829814"/>
          </a:xfrm>
          <a:prstGeom prst="rect">
            <a:avLst/>
          </a:prstGeom>
          <a:noFill/>
        </p:spPr>
        <p:txBody>
          <a:bodyPr wrap="square" rtlCol="0">
            <a:spAutoFit/>
          </a:bodyPr>
          <a:lstStyle/>
          <a:p>
            <a:pPr marL="0" marR="0">
              <a:lnSpc>
                <a:spcPct val="107000"/>
              </a:lnSpc>
              <a:spcBef>
                <a:spcPts val="525"/>
              </a:spcBef>
              <a:spcAft>
                <a:spcPts val="0"/>
              </a:spcAft>
            </a:pP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storm has caused the </a:t>
            </a:r>
            <a:r>
              <a:rPr lang="en-US" sz="2400" i="1"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El Dorado</a:t>
            </a: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to crash. This scene features the aria, “</a:t>
            </a:r>
            <a:r>
              <a:rPr lang="en-US" sz="24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Eschúchame</a:t>
            </a: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Following the storm Florencia wonders if she is dead or alive, can Cristóbal hear her? Is he alive? </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1DC51F0-98A2-C2FB-71CE-DCC79613D95E}"/>
              </a:ext>
            </a:extLst>
          </p:cNvPr>
          <p:cNvPicPr>
            <a:picLocks noChangeAspect="1"/>
          </p:cNvPicPr>
          <p:nvPr/>
        </p:nvPicPr>
        <p:blipFill>
          <a:blip r:embed="rId2"/>
          <a:stretch>
            <a:fillRect/>
          </a:stretch>
        </p:blipFill>
        <p:spPr>
          <a:xfrm>
            <a:off x="5410199" y="2070857"/>
            <a:ext cx="6184901" cy="4107996"/>
          </a:xfrm>
          <a:prstGeom prst="rect">
            <a:avLst/>
          </a:prstGeom>
        </p:spPr>
      </p:pic>
      <p:sp>
        <p:nvSpPr>
          <p:cNvPr id="5" name="TextBox 4">
            <a:extLst>
              <a:ext uri="{FF2B5EF4-FFF2-40B4-BE49-F238E27FC236}">
                <a16:creationId xmlns:a16="http://schemas.microsoft.com/office/drawing/2014/main" id="{1814139E-E90E-5DCD-3810-04588E1C926B}"/>
              </a:ext>
            </a:extLst>
          </p:cNvPr>
          <p:cNvSpPr txBox="1"/>
          <p:nvPr/>
        </p:nvSpPr>
        <p:spPr>
          <a:xfrm>
            <a:off x="5410198" y="5963409"/>
            <a:ext cx="6647611"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spTree>
    <p:extLst>
      <p:ext uri="{BB962C8B-B14F-4D97-AF65-F5344CB8AC3E}">
        <p14:creationId xmlns:p14="http://schemas.microsoft.com/office/powerpoint/2010/main" val="3479272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3282-F934-ED1C-B092-587950CD2CA9}"/>
              </a:ext>
            </a:extLst>
          </p:cNvPr>
          <p:cNvSpPr txBox="1">
            <a:spLocks/>
          </p:cNvSpPr>
          <p:nvPr/>
        </p:nvSpPr>
        <p:spPr>
          <a:xfrm>
            <a:off x="368299" y="266077"/>
            <a:ext cx="10985500" cy="11811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#2 continued</a:t>
            </a:r>
          </a:p>
        </p:txBody>
      </p:sp>
      <p:pic>
        <p:nvPicPr>
          <p:cNvPr id="3" name="Graphic 2" descr="Theatre with solid fill">
            <a:hlinkClick r:id="rId3"/>
            <a:extLst>
              <a:ext uri="{FF2B5EF4-FFF2-40B4-BE49-F238E27FC236}">
                <a16:creationId xmlns:a16="http://schemas.microsoft.com/office/drawing/2014/main" id="{C87EAF7D-0162-BC58-EB34-D8F56AE59D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36115" y="1447177"/>
            <a:ext cx="4276272" cy="4276272"/>
          </a:xfrm>
          <a:prstGeom prst="rect">
            <a:avLst/>
          </a:prstGeom>
        </p:spPr>
      </p:pic>
      <p:sp>
        <p:nvSpPr>
          <p:cNvPr id="4" name="TextBox 3">
            <a:extLst>
              <a:ext uri="{FF2B5EF4-FFF2-40B4-BE49-F238E27FC236}">
                <a16:creationId xmlns:a16="http://schemas.microsoft.com/office/drawing/2014/main" id="{53614759-25A5-63DF-5B1A-4F7E9C080A85}"/>
              </a:ext>
            </a:extLst>
          </p:cNvPr>
          <p:cNvSpPr txBox="1"/>
          <p:nvPr/>
        </p:nvSpPr>
        <p:spPr>
          <a:xfrm>
            <a:off x="368300" y="2701301"/>
            <a:ext cx="7527472" cy="1455398"/>
          </a:xfrm>
          <a:prstGeom prst="rect">
            <a:avLst/>
          </a:prstGeom>
          <a:noFill/>
        </p:spPr>
        <p:txBody>
          <a:bodyPr wrap="square" rtlCol="0">
            <a:spAutoFit/>
          </a:bodyPr>
          <a:lstStyle/>
          <a:p>
            <a:pPr marL="0" marR="0">
              <a:lnSpc>
                <a:spcPct val="107000"/>
              </a:lnSpc>
              <a:spcBef>
                <a:spcPts val="525"/>
              </a:spcBef>
              <a:spcAft>
                <a:spcPts val="0"/>
              </a:spcAft>
            </a:pPr>
            <a:r>
              <a:rPr lang="en-US" u="sng" kern="100" dirty="0">
                <a:solidFill>
                  <a:srgbClr val="C1082E"/>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Met Opera on Demand:</a:t>
            </a:r>
            <a:r>
              <a:rPr lang="en-US" kern="100" dirty="0">
                <a:solidFill>
                  <a:srgbClr val="C1082E"/>
                </a:solidFill>
                <a:effectLst/>
                <a:latin typeface="Arial" panose="020B0604020202020204" pitchFamily="34" charset="0"/>
                <a:ea typeface="Calibri" panose="020F0502020204030204" pitchFamily="34" charset="0"/>
                <a:cs typeface="Arial" panose="020B0604020202020204" pitchFamily="34"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Track #15. ACT II: </a:t>
            </a:r>
            <a:r>
              <a:rPr lang="en-US"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Cristóbal, Cristóbal</a:t>
            </a:r>
          </a:p>
          <a:p>
            <a:pPr marL="0" marR="0">
              <a:lnSpc>
                <a:spcPct val="107000"/>
              </a:lnSpc>
              <a:spcBef>
                <a:spcPts val="525"/>
              </a:spcBef>
              <a:spcAft>
                <a:spcPts val="0"/>
              </a:spcAft>
            </a:pPr>
            <a:r>
              <a:rPr lang="en-US"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03:56 – 05:32</a:t>
            </a:r>
          </a:p>
          <a:p>
            <a:pPr marL="0" marR="0">
              <a:lnSpc>
                <a:spcPct val="107000"/>
              </a:lnSpc>
              <a:spcBef>
                <a:spcPts val="525"/>
              </a:spcBef>
              <a:spcAft>
                <a:spcPts val="0"/>
              </a:spcAft>
            </a:pPr>
            <a:endParaRPr lang="en-US" kern="100" dirty="0">
              <a:effectLst/>
              <a:latin typeface="Aptos" panose="020B0004020202020204" pitchFamily="34" charset="0"/>
              <a:ea typeface="Calibri" panose="020F0502020204030204" pitchFamily="34" charset="0"/>
              <a:cs typeface="Times New Roman" panose="02020603050405020304" pitchFamily="18" charset="0"/>
            </a:endParaRPr>
          </a:p>
          <a:p>
            <a:pPr marL="0" marR="0">
              <a:lnSpc>
                <a:spcPct val="107000"/>
              </a:lnSpc>
              <a:spcBef>
                <a:spcPts val="525"/>
              </a:spcBef>
              <a:spcAft>
                <a:spcPts val="0"/>
              </a:spcAft>
            </a:pPr>
            <a:r>
              <a:rPr lang="en-US" sz="1800" i="1" kern="100" dirty="0">
                <a:solidFill>
                  <a:srgbClr val="000000"/>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2458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7654A7-87C1-66C3-255D-DB66E0EE0A85}"/>
              </a:ext>
            </a:extLst>
          </p:cNvPr>
          <p:cNvSpPr txBox="1"/>
          <p:nvPr/>
        </p:nvSpPr>
        <p:spPr>
          <a:xfrm>
            <a:off x="7251455" y="2337953"/>
            <a:ext cx="4552952" cy="3620158"/>
          </a:xfrm>
          <a:prstGeom prst="rect">
            <a:avLst/>
          </a:prstGeom>
          <a:noFill/>
        </p:spPr>
        <p:txBody>
          <a:bodyPr wrap="square" rtlCol="0">
            <a:spAutoFit/>
          </a:bodyPr>
          <a:lstStyle/>
          <a:p>
            <a:pPr>
              <a:lnSpc>
                <a:spcPct val="107000"/>
              </a:lnSpc>
            </a:pP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Rosalba has given up on love and yet the incognito Florencia explains that it was love that gave La Grimaldi her musical gifts. Has Florencia revealed herself to Rosalba? Will Rosalba realize she is speaking with heroine? Will Rosalba embrace her love for </a:t>
            </a:r>
            <a:r>
              <a:rPr lang="en-US" sz="2400" kern="1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Arcadio</a:t>
            </a:r>
            <a:r>
              <a:rPr lang="en-US" sz="2400" kern="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group of women on a stage&#10;&#10;Description automatically generated">
            <a:extLst>
              <a:ext uri="{FF2B5EF4-FFF2-40B4-BE49-F238E27FC236}">
                <a16:creationId xmlns:a16="http://schemas.microsoft.com/office/drawing/2014/main" id="{1C9DA52F-4714-2A59-DA8F-8A5A207B1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93" y="2447290"/>
            <a:ext cx="6669635" cy="3510821"/>
          </a:xfrm>
          <a:prstGeom prst="rect">
            <a:avLst/>
          </a:prstGeom>
        </p:spPr>
      </p:pic>
      <p:sp>
        <p:nvSpPr>
          <p:cNvPr id="8" name="TextBox 7">
            <a:extLst>
              <a:ext uri="{FF2B5EF4-FFF2-40B4-BE49-F238E27FC236}">
                <a16:creationId xmlns:a16="http://schemas.microsoft.com/office/drawing/2014/main" id="{F77773A1-D4C8-6016-B60A-8471EC4B52D6}"/>
              </a:ext>
            </a:extLst>
          </p:cNvPr>
          <p:cNvSpPr txBox="1"/>
          <p:nvPr/>
        </p:nvSpPr>
        <p:spPr>
          <a:xfrm>
            <a:off x="387593" y="5742667"/>
            <a:ext cx="6078843" cy="215444"/>
          </a:xfrm>
          <a:prstGeom prst="rect">
            <a:avLst/>
          </a:prstGeom>
          <a:noFill/>
        </p:spPr>
        <p:txBody>
          <a:bodyPr wrap="square">
            <a:spAutoFit/>
          </a:bodyPr>
          <a:lstStyle/>
          <a:p>
            <a:r>
              <a:rPr lang="en-US" sz="800" i="1" dirty="0">
                <a:solidFill>
                  <a:schemeClr val="bg1"/>
                </a:solidFill>
                <a:latin typeface="Arial" panose="020B0604020202020204" pitchFamily="34" charset="0"/>
                <a:cs typeface="Arial" panose="020B0604020202020204" pitchFamily="34" charset="0"/>
              </a:rPr>
              <a:t>Florencia </a:t>
            </a:r>
            <a:r>
              <a:rPr lang="en-US" sz="800" i="1" dirty="0" err="1">
                <a:solidFill>
                  <a:schemeClr val="bg1"/>
                </a:solidFill>
                <a:latin typeface="Arial" panose="020B0604020202020204" pitchFamily="34" charset="0"/>
                <a:cs typeface="Arial" panose="020B0604020202020204" pitchFamily="34" charset="0"/>
              </a:rPr>
              <a:t>en</a:t>
            </a:r>
            <a:r>
              <a:rPr lang="en-US" sz="800" i="1" dirty="0">
                <a:solidFill>
                  <a:schemeClr val="bg1"/>
                </a:solidFill>
                <a:latin typeface="Arial" panose="020B0604020202020204" pitchFamily="34" charset="0"/>
                <a:cs typeface="Arial" panose="020B0604020202020204" pitchFamily="34" charset="0"/>
              </a:rPr>
              <a:t> </a:t>
            </a:r>
            <a:r>
              <a:rPr lang="en-US" sz="800" i="1" dirty="0" err="1">
                <a:solidFill>
                  <a:schemeClr val="bg1"/>
                </a:solidFill>
                <a:latin typeface="Arial" panose="020B0604020202020204" pitchFamily="34" charset="0"/>
                <a:cs typeface="Arial" panose="020B0604020202020204" pitchFamily="34" charset="0"/>
              </a:rPr>
              <a:t>el</a:t>
            </a:r>
            <a:r>
              <a:rPr lang="en-US" sz="800" i="1" dirty="0">
                <a:solidFill>
                  <a:schemeClr val="bg1"/>
                </a:solidFill>
                <a:latin typeface="Arial" panose="020B0604020202020204" pitchFamily="34" charset="0"/>
                <a:cs typeface="Arial" panose="020B0604020202020204" pitchFamily="34" charset="0"/>
              </a:rPr>
              <a:t> Amazonas</a:t>
            </a:r>
            <a:r>
              <a:rPr lang="en-US" sz="800" dirty="0">
                <a:solidFill>
                  <a:schemeClr val="bg1"/>
                </a:solidFill>
                <a:latin typeface="Arial" panose="020B0604020202020204" pitchFamily="34" charset="0"/>
                <a:cs typeface="Arial" panose="020B0604020202020204" pitchFamily="34" charset="0"/>
              </a:rPr>
              <a:t>, Metropolitan Opera (photo: Ken Howard) </a:t>
            </a:r>
          </a:p>
        </p:txBody>
      </p:sp>
      <p:sp>
        <p:nvSpPr>
          <p:cNvPr id="3" name="Title 1">
            <a:extLst>
              <a:ext uri="{FF2B5EF4-FFF2-40B4-BE49-F238E27FC236}">
                <a16:creationId xmlns:a16="http://schemas.microsoft.com/office/drawing/2014/main" id="{22F55AA4-036C-FECA-D801-E095EE3BD04B}"/>
              </a:ext>
            </a:extLst>
          </p:cNvPr>
          <p:cNvSpPr txBox="1">
            <a:spLocks/>
          </p:cNvSpPr>
          <p:nvPr/>
        </p:nvSpPr>
        <p:spPr>
          <a:xfrm>
            <a:off x="387593" y="556697"/>
            <a:ext cx="11804407" cy="151231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a:solidFill>
                  <a:schemeClr val="tx1"/>
                </a:solidFill>
                <a:latin typeface="Avenir LT Std 65 Medium" panose="020B0603020203020204" pitchFamily="34" charset="0"/>
                <a:ea typeface="+mj-ea"/>
                <a:cs typeface="+mj-cs"/>
              </a:defRPr>
            </a:lvl1pPr>
          </a:lstStyle>
          <a:p>
            <a:pPr algn="l"/>
            <a:r>
              <a:rPr lang="en-US" sz="4800" b="1" dirty="0">
                <a:latin typeface="Arial" panose="020B0604020202020204" pitchFamily="34" charset="0"/>
                <a:cs typeface="Arial" panose="020B0604020202020204" pitchFamily="34" charset="0"/>
              </a:rPr>
              <a:t>Key Scene #3: </a:t>
            </a:r>
            <a:r>
              <a:rPr lang="en-US" sz="4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Act II, Scene 16: ¡Ya! ¡Quite </a:t>
            </a:r>
            <a:r>
              <a:rPr lang="en-US" sz="4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esa</a:t>
            </a:r>
            <a:r>
              <a:rPr lang="en-US" sz="4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cara</a:t>
            </a:r>
            <a:r>
              <a:rPr lang="en-US" sz="4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(Now! Take that face off)</a:t>
            </a:r>
          </a:p>
        </p:txBody>
      </p:sp>
    </p:spTree>
    <p:extLst>
      <p:ext uri="{BB962C8B-B14F-4D97-AF65-F5344CB8AC3E}">
        <p14:creationId xmlns:p14="http://schemas.microsoft.com/office/powerpoint/2010/main" val="23001331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2ba1e0-34b4-4993-8b13-ea94b42b601b">
      <Terms xmlns="http://schemas.microsoft.com/office/infopath/2007/PartnerControls"/>
    </lcf76f155ced4ddcb4097134ff3c332f>
    <TaxCatchAll xmlns="b5d4d16c-bf63-424b-a50c-8f06863d77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C20123CC55F54FB419FEF2656D0B67" ma:contentTypeVersion="18" ma:contentTypeDescription="Create a new document." ma:contentTypeScope="" ma:versionID="530eeba448efa15e4eb13aa548216de8">
  <xsd:schema xmlns:xsd="http://www.w3.org/2001/XMLSchema" xmlns:xs="http://www.w3.org/2001/XMLSchema" xmlns:p="http://schemas.microsoft.com/office/2006/metadata/properties" xmlns:ns2="b72ba1e0-34b4-4993-8b13-ea94b42b601b" xmlns:ns3="b5d4d16c-bf63-424b-a50c-8f06863d77c9" targetNamespace="http://schemas.microsoft.com/office/2006/metadata/properties" ma:root="true" ma:fieldsID="60fd2fbb6b7d391bf724b351339150d8" ns2:_="" ns3:_="">
    <xsd:import namespace="b72ba1e0-34b4-4993-8b13-ea94b42b601b"/>
    <xsd:import namespace="b5d4d16c-bf63-424b-a50c-8f06863d77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ba1e0-34b4-4993-8b13-ea94b42b60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e0a3262-5203-4f8a-8a89-6d95a304a3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d4d16c-bf63-424b-a50c-8f06863d77c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a1c485f-a3a1-46ff-b4d5-f82ec574cdad}" ma:internalName="TaxCatchAll" ma:showField="CatchAllData" ma:web="b5d4d16c-bf63-424b-a50c-8f06863d77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BAC293-FC3E-4215-9033-EC27677E1B28}">
  <ds:schemaRefs>
    <ds:schemaRef ds:uri="http://schemas.microsoft.com/sharepoint/v3/contenttype/forms"/>
  </ds:schemaRefs>
</ds:datastoreItem>
</file>

<file path=customXml/itemProps2.xml><?xml version="1.0" encoding="utf-8"?>
<ds:datastoreItem xmlns:ds="http://schemas.openxmlformats.org/officeDocument/2006/customXml" ds:itemID="{96BB9BF2-F1B3-4D8B-9F7C-47E67CA2A2BF}">
  <ds:schemaRefs>
    <ds:schemaRef ds:uri="http://purl.org/dc/elements/1.1/"/>
    <ds:schemaRef ds:uri="http://purl.org/dc/dcmitype/"/>
    <ds:schemaRef ds:uri="http://www.w3.org/XML/1998/namespace"/>
    <ds:schemaRef ds:uri="b72ba1e0-34b4-4993-8b13-ea94b42b601b"/>
    <ds:schemaRef ds:uri="b5d4d16c-bf63-424b-a50c-8f06863d77c9"/>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6500CF4-91B2-4E6E-906F-2A1C8BC2D5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2ba1e0-34b4-4993-8b13-ea94b42b601b"/>
    <ds:schemaRef ds:uri="b5d4d16c-bf63-424b-a50c-8f06863d77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6556</TotalTime>
  <Words>1738</Words>
  <Application>Microsoft Office PowerPoint</Application>
  <PresentationFormat>Widescreen</PresentationFormat>
  <Paragraphs>122</Paragraphs>
  <Slides>27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Aptos</vt:lpstr>
      <vt:lpstr>Arial</vt:lpstr>
      <vt:lpstr>Calibri</vt:lpstr>
      <vt:lpstr>Cambria</vt:lpstr>
      <vt:lpstr>Courier New</vt:lpstr>
      <vt:lpstr>Georgia</vt:lpstr>
      <vt:lpstr>Symbol</vt:lpstr>
      <vt:lpstr>Office Theme</vt:lpstr>
      <vt:lpstr>Production Design 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vt:lpstr>
      <vt:lpstr>PowerPoint Presentation</vt:lpstr>
      <vt:lpstr>PowerPoint Presentation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Wise</dc:creator>
  <cp:lastModifiedBy>Jaclyn Randazzo</cp:lastModifiedBy>
  <cp:revision>55</cp:revision>
  <dcterms:created xsi:type="dcterms:W3CDTF">2020-04-06T15:08:23Z</dcterms:created>
  <dcterms:modified xsi:type="dcterms:W3CDTF">2024-12-03T17:49:06Z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0x010100E4C20123CC55F54FB419FEF2656D0B67</vt:lpwstr>
  </property>
  <property fmtid="{D5CDD505-2E9C-101B-9397-08002B2CF9AE}" pid="3" name="MediaServiceImageTags">
    <vt:lpwstr/>
  </property>
</Properties>
</file>