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2" r:id="rId5"/>
    <p:sldId id="294" r:id="rId6"/>
    <p:sldId id="293" r:id="rId7"/>
    <p:sldId id="295" r:id="rId8"/>
    <p:sldId id="323" r:id="rId9"/>
    <p:sldId id="297" r:id="rId10"/>
    <p:sldId id="287" r:id="rId11"/>
    <p:sldId id="305" r:id="rId12"/>
    <p:sldId id="280" r:id="rId13"/>
    <p:sldId id="304" r:id="rId14"/>
    <p:sldId id="319" r:id="rId15"/>
    <p:sldId id="315" r:id="rId16"/>
    <p:sldId id="298" r:id="rId17"/>
    <p:sldId id="290" r:id="rId18"/>
    <p:sldId id="270" r:id="rId19"/>
    <p:sldId id="291" r:id="rId20"/>
    <p:sldId id="289"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E51937"/>
    <a:srgbClr val="999896"/>
    <a:srgbClr val="B3B2B0"/>
    <a:srgbClr val="FFFEFA"/>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4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Randazzo" userId="0f6d5133-0d29-4937-b5b4-b46595d8c649" providerId="ADAL" clId="{5330F9FB-A708-4EAA-8EFA-ECAF85BD7E1C}"/>
    <pc:docChg chg="undo custSel modSld">
      <pc:chgData name="Jaclyn Randazzo" userId="0f6d5133-0d29-4937-b5b4-b46595d8c649" providerId="ADAL" clId="{5330F9FB-A708-4EAA-8EFA-ECAF85BD7E1C}" dt="2024-10-31T15:41:22.710" v="65" actId="255"/>
      <pc:docMkLst>
        <pc:docMk/>
      </pc:docMkLst>
      <pc:sldChg chg="modSp mod">
        <pc:chgData name="Jaclyn Randazzo" userId="0f6d5133-0d29-4937-b5b4-b46595d8c649" providerId="ADAL" clId="{5330F9FB-A708-4EAA-8EFA-ECAF85BD7E1C}" dt="2024-10-31T15:41:22.710" v="65" actId="255"/>
        <pc:sldMkLst>
          <pc:docMk/>
          <pc:sldMk cId="2163523906" sldId="297"/>
        </pc:sldMkLst>
        <pc:spChg chg="mod">
          <ac:chgData name="Jaclyn Randazzo" userId="0f6d5133-0d29-4937-b5b4-b46595d8c649" providerId="ADAL" clId="{5330F9FB-A708-4EAA-8EFA-ECAF85BD7E1C}" dt="2024-10-31T15:41:22.710" v="65" actId="255"/>
          <ac:spMkLst>
            <pc:docMk/>
            <pc:sldMk cId="2163523906" sldId="297"/>
            <ac:spMk id="9" creationId="{02C442B9-A7BB-BF1E-DF06-D4ECBD47C9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7</a:t>
            </a:fld>
            <a:endParaRPr lang="en-US"/>
          </a:p>
        </p:txBody>
      </p:sp>
    </p:spTree>
    <p:extLst>
      <p:ext uri="{BB962C8B-B14F-4D97-AF65-F5344CB8AC3E}">
        <p14:creationId xmlns:p14="http://schemas.microsoft.com/office/powerpoint/2010/main" val="362332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https://ondemand.metopera.org/performance/detail/b89905e1-e418-5550-aacb-b3516ef9121a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https://ny.pbslearningmedia.org/resource/romeo-juliette-metropolitan-opera/romeo-juliette-metropolitan-opera/</a:t>
            </a:r>
          </a:p>
        </p:txBody>
      </p:sp>
      <p:sp>
        <p:nvSpPr>
          <p:cNvPr id="4" name="Slide Number Placeholder 3"/>
          <p:cNvSpPr>
            <a:spLocks noGrp="1"/>
          </p:cNvSpPr>
          <p:nvPr>
            <p:ph type="sldNum" sz="quarter" idx="5"/>
          </p:nvPr>
        </p:nvSpPr>
        <p:spPr/>
        <p:txBody>
          <a:bodyPr/>
          <a:lstStyle/>
          <a:p>
            <a:fld id="{101DECFC-91BF-4AD5-8C5F-471766CF9085}" type="slidenum">
              <a:rPr lang="en-US" smtClean="0"/>
              <a:t>8</a:t>
            </a:fld>
            <a:endParaRPr lang="en-US"/>
          </a:p>
        </p:txBody>
      </p:sp>
    </p:spTree>
    <p:extLst>
      <p:ext uri="{BB962C8B-B14F-4D97-AF65-F5344CB8AC3E}">
        <p14:creationId xmlns:p14="http://schemas.microsoft.com/office/powerpoint/2010/main" val="197906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https://ondemand.metopera.org/performance/detail/b89905e1-e418-5550-aacb-b3516ef9121a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https://ny.pbslearningmedia.org/resource/romeo-juliette-metropolitan-opera/romeo-juliette-metropolitan-opera/</a:t>
            </a:r>
          </a:p>
        </p:txBody>
      </p:sp>
      <p:sp>
        <p:nvSpPr>
          <p:cNvPr id="4" name="Slide Number Placeholder 3"/>
          <p:cNvSpPr>
            <a:spLocks noGrp="1"/>
          </p:cNvSpPr>
          <p:nvPr>
            <p:ph type="sldNum" sz="quarter" idx="5"/>
          </p:nvPr>
        </p:nvSpPr>
        <p:spPr/>
        <p:txBody>
          <a:bodyPr/>
          <a:lstStyle/>
          <a:p>
            <a:fld id="{101DECFC-91BF-4AD5-8C5F-471766CF9085}" type="slidenum">
              <a:rPr lang="en-US" smtClean="0"/>
              <a:t>10</a:t>
            </a:fld>
            <a:endParaRPr lang="en-US"/>
          </a:p>
        </p:txBody>
      </p:sp>
    </p:spTree>
    <p:extLst>
      <p:ext uri="{BB962C8B-B14F-4D97-AF65-F5344CB8AC3E}">
        <p14:creationId xmlns:p14="http://schemas.microsoft.com/office/powerpoint/2010/main" val="169105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https://ondemand.metopera.org/performance/detail/b89905e1-e418-5550-aacb-b3516ef9121a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https://ny.pbslearningmedia.org/resource/romeo-juliette-metropolitan-opera/romeo-juliette-metropolitan-opera/</a:t>
            </a:r>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12</a:t>
            </a:fld>
            <a:endParaRPr lang="en-US"/>
          </a:p>
        </p:txBody>
      </p:sp>
    </p:spTree>
    <p:extLst>
      <p:ext uri="{BB962C8B-B14F-4D97-AF65-F5344CB8AC3E}">
        <p14:creationId xmlns:p14="http://schemas.microsoft.com/office/powerpoint/2010/main" val="172154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17</a:t>
            </a:fld>
            <a:endParaRPr lang="en-US"/>
          </a:p>
        </p:txBody>
      </p:sp>
    </p:spTree>
    <p:extLst>
      <p:ext uri="{BB962C8B-B14F-4D97-AF65-F5344CB8AC3E}">
        <p14:creationId xmlns:p14="http://schemas.microsoft.com/office/powerpoint/2010/main" val="1244031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text on a black background&#10;&#10;Description automatically generated">
            <a:extLst>
              <a:ext uri="{FF2B5EF4-FFF2-40B4-BE49-F238E27FC236}">
                <a16:creationId xmlns:a16="http://schemas.microsoft.com/office/drawing/2014/main" id="{8C26A1FD-29AB-12F8-F95B-18FBBDA0A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1086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vl1pPr>
          </a:lstStyle>
          <a:p>
            <a:r>
              <a:rPr lang="en-US" dirty="0"/>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53D27E6-B09B-BBBB-BEA8-BEA73B913523}"/>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26328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vl1pPr>
          </a:lstStyle>
          <a:p>
            <a:r>
              <a:rPr lang="en-US" dirty="0"/>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Box 5">
            <a:extLst>
              <a:ext uri="{FF2B5EF4-FFF2-40B4-BE49-F238E27FC236}">
                <a16:creationId xmlns:a16="http://schemas.microsoft.com/office/drawing/2014/main" id="{2BD84825-2CE6-44DD-8E60-C267DB96D3B7}"/>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45167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6" name="TextBox 5">
            <a:extLst>
              <a:ext uri="{FF2B5EF4-FFF2-40B4-BE49-F238E27FC236}">
                <a16:creationId xmlns:a16="http://schemas.microsoft.com/office/drawing/2014/main" id="{D10365CB-B8AE-77CD-084A-B3F4E5DC9045}"/>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01954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3458" y="2430687"/>
            <a:ext cx="10984375" cy="1180618"/>
          </a:xfrm>
        </p:spPr>
        <p:txBody>
          <a:bodyPr anchor="b">
            <a:norm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1524000" y="383732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400F-DAA0-45CD-9B80-ED5465233AB4}" type="slidenum">
              <a:rPr lang="en-US" smtClean="0"/>
              <a:t>‹#›</a:t>
            </a:fld>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7294C-ABC2-339D-F9E1-423FD337779A}"/>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5_Title Slide">
    <p:spTree>
      <p:nvGrpSpPr>
        <p:cNvPr id="1" name="Shape 25"/>
        <p:cNvGrpSpPr/>
        <p:nvPr/>
      </p:nvGrpSpPr>
      <p:grpSpPr>
        <a:xfrm>
          <a:off x="0" y="0"/>
          <a:ext cx="0" cy="0"/>
          <a:chOff x="0" y="0"/>
          <a:chExt cx="0" cy="0"/>
        </a:xfrm>
      </p:grpSpPr>
      <p:sp>
        <p:nvSpPr>
          <p:cNvPr id="26" name="Google Shape;26;p21"/>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1"/>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1"/>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8725A426-26D0-B4AE-6376-F6D2B3825499}"/>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985303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10/31/2024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49"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demand.metopera.org/performance/detail/b89905e1-e418-5550-aacb-b3516ef9121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ny.pbslearningmedia.org/resource/romeo-juliette-metropolitan-opera/romeo-juliette-metropolitan-oper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ondemand.metopera.org/performance/detail/b89905e1-e418-5550-aacb-b3516ef9121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ny.pbslearningmedia.org/resource/romeo-juliette-metropolitan-opera/romeo-juliette-metropolitan-oper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s://ondemand.metopera.org/performance/detail/b89905e1-e418-5550-aacb-b3516ef9121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ny.pbslearningmedia.org/resource/romeo-juliette-metropolitan-opera/romeo-juliette-metropolitan-oper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a:bodyPr>
          <a:lstStyle/>
          <a:p>
            <a:r>
              <a:rPr lang="en-US" sz="5400" b="1" dirty="0">
                <a:solidFill>
                  <a:srgbClr val="FFFEFA"/>
                </a:solidFill>
                <a:latin typeface="Arial" panose="020B0604020202020204" pitchFamily="34" charset="0"/>
                <a:cs typeface="Arial" panose="020B0604020202020204" pitchFamily="34" charset="0"/>
              </a:rPr>
              <a:t>Exploring Story 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dirty="0">
                <a:solidFill>
                  <a:srgbClr val="FFFEFA"/>
                </a:solidFill>
                <a:latin typeface="Arial" panose="020B0604020202020204" pitchFamily="34" charset="0"/>
                <a:cs typeface="Arial" panose="020B0604020202020204" pitchFamily="34" charset="0"/>
              </a:rPr>
              <a:t>Enriching the Humanities Through Opera</a:t>
            </a:r>
          </a:p>
        </p:txBody>
      </p:sp>
      <p:sp>
        <p:nvSpPr>
          <p:cNvPr id="11" name="TextBox 10">
            <a:extLst>
              <a:ext uri="{FF2B5EF4-FFF2-40B4-BE49-F238E27FC236}">
                <a16:creationId xmlns:a16="http://schemas.microsoft.com/office/drawing/2014/main" id="{F99634CE-32AF-7899-4868-46FA31B121D1}"/>
              </a:ext>
            </a:extLst>
          </p:cNvPr>
          <p:cNvSpPr txBox="1"/>
          <p:nvPr/>
        </p:nvSpPr>
        <p:spPr>
          <a:xfrm>
            <a:off x="7753036" y="6133920"/>
            <a:ext cx="3598698" cy="261610"/>
          </a:xfrm>
          <a:prstGeom prst="rect">
            <a:avLst/>
          </a:prstGeom>
          <a:noFill/>
        </p:spPr>
        <p:txBody>
          <a:bodyPr wrap="square" rtlCol="0">
            <a:spAutoFit/>
          </a:bodyPr>
          <a:lstStyle/>
          <a:p>
            <a:r>
              <a:rPr lang="en-US" sz="1100" dirty="0">
                <a:solidFill>
                  <a:srgbClr val="999896"/>
                </a:solidFill>
                <a:latin typeface="Arial" panose="020B0604020202020204" pitchFamily="34" charset="0"/>
                <a:cs typeface="Arial" panose="020B0604020202020204" pitchFamily="34" charset="0"/>
              </a:rPr>
              <a:t>Made possible by the generous support from the</a:t>
            </a:r>
          </a:p>
        </p:txBody>
      </p:sp>
      <p:pic>
        <p:nvPicPr>
          <p:cNvPr id="5" name="Picture 4" descr="A white and orange logo&#10;&#10;Description automatically generated">
            <a:extLst>
              <a:ext uri="{FF2B5EF4-FFF2-40B4-BE49-F238E27FC236}">
                <a16:creationId xmlns:a16="http://schemas.microsoft.com/office/drawing/2014/main" id="{370BEB4E-52B3-4D67-BC68-C975C30EB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Tree>
    <p:extLst>
      <p:ext uri="{BB962C8B-B14F-4D97-AF65-F5344CB8AC3E}">
        <p14:creationId xmlns:p14="http://schemas.microsoft.com/office/powerpoint/2010/main" val="268468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continued</a:t>
            </a:r>
          </a:p>
        </p:txBody>
      </p:sp>
      <p:sp>
        <p:nvSpPr>
          <p:cNvPr id="3" name="TextBox 2">
            <a:extLst>
              <a:ext uri="{FF2B5EF4-FFF2-40B4-BE49-F238E27FC236}">
                <a16:creationId xmlns:a16="http://schemas.microsoft.com/office/drawing/2014/main" id="{63E014C3-0E38-0DCC-D452-3A8068904F6D}"/>
              </a:ext>
            </a:extLst>
          </p:cNvPr>
          <p:cNvSpPr txBox="1"/>
          <p:nvPr/>
        </p:nvSpPr>
        <p:spPr>
          <a:xfrm>
            <a:off x="859899" y="2086104"/>
            <a:ext cx="11378223" cy="1849032"/>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#27. </a:t>
            </a:r>
            <a:r>
              <a:rPr lang="fr-FR"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III: Mon père! Dieu vous garde!</a:t>
            </a:r>
            <a:endPar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 – 03:32</a:t>
            </a:r>
          </a:p>
          <a:p>
            <a:pPr marL="0" marR="0">
              <a:lnSpc>
                <a:spcPct val="107000"/>
              </a:lnSpc>
              <a:spcBef>
                <a:spcPts val="0"/>
              </a:spcBef>
              <a:spcAft>
                <a:spcPts val="0"/>
              </a:spcAft>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1233BB-6E6C-BFDA-2738-393DD30ADF33}"/>
              </a:ext>
            </a:extLst>
          </p:cNvPr>
          <p:cNvSpPr txBox="1"/>
          <p:nvPr/>
        </p:nvSpPr>
        <p:spPr>
          <a:xfrm>
            <a:off x="859899" y="4144063"/>
            <a:ext cx="7899401" cy="663580"/>
          </a:xfrm>
          <a:prstGeom prst="rect">
            <a:avLst/>
          </a:prstGeom>
          <a:noFill/>
        </p:spPr>
        <p:txBody>
          <a:bodyPr wrap="square">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PBS </a:t>
            </a:r>
            <a:r>
              <a:rPr lang="en-US" u="sng" kern="100" dirty="0" err="1">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LearningMedia</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Roméo</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 Juliette | Act III | The Metropolitan Opera</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1:43</a:t>
            </a:r>
            <a:r>
              <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5:30</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5" name="Graphic 4" descr="Theatre with solid fill">
            <a:hlinkClick r:id="rId4"/>
            <a:extLst>
              <a:ext uri="{FF2B5EF4-FFF2-40B4-BE49-F238E27FC236}">
                <a16:creationId xmlns:a16="http://schemas.microsoft.com/office/drawing/2014/main" id="{477F38B5-E101-FD1A-317E-87AFD1ABB8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7" name="Graphic 6" descr="Theatre with solid fill">
            <a:hlinkClick r:id="rId3"/>
            <a:extLst>
              <a:ext uri="{FF2B5EF4-FFF2-40B4-BE49-F238E27FC236}">
                <a16:creationId xmlns:a16="http://schemas.microsoft.com/office/drawing/2014/main" id="{704EEBE9-7C8A-6DA8-B1A6-C8E42C0FDF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194498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7654A7-87C1-66C3-255D-DB66E0EE0A85}"/>
              </a:ext>
            </a:extLst>
          </p:cNvPr>
          <p:cNvSpPr txBox="1"/>
          <p:nvPr/>
        </p:nvSpPr>
        <p:spPr>
          <a:xfrm>
            <a:off x="398673" y="1633511"/>
            <a:ext cx="7886701" cy="991425"/>
          </a:xfrm>
          <a:prstGeom prst="rect">
            <a:avLst/>
          </a:prstGeom>
          <a:noFill/>
        </p:spPr>
        <p:txBody>
          <a:bodyPr wrap="square" rtlCol="0">
            <a:spAutoFit/>
          </a:bodyPr>
          <a:lstStyle/>
          <a:p>
            <a:pPr marL="0" marR="0">
              <a:lnSpc>
                <a:spcPct val="107000"/>
              </a:lnSpc>
              <a:spcBef>
                <a:spcPts val="525"/>
              </a:spcBef>
              <a:spcAft>
                <a:spcPts val="0"/>
              </a:spcAft>
            </a:pPr>
            <a:r>
              <a:rPr lang="en-US" sz="2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III: Scene 2, No. 13 </a:t>
            </a:r>
            <a:r>
              <a:rPr lang="en-US" sz="24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Romeo kills Tybalt</a:t>
            </a:r>
            <a:endParaRPr lang="en-US" sz="2400" b="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60BAE8B-16A6-B23A-39BF-083CF0C17BAE}"/>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a:t>
            </a:r>
          </a:p>
        </p:txBody>
      </p:sp>
      <p:sp>
        <p:nvSpPr>
          <p:cNvPr id="12" name="TextBox 11">
            <a:extLst>
              <a:ext uri="{FF2B5EF4-FFF2-40B4-BE49-F238E27FC236}">
                <a16:creationId xmlns:a16="http://schemas.microsoft.com/office/drawing/2014/main" id="{B75E912E-1C57-C7EA-AC45-29F496D5595F}"/>
              </a:ext>
            </a:extLst>
          </p:cNvPr>
          <p:cNvSpPr txBox="1"/>
          <p:nvPr/>
        </p:nvSpPr>
        <p:spPr>
          <a:xfrm>
            <a:off x="398673" y="2095817"/>
            <a:ext cx="6438901" cy="4015330"/>
          </a:xfrm>
          <a:prstGeom prst="rect">
            <a:avLst/>
          </a:prstGeom>
          <a:noFill/>
        </p:spPr>
        <p:txBody>
          <a:bodyPr wrap="square">
            <a:spAutoFit/>
          </a:bodyPr>
          <a:lstStyle/>
          <a:p>
            <a:pPr marL="0" marR="0">
              <a:lnSpc>
                <a:spcPct val="107000"/>
              </a:lnSpc>
              <a:spcBef>
                <a:spcPts val="525"/>
              </a:spcBef>
              <a:spcAft>
                <a:spcPts val="0"/>
              </a:spcAft>
            </a:pPr>
            <a:r>
              <a:rPr lang="en-US" sz="2400" kern="100" dirty="0">
                <a:latin typeface="Arial" panose="020B0604020202020204" pitchFamily="34" charset="0"/>
                <a:ea typeface="Times New Roman" panose="02020603050405020304" pitchFamily="18" charset="0"/>
                <a:cs typeface="Arial" panose="020B0604020202020204" pitchFamily="34" charset="0"/>
              </a:rPr>
              <a:t>At the climax of the opera, a fierce street fight erupts between the two rival families. Romeo, desperate to stop the violence, pleads for peace, but neither side listens. During the chaos, Romeo’s best friend, Mercutio, is killed by Juliet’s cousin, Tybalt. Overcome with grief and rage, Romeo seeks revenge and kills Tybalt. This act seals Romeo’s fate, deepening the Capulets' hatred for him and leading to his exile.</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15" descr="A person holding another person's hand&#10;&#10;Description automatically generated">
            <a:extLst>
              <a:ext uri="{FF2B5EF4-FFF2-40B4-BE49-F238E27FC236}">
                <a16:creationId xmlns:a16="http://schemas.microsoft.com/office/drawing/2014/main" id="{FD492CA4-D177-50BC-31E7-83C3B9832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1" y="580189"/>
            <a:ext cx="4744826" cy="2631998"/>
          </a:xfrm>
          <a:prstGeom prst="rect">
            <a:avLst/>
          </a:prstGeom>
        </p:spPr>
      </p:pic>
      <p:sp>
        <p:nvSpPr>
          <p:cNvPr id="2" name="TextBox 1">
            <a:extLst>
              <a:ext uri="{FF2B5EF4-FFF2-40B4-BE49-F238E27FC236}">
                <a16:creationId xmlns:a16="http://schemas.microsoft.com/office/drawing/2014/main" id="{3E789DE6-9DF3-C319-38D1-E93E6B32A599}"/>
              </a:ext>
            </a:extLst>
          </p:cNvPr>
          <p:cNvSpPr txBox="1"/>
          <p:nvPr/>
        </p:nvSpPr>
        <p:spPr>
          <a:xfrm>
            <a:off x="7048501" y="2996743"/>
            <a:ext cx="4544144" cy="215444"/>
          </a:xfrm>
          <a:prstGeom prst="rect">
            <a:avLst/>
          </a:prstGeom>
          <a:noFill/>
        </p:spPr>
        <p:txBody>
          <a:bodyPr wrap="square" rtlCol="0">
            <a:spAutoFit/>
          </a:bodyPr>
          <a:lstStyle/>
          <a:p>
            <a:r>
              <a:rPr lang="en-US" sz="800" i="1" dirty="0" err="1">
                <a:solidFill>
                  <a:schemeClr val="bg1"/>
                </a:solidFill>
                <a:latin typeface="Arial" panose="020B0604020202020204" pitchFamily="34" charset="0"/>
                <a:cs typeface="Arial" panose="020B0604020202020204" pitchFamily="34" charset="0"/>
              </a:rPr>
              <a:t>Roméo</a:t>
            </a:r>
            <a:r>
              <a:rPr lang="en-US" sz="800" i="1" dirty="0">
                <a:solidFill>
                  <a:schemeClr val="bg1"/>
                </a:solidFill>
                <a:latin typeface="Arial" panose="020B0604020202020204" pitchFamily="34" charset="0"/>
                <a:cs typeface="Arial" panose="020B0604020202020204" pitchFamily="34" charset="0"/>
              </a:rPr>
              <a:t> et Juliette, </a:t>
            </a:r>
            <a:r>
              <a:rPr lang="fr-FR" sz="800" dirty="0">
                <a:solidFill>
                  <a:schemeClr val="bg1"/>
                </a:solidFill>
                <a:latin typeface="Arial" panose="020B0604020202020204" pitchFamily="34" charset="0"/>
                <a:cs typeface="Arial" panose="020B0604020202020204" pitchFamily="34" charset="0"/>
              </a:rPr>
              <a:t>Washington National Opera (photo: Scott </a:t>
            </a:r>
            <a:r>
              <a:rPr lang="fr-FR" sz="800" dirty="0" err="1">
                <a:solidFill>
                  <a:schemeClr val="bg1"/>
                </a:solidFill>
                <a:latin typeface="Arial" panose="020B0604020202020204" pitchFamily="34" charset="0"/>
                <a:cs typeface="Arial" panose="020B0604020202020204" pitchFamily="34" charset="0"/>
              </a:rPr>
              <a:t>Suchman</a:t>
            </a:r>
            <a:r>
              <a:rPr lang="fr-FR" sz="800" dirty="0">
                <a:solidFill>
                  <a:schemeClr val="bg1"/>
                </a:solidFill>
                <a:latin typeface="Arial" panose="020B0604020202020204" pitchFamily="34" charset="0"/>
                <a:cs typeface="Arial" panose="020B0604020202020204" pitchFamily="34" charset="0"/>
              </a:rPr>
              <a:t>)</a:t>
            </a:r>
            <a:endParaRPr lang="en-US" sz="800" dirty="0">
              <a:solidFill>
                <a:schemeClr val="bg1"/>
              </a:solidFill>
            </a:endParaRPr>
          </a:p>
        </p:txBody>
      </p:sp>
      <p:pic>
        <p:nvPicPr>
          <p:cNvPr id="9" name="Picture 8" descr="A person singing on a stage&#10;&#10;Description automatically generated">
            <a:extLst>
              <a:ext uri="{FF2B5EF4-FFF2-40B4-BE49-F238E27FC236}">
                <a16:creationId xmlns:a16="http://schemas.microsoft.com/office/drawing/2014/main" id="{A46BCA7B-D3A6-417D-820A-9D3B027A0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501" y="3212187"/>
            <a:ext cx="4473777" cy="2981353"/>
          </a:xfrm>
          <a:prstGeom prst="rect">
            <a:avLst/>
          </a:prstGeom>
        </p:spPr>
      </p:pic>
      <p:sp>
        <p:nvSpPr>
          <p:cNvPr id="6" name="TextBox 5">
            <a:extLst>
              <a:ext uri="{FF2B5EF4-FFF2-40B4-BE49-F238E27FC236}">
                <a16:creationId xmlns:a16="http://schemas.microsoft.com/office/drawing/2014/main" id="{4C761208-1BE4-8FDC-5EF1-93AF4F84A9A4}"/>
              </a:ext>
            </a:extLst>
          </p:cNvPr>
          <p:cNvSpPr txBox="1"/>
          <p:nvPr/>
        </p:nvSpPr>
        <p:spPr>
          <a:xfrm>
            <a:off x="7048501" y="5978096"/>
            <a:ext cx="4544144" cy="215444"/>
          </a:xfrm>
          <a:prstGeom prst="rect">
            <a:avLst/>
          </a:prstGeom>
          <a:noFill/>
        </p:spPr>
        <p:txBody>
          <a:bodyPr wrap="square" rtlCol="0">
            <a:spAutoFit/>
          </a:bodyPr>
          <a:lstStyle/>
          <a:p>
            <a:r>
              <a:rPr lang="en-US" sz="800" i="1" dirty="0" err="1">
                <a:solidFill>
                  <a:schemeClr val="bg1"/>
                </a:solidFill>
                <a:latin typeface="Arial" panose="020B0604020202020204" pitchFamily="34" charset="0"/>
                <a:cs typeface="Arial" panose="020B0604020202020204" pitchFamily="34" charset="0"/>
              </a:rPr>
              <a:t>Roméo</a:t>
            </a:r>
            <a:r>
              <a:rPr lang="en-US" sz="800" i="1" dirty="0">
                <a:solidFill>
                  <a:schemeClr val="bg1"/>
                </a:solidFill>
                <a:latin typeface="Arial" panose="020B0604020202020204" pitchFamily="34" charset="0"/>
                <a:cs typeface="Arial" panose="020B0604020202020204" pitchFamily="34" charset="0"/>
              </a:rPr>
              <a:t> et Juliette, </a:t>
            </a:r>
            <a:r>
              <a:rPr lang="fr-FR" sz="800" dirty="0">
                <a:solidFill>
                  <a:schemeClr val="bg1"/>
                </a:solidFill>
                <a:latin typeface="Arial" panose="020B0604020202020204" pitchFamily="34" charset="0"/>
                <a:cs typeface="Arial" panose="020B0604020202020204" pitchFamily="34" charset="0"/>
              </a:rPr>
              <a:t>San Diego Opera (photo: Karli </a:t>
            </a:r>
            <a:r>
              <a:rPr lang="fr-FR" sz="800" dirty="0" err="1">
                <a:solidFill>
                  <a:schemeClr val="bg1"/>
                </a:solidFill>
                <a:latin typeface="Arial" panose="020B0604020202020204" pitchFamily="34" charset="0"/>
                <a:cs typeface="Arial" panose="020B0604020202020204" pitchFamily="34" charset="0"/>
              </a:rPr>
              <a:t>Cadel</a:t>
            </a:r>
            <a:r>
              <a:rPr lang="fr-FR" sz="800" dirty="0">
                <a:solidFill>
                  <a:schemeClr val="bg1"/>
                </a:solidFill>
                <a:latin typeface="Arial" panose="020B0604020202020204" pitchFamily="34" charset="0"/>
                <a:cs typeface="Arial" panose="020B0604020202020204" pitchFamily="34" charset="0"/>
              </a:rPr>
              <a: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94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continued</a:t>
            </a:r>
          </a:p>
        </p:txBody>
      </p:sp>
      <p:sp>
        <p:nvSpPr>
          <p:cNvPr id="3" name="TextBox 2">
            <a:extLst>
              <a:ext uri="{FF2B5EF4-FFF2-40B4-BE49-F238E27FC236}">
                <a16:creationId xmlns:a16="http://schemas.microsoft.com/office/drawing/2014/main" id="{8A6A1442-9B38-1E22-E88D-D0E0000DAE6B}"/>
              </a:ext>
            </a:extLst>
          </p:cNvPr>
          <p:cNvSpPr txBox="1"/>
          <p:nvPr/>
        </p:nvSpPr>
        <p:spPr>
          <a:xfrm>
            <a:off x="368298" y="2106270"/>
            <a:ext cx="11378223" cy="1849032"/>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fr-FR"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  ACT III: Allons! tu ne me connais pas, </a:t>
            </a:r>
            <a:r>
              <a:rPr lang="fr-FR" sz="18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Tybalt</a:t>
            </a:r>
            <a:r>
              <a:rPr lang="fr-FR"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00:06 – 05:39</a:t>
            </a:r>
          </a:p>
          <a:p>
            <a:pPr marL="0" marR="0">
              <a:lnSpc>
                <a:spcPct val="107000"/>
              </a:lnSpc>
              <a:spcBef>
                <a:spcPts val="0"/>
              </a:spcBef>
              <a:spcAft>
                <a:spcPts val="0"/>
              </a:spcAft>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01D2C7D-E7DC-B817-3EAC-D39D0B6B763B}"/>
              </a:ext>
            </a:extLst>
          </p:cNvPr>
          <p:cNvSpPr txBox="1"/>
          <p:nvPr/>
        </p:nvSpPr>
        <p:spPr>
          <a:xfrm>
            <a:off x="368298" y="4164686"/>
            <a:ext cx="7899401" cy="663580"/>
          </a:xfrm>
          <a:prstGeom prst="rect">
            <a:avLst/>
          </a:prstGeom>
          <a:noFill/>
        </p:spPr>
        <p:txBody>
          <a:bodyPr wrap="square">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PBS </a:t>
            </a:r>
            <a:r>
              <a:rPr lang="en-US" u="sng" kern="100" dirty="0" err="1">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LearningMedia</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Roméo</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 Juliette | Act III | The Metropolitan Opera</a:t>
            </a: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19:33</a:t>
            </a:r>
            <a:r>
              <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 </a:t>
            </a: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25:04</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6" name="Graphic 5" descr="Theatre with solid fill">
            <a:hlinkClick r:id="rId4"/>
            <a:extLst>
              <a:ext uri="{FF2B5EF4-FFF2-40B4-BE49-F238E27FC236}">
                <a16:creationId xmlns:a16="http://schemas.microsoft.com/office/drawing/2014/main" id="{EB88A447-FA91-198E-7DA7-FD17F6735F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7" name="Graphic 6" descr="Theatre with solid fill">
            <a:hlinkClick r:id="rId3"/>
            <a:extLst>
              <a:ext uri="{FF2B5EF4-FFF2-40B4-BE49-F238E27FC236}">
                <a16:creationId xmlns:a16="http://schemas.microsoft.com/office/drawing/2014/main" id="{7860A01D-0456-9448-B721-A48C3895C9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298756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063E1-78EB-77FB-3A60-7A3D913762AC}"/>
              </a:ext>
            </a:extLst>
          </p:cNvPr>
          <p:cNvSpPr txBox="1"/>
          <p:nvPr/>
        </p:nvSpPr>
        <p:spPr>
          <a:xfrm>
            <a:off x="722142" y="2705725"/>
            <a:ext cx="10747716"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Why do we adapt stories?</a:t>
            </a:r>
          </a:p>
          <a:p>
            <a:endParaRPr lang="en-US" sz="4400" dirty="0">
              <a:latin typeface="Avenir LT Std 65 Medium" panose="020B0603020203020204" pitchFamily="34" charset="0"/>
            </a:endParaRPr>
          </a:p>
        </p:txBody>
      </p:sp>
    </p:spTree>
    <p:extLst>
      <p:ext uri="{BB962C8B-B14F-4D97-AF65-F5344CB8AC3E}">
        <p14:creationId xmlns:p14="http://schemas.microsoft.com/office/powerpoint/2010/main" val="3800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00DC-72C3-EC26-1B9A-E3907B8C6D2D}"/>
              </a:ext>
            </a:extLst>
          </p:cNvPr>
          <p:cNvSpPr>
            <a:spLocks noGrp="1"/>
          </p:cNvSpPr>
          <p:nvPr>
            <p:ph type="ctrTitle"/>
          </p:nvPr>
        </p:nvSpPr>
        <p:spPr>
          <a:xfrm>
            <a:off x="603812" y="239342"/>
            <a:ext cx="10984375" cy="1180618"/>
          </a:xfrm>
        </p:spPr>
        <p:txBody>
          <a:bodyPr>
            <a:normAutofit/>
          </a:bodyPr>
          <a:lstStyle/>
          <a:p>
            <a:pPr algn="l"/>
            <a:r>
              <a:rPr lang="en-US" sz="4800" b="1" dirty="0">
                <a:latin typeface="Arial" panose="020B0604020202020204" pitchFamily="34" charset="0"/>
                <a:cs typeface="Arial" panose="020B0604020202020204" pitchFamily="34" charset="0"/>
              </a:rPr>
              <a:t>Adaptation Guidelines</a:t>
            </a:r>
            <a:endParaRPr lang="en-US" sz="4800" dirty="0"/>
          </a:p>
        </p:txBody>
      </p:sp>
      <p:sp>
        <p:nvSpPr>
          <p:cNvPr id="3" name="Content Placeholder 2">
            <a:extLst>
              <a:ext uri="{FF2B5EF4-FFF2-40B4-BE49-F238E27FC236}">
                <a16:creationId xmlns:a16="http://schemas.microsoft.com/office/drawing/2014/main" id="{F69C3BA4-D3D8-F1DD-1D6B-83FFB47C1DE8}"/>
              </a:ext>
            </a:extLst>
          </p:cNvPr>
          <p:cNvSpPr>
            <a:spLocks noGrp="1"/>
          </p:cNvSpPr>
          <p:nvPr>
            <p:ph sz="half" idx="1"/>
          </p:nvPr>
        </p:nvSpPr>
        <p:spPr>
          <a:xfrm>
            <a:off x="120030" y="1863732"/>
            <a:ext cx="10984375" cy="4351338"/>
          </a:xfrm>
        </p:spPr>
        <p:txBody>
          <a:bodyPr>
            <a:normAutofit/>
          </a:bodyPr>
          <a:lstStyle/>
          <a:p>
            <a:pPr marL="914400" marR="0" lvl="2" indent="0">
              <a:lnSpc>
                <a:spcPct val="107000"/>
              </a:lnSpc>
              <a:spcBef>
                <a:spcPts val="525"/>
              </a:spcBef>
              <a:spcAft>
                <a:spcPts val="0"/>
              </a:spcAft>
              <a:buSzPts val="1000"/>
              <a:buNone/>
              <a:tabLst>
                <a:tab pos="1371600" algn="l"/>
              </a:tabLst>
            </a:pPr>
            <a:r>
              <a:rPr lang="en-US" sz="3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Adapting the Who, What, When, and Where. </a:t>
            </a:r>
            <a:endParaRPr lang="en-US" sz="3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character/character identity</a:t>
            </a:r>
          </a:p>
          <a:p>
            <a:pPr marL="1828800" lvl="4" indent="0">
              <a:lnSpc>
                <a:spcPct val="107000"/>
              </a:lnSpc>
              <a:spcBef>
                <a:spcPts val="525"/>
              </a:spcBef>
              <a:buSzPts val="1000"/>
              <a:buNone/>
              <a:tabLst>
                <a:tab pos="1828800" algn="l"/>
              </a:tabLst>
            </a:pPr>
            <a:r>
              <a:rPr lang="en-US" sz="28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a:t>
            </a:r>
            <a:r>
              <a:rPr lang="en-US" sz="22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 identity can be adapted, but characters may not 	be eliminated or added. </a:t>
            </a:r>
            <a:endParaRPr lang="en-US" sz="2200"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key scene, action in the story - what is happening?</a:t>
            </a: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 period, time of day, year, etc.</a:t>
            </a: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location and setting</a:t>
            </a:r>
          </a:p>
          <a:p>
            <a:endParaRPr lang="en-US" dirty="0"/>
          </a:p>
        </p:txBody>
      </p:sp>
      <p:pic>
        <p:nvPicPr>
          <p:cNvPr id="5" name="Graphic 4" descr="Pencil with solid fill">
            <a:extLst>
              <a:ext uri="{FF2B5EF4-FFF2-40B4-BE49-F238E27FC236}">
                <a16:creationId xmlns:a16="http://schemas.microsoft.com/office/drawing/2014/main" id="{BFDE452D-07F8-04C1-CAF2-77605371C1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2931" y="505560"/>
            <a:ext cx="914400" cy="914400"/>
          </a:xfrm>
          <a:prstGeom prst="rect">
            <a:avLst/>
          </a:prstGeom>
        </p:spPr>
      </p:pic>
    </p:spTree>
    <p:extLst>
      <p:ext uri="{BB962C8B-B14F-4D97-AF65-F5344CB8AC3E}">
        <p14:creationId xmlns:p14="http://schemas.microsoft.com/office/powerpoint/2010/main" val="56358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ctrTitle"/>
          </p:nvPr>
        </p:nvSpPr>
        <p:spPr>
          <a:xfrm>
            <a:off x="603810" y="239342"/>
            <a:ext cx="10984375" cy="11806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sz="4800" b="1" dirty="0">
                <a:latin typeface="Arial"/>
                <a:ea typeface="Arial"/>
                <a:cs typeface="Arial"/>
                <a:sym typeface="Arial"/>
              </a:rPr>
              <a:t>Adaptation Pitch</a:t>
            </a:r>
            <a:endParaRPr sz="4800" dirty="0"/>
          </a:p>
        </p:txBody>
      </p:sp>
      <p:sp>
        <p:nvSpPr>
          <p:cNvPr id="176" name="Google Shape;176;p15"/>
          <p:cNvSpPr txBox="1">
            <a:spLocks noGrp="1"/>
          </p:cNvSpPr>
          <p:nvPr>
            <p:ph type="body" idx="1"/>
          </p:nvPr>
        </p:nvSpPr>
        <p:spPr>
          <a:xfrm>
            <a:off x="603810" y="1686178"/>
            <a:ext cx="10984375"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7000"/>
              </a:lnSpc>
              <a:spcBef>
                <a:spcPts val="0"/>
              </a:spcBef>
              <a:spcAft>
                <a:spcPts val="0"/>
              </a:spcAft>
              <a:buClr>
                <a:schemeClr val="dk1"/>
              </a:buClr>
              <a:buSzPts val="2800"/>
              <a:buNone/>
            </a:pPr>
            <a:r>
              <a:rPr lang="en-US" sz="2800" b="1" dirty="0">
                <a:latin typeface="Arial"/>
                <a:ea typeface="Arial"/>
                <a:cs typeface="Arial"/>
                <a:sym typeface="Arial"/>
              </a:rPr>
              <a:t>Who </a:t>
            </a:r>
            <a:r>
              <a:rPr lang="en-US" sz="2800" dirty="0">
                <a:latin typeface="Arial"/>
                <a:ea typeface="Arial"/>
                <a:cs typeface="Arial"/>
                <a:sym typeface="Arial"/>
              </a:rPr>
              <a:t>(characters in the scene):</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What </a:t>
            </a:r>
            <a:r>
              <a:rPr lang="en-US" sz="2800" dirty="0">
                <a:latin typeface="Arial"/>
                <a:ea typeface="Arial"/>
                <a:cs typeface="Arial"/>
                <a:sym typeface="Arial"/>
              </a:rPr>
              <a:t>(scene action):</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When </a:t>
            </a:r>
            <a:r>
              <a:rPr lang="en-US" sz="2800" dirty="0">
                <a:latin typeface="Arial"/>
                <a:ea typeface="Arial"/>
                <a:cs typeface="Arial"/>
                <a:sym typeface="Arial"/>
              </a:rPr>
              <a:t>(time period, time of year/day):</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Where </a:t>
            </a:r>
            <a:r>
              <a:rPr lang="en-US" sz="2800" dirty="0">
                <a:latin typeface="Arial"/>
                <a:ea typeface="Arial"/>
                <a:cs typeface="Arial"/>
                <a:sym typeface="Arial"/>
              </a:rPr>
              <a:t>(location/setting):</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 </a:t>
            </a:r>
            <a:endParaRPr sz="2800" dirty="0">
              <a:latin typeface="Arial"/>
              <a:ea typeface="Arial"/>
              <a:cs typeface="Arial"/>
              <a:sym typeface="Arial"/>
            </a:endParaRPr>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Why did you choose to adapt the opera this way?</a:t>
            </a:r>
            <a:endParaRPr dirty="0"/>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 </a:t>
            </a:r>
            <a:endParaRPr dirty="0"/>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How will these changes affect the rest of the story?</a:t>
            </a:r>
            <a:endParaRPr dirty="0"/>
          </a:p>
          <a:p>
            <a:pPr marL="228600" lvl="0" indent="-50800" algn="l" rtl="0">
              <a:lnSpc>
                <a:spcPct val="90000"/>
              </a:lnSpc>
              <a:spcBef>
                <a:spcPts val="1800"/>
              </a:spcBef>
              <a:spcAft>
                <a:spcPts val="0"/>
              </a:spcAft>
              <a:buClr>
                <a:schemeClr val="dk1"/>
              </a:buClr>
              <a:buSzPts val="2800"/>
              <a:buNone/>
            </a:pPr>
            <a:endParaRPr dirty="0"/>
          </a:p>
        </p:txBody>
      </p:sp>
      <p:pic>
        <p:nvPicPr>
          <p:cNvPr id="177" name="Google Shape;177;p15" descr="Pencil with solid fill"/>
          <p:cNvPicPr preferRelativeResize="0"/>
          <p:nvPr/>
        </p:nvPicPr>
        <p:blipFill rotWithShape="1">
          <a:blip r:embed="rId3">
            <a:alphaModFix/>
          </a:blip>
          <a:srcRect/>
          <a:stretch/>
        </p:blipFill>
        <p:spPr>
          <a:xfrm>
            <a:off x="5638797" y="505560"/>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dirty="0">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0EDE22-4DC5-6C15-1A5A-B563C4C94BF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Reflection</a:t>
            </a:r>
          </a:p>
        </p:txBody>
      </p:sp>
      <p:pic>
        <p:nvPicPr>
          <p:cNvPr id="10" name="Graphic 9" descr="Group brainstorm outline">
            <a:extLst>
              <a:ext uri="{FF2B5EF4-FFF2-40B4-BE49-F238E27FC236}">
                <a16:creationId xmlns:a16="http://schemas.microsoft.com/office/drawing/2014/main" id="{C12171CC-B377-F4F3-DD8C-A9DC5FFBB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7584" y="532777"/>
            <a:ext cx="914400" cy="914400"/>
          </a:xfrm>
          <a:prstGeom prst="rect">
            <a:avLst/>
          </a:prstGeom>
        </p:spPr>
      </p:pic>
      <p:sp>
        <p:nvSpPr>
          <p:cNvPr id="13" name="TextBox 12">
            <a:extLst>
              <a:ext uri="{FF2B5EF4-FFF2-40B4-BE49-F238E27FC236}">
                <a16:creationId xmlns:a16="http://schemas.microsoft.com/office/drawing/2014/main" id="{57745059-1AC5-27CF-A1FF-CB7D627C0EE1}"/>
              </a:ext>
            </a:extLst>
          </p:cNvPr>
          <p:cNvSpPr txBox="1"/>
          <p:nvPr/>
        </p:nvSpPr>
        <p:spPr>
          <a:xfrm>
            <a:off x="406888" y="1838984"/>
            <a:ext cx="11378223" cy="3313023"/>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Share thoughts on the story adaptation pitch process.</a:t>
            </a: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did your understanding of the story change as you adapted it?</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Were there any new insights or perspectives that emerged?</a:t>
            </a:r>
          </a:p>
        </p:txBody>
      </p:sp>
    </p:spTree>
    <p:extLst>
      <p:ext uri="{BB962C8B-B14F-4D97-AF65-F5344CB8AC3E}">
        <p14:creationId xmlns:p14="http://schemas.microsoft.com/office/powerpoint/2010/main" val="331341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72308" y="1973963"/>
            <a:ext cx="5486400" cy="1455037"/>
          </a:xfrm>
          <a:prstGeom prst="rect">
            <a:avLst/>
          </a:prstGeom>
        </p:spPr>
      </p:pic>
      <p:pic>
        <p:nvPicPr>
          <p:cNvPr id="4" name="Picture 3" descr="A white and orange logo&#10;&#10;Description automatically generated">
            <a:extLst>
              <a:ext uri="{FF2B5EF4-FFF2-40B4-BE49-F238E27FC236}">
                <a16:creationId xmlns:a16="http://schemas.microsoft.com/office/drawing/2014/main" id="{C0AD220C-A684-0D2B-28B6-BF6E23E46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235" y="3774340"/>
            <a:ext cx="2799266" cy="923369"/>
          </a:xfrm>
          <a:prstGeom prst="rect">
            <a:avLst/>
          </a:prstGeom>
        </p:spPr>
      </p:pic>
    </p:spTree>
    <p:extLst>
      <p:ext uri="{BB962C8B-B14F-4D97-AF65-F5344CB8AC3E}">
        <p14:creationId xmlns:p14="http://schemas.microsoft.com/office/powerpoint/2010/main" val="156440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EAF0B0-7256-131E-DD3A-AE5498361CDA}"/>
              </a:ext>
            </a:extLst>
          </p:cNvPr>
          <p:cNvSpPr txBox="1"/>
          <p:nvPr/>
        </p:nvSpPr>
        <p:spPr>
          <a:xfrm>
            <a:off x="328246" y="1584067"/>
            <a:ext cx="11535508" cy="447404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Today’s Objectives:</a:t>
            </a:r>
          </a:p>
          <a:p>
            <a:endParaRPr lang="en-US" sz="2000" dirty="0">
              <a:latin typeface="Arial" panose="020B060402020202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Analyze an opera synopsis based on a literary work.</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Compare a literary work with the opera adaptation synopsis.</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I</a:t>
            </a:r>
            <a:r>
              <a:rPr lang="en-US" sz="2400" kern="100" dirty="0">
                <a:effectLst/>
                <a:latin typeface="Arial" panose="020B0604020202020204" pitchFamily="34" charset="0"/>
                <a:ea typeface="Georgia" panose="02040502050405020303" pitchFamily="18" charset="0"/>
                <a:cs typeface="Arial" panose="020B0604020202020204" pitchFamily="34" charset="0"/>
              </a:rPr>
              <a:t>dentify elements of adaptation across multiple versions of the same key scene present in the literary source and opera.</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Collaboratively brainstorm a pitch for an opera adaptation of the literary work.</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8E46B9-E363-3C20-2EBF-2DB8C878129F}"/>
              </a:ext>
            </a:extLst>
          </p:cNvPr>
          <p:cNvSpPr txBox="1"/>
          <p:nvPr/>
        </p:nvSpPr>
        <p:spPr>
          <a:xfrm>
            <a:off x="328246" y="799888"/>
            <a:ext cx="11535508" cy="584775"/>
          </a:xfrm>
          <a:prstGeom prst="rect">
            <a:avLst/>
          </a:prstGeom>
          <a:noFill/>
        </p:spPr>
        <p:txBody>
          <a:bodyPr wrap="square">
            <a:spAutoFit/>
          </a:bodyPr>
          <a:lstStyle/>
          <a:p>
            <a:r>
              <a:rPr lang="en-US" sz="3200" b="1" i="1" kern="0" dirty="0">
                <a:effectLst/>
                <a:latin typeface="Arial" panose="020B0604020202020204" pitchFamily="34" charset="0"/>
                <a:ea typeface="Times New Roman" panose="02020603050405020304" pitchFamily="18" charset="0"/>
                <a:cs typeface="Arial" panose="020B0604020202020204" pitchFamily="34" charset="0"/>
              </a:rPr>
              <a:t>What is story adaptation and how is it relevant to opera?</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66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hought bubble outline">
            <a:extLst>
              <a:ext uri="{FF2B5EF4-FFF2-40B4-BE49-F238E27FC236}">
                <a16:creationId xmlns:a16="http://schemas.microsoft.com/office/drawing/2014/main" id="{1DE10772-E263-9124-EBE6-D232CBB99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1618" y="373944"/>
            <a:ext cx="1763969" cy="1763969"/>
          </a:xfrm>
          <a:prstGeom prst="rect">
            <a:avLst/>
          </a:prstGeom>
        </p:spPr>
      </p:pic>
      <p:pic>
        <p:nvPicPr>
          <p:cNvPr id="6" name="Graphic 5" descr="Cloud with solid fill">
            <a:extLst>
              <a:ext uri="{FF2B5EF4-FFF2-40B4-BE49-F238E27FC236}">
                <a16:creationId xmlns:a16="http://schemas.microsoft.com/office/drawing/2014/main" id="{DBEAE2AC-2C04-25BF-6C42-4A6B72949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024" y="3949112"/>
            <a:ext cx="2658794" cy="2658794"/>
          </a:xfrm>
          <a:prstGeom prst="rect">
            <a:avLst/>
          </a:prstGeom>
        </p:spPr>
      </p:pic>
      <p:pic>
        <p:nvPicPr>
          <p:cNvPr id="7" name="Graphic 6" descr="Cloud outline">
            <a:extLst>
              <a:ext uri="{FF2B5EF4-FFF2-40B4-BE49-F238E27FC236}">
                <a16:creationId xmlns:a16="http://schemas.microsoft.com/office/drawing/2014/main" id="{EECC1CA6-899F-E9CB-63EA-E5C253D1EC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5439" y="3738097"/>
            <a:ext cx="2268303" cy="2268303"/>
          </a:xfrm>
          <a:prstGeom prst="rect">
            <a:avLst/>
          </a:prstGeom>
        </p:spPr>
      </p:pic>
      <p:sp>
        <p:nvSpPr>
          <p:cNvPr id="8" name="TextBox 7">
            <a:extLst>
              <a:ext uri="{FF2B5EF4-FFF2-40B4-BE49-F238E27FC236}">
                <a16:creationId xmlns:a16="http://schemas.microsoft.com/office/drawing/2014/main" id="{AAE2759C-D838-9CBC-7F97-8DA626D3A0F8}"/>
              </a:ext>
            </a:extLst>
          </p:cNvPr>
          <p:cNvSpPr txBox="1"/>
          <p:nvPr/>
        </p:nvSpPr>
        <p:spPr>
          <a:xfrm>
            <a:off x="323843" y="2245102"/>
            <a:ext cx="11544314"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Write down the first word that comes to mind.</a:t>
            </a:r>
          </a:p>
        </p:txBody>
      </p:sp>
      <p:sp>
        <p:nvSpPr>
          <p:cNvPr id="9" name="TextBox 8">
            <a:extLst>
              <a:ext uri="{FF2B5EF4-FFF2-40B4-BE49-F238E27FC236}">
                <a16:creationId xmlns:a16="http://schemas.microsoft.com/office/drawing/2014/main" id="{EC48D0C0-34EE-4DB9-0898-76A9DBF4BFBA}"/>
              </a:ext>
            </a:extLst>
          </p:cNvPr>
          <p:cNvSpPr txBox="1"/>
          <p:nvPr/>
        </p:nvSpPr>
        <p:spPr>
          <a:xfrm>
            <a:off x="957598" y="3298648"/>
            <a:ext cx="1467068"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Opera</a:t>
            </a:r>
          </a:p>
        </p:txBody>
      </p:sp>
      <p:sp>
        <p:nvSpPr>
          <p:cNvPr id="10" name="TextBox 9">
            <a:extLst>
              <a:ext uri="{FF2B5EF4-FFF2-40B4-BE49-F238E27FC236}">
                <a16:creationId xmlns:a16="http://schemas.microsoft.com/office/drawing/2014/main" id="{227DFA46-1CAE-8017-69BE-C8FE1D5F69FF}"/>
              </a:ext>
            </a:extLst>
          </p:cNvPr>
          <p:cNvSpPr txBox="1"/>
          <p:nvPr/>
        </p:nvSpPr>
        <p:spPr>
          <a:xfrm>
            <a:off x="4018201" y="3298648"/>
            <a:ext cx="3313728"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Romeo &amp; Juliet</a:t>
            </a:r>
          </a:p>
        </p:txBody>
      </p:sp>
      <p:sp>
        <p:nvSpPr>
          <p:cNvPr id="11" name="TextBox 10">
            <a:extLst>
              <a:ext uri="{FF2B5EF4-FFF2-40B4-BE49-F238E27FC236}">
                <a16:creationId xmlns:a16="http://schemas.microsoft.com/office/drawing/2014/main" id="{8F3F9D35-863B-159F-4CD8-BD977705BAF9}"/>
              </a:ext>
            </a:extLst>
          </p:cNvPr>
          <p:cNvSpPr txBox="1"/>
          <p:nvPr/>
        </p:nvSpPr>
        <p:spPr>
          <a:xfrm>
            <a:off x="8617881" y="3302050"/>
            <a:ext cx="253627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Adaptation</a:t>
            </a:r>
          </a:p>
        </p:txBody>
      </p:sp>
    </p:spTree>
    <p:extLst>
      <p:ext uri="{BB962C8B-B14F-4D97-AF65-F5344CB8AC3E}">
        <p14:creationId xmlns:p14="http://schemas.microsoft.com/office/powerpoint/2010/main" val="61629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E456F23-9186-4638-F120-E1C1683BEDF2}"/>
              </a:ext>
            </a:extLst>
          </p:cNvPr>
          <p:cNvCxnSpPr>
            <a:cxnSpLocks/>
          </p:cNvCxnSpPr>
          <p:nvPr/>
        </p:nvCxnSpPr>
        <p:spPr>
          <a:xfrm flipV="1">
            <a:off x="3377072" y="2745113"/>
            <a:ext cx="2372928" cy="2894122"/>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39F5A79F-CB0A-B006-976B-665C261151EE}"/>
              </a:ext>
            </a:extLst>
          </p:cNvPr>
          <p:cNvCxnSpPr>
            <a:cxnSpLocks/>
          </p:cNvCxnSpPr>
          <p:nvPr/>
        </p:nvCxnSpPr>
        <p:spPr>
          <a:xfrm>
            <a:off x="5750000" y="2745114"/>
            <a:ext cx="1874690" cy="1777913"/>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EDACCF63-5A6E-3B4C-ADBE-EB3C5B6B75D4}"/>
              </a:ext>
            </a:extLst>
          </p:cNvPr>
          <p:cNvCxnSpPr>
            <a:cxnSpLocks/>
          </p:cNvCxnSpPr>
          <p:nvPr/>
        </p:nvCxnSpPr>
        <p:spPr>
          <a:xfrm flipV="1">
            <a:off x="3859057" y="3429603"/>
            <a:ext cx="1615736" cy="2015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C1E01E4-181A-7D17-4F1E-BE00A025A59E}"/>
              </a:ext>
            </a:extLst>
          </p:cNvPr>
          <p:cNvCxnSpPr>
            <a:cxnSpLocks/>
          </p:cNvCxnSpPr>
          <p:nvPr/>
        </p:nvCxnSpPr>
        <p:spPr>
          <a:xfrm>
            <a:off x="5956778" y="3175681"/>
            <a:ext cx="1242874" cy="11896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D13F3AD-B2BE-C2B1-C879-CEACF47BE1EB}"/>
              </a:ext>
            </a:extLst>
          </p:cNvPr>
          <p:cNvSpPr txBox="1"/>
          <p:nvPr/>
        </p:nvSpPr>
        <p:spPr>
          <a:xfrm rot="18550203">
            <a:off x="3657900" y="3861085"/>
            <a:ext cx="155363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Rising Action</a:t>
            </a:r>
          </a:p>
        </p:txBody>
      </p:sp>
      <p:sp>
        <p:nvSpPr>
          <p:cNvPr id="9" name="TextBox 8">
            <a:extLst>
              <a:ext uri="{FF2B5EF4-FFF2-40B4-BE49-F238E27FC236}">
                <a16:creationId xmlns:a16="http://schemas.microsoft.com/office/drawing/2014/main" id="{0638B3C5-9947-40E4-108C-0FB7F552D19E}"/>
              </a:ext>
            </a:extLst>
          </p:cNvPr>
          <p:cNvSpPr txBox="1"/>
          <p:nvPr/>
        </p:nvSpPr>
        <p:spPr>
          <a:xfrm>
            <a:off x="5298243" y="2393078"/>
            <a:ext cx="89639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Climax</a:t>
            </a:r>
          </a:p>
        </p:txBody>
      </p:sp>
      <p:sp>
        <p:nvSpPr>
          <p:cNvPr id="10" name="TextBox 9">
            <a:extLst>
              <a:ext uri="{FF2B5EF4-FFF2-40B4-BE49-F238E27FC236}">
                <a16:creationId xmlns:a16="http://schemas.microsoft.com/office/drawing/2014/main" id="{0B4B7352-239A-4A9B-9ABA-A313D6CA94D4}"/>
              </a:ext>
            </a:extLst>
          </p:cNvPr>
          <p:cNvSpPr txBox="1"/>
          <p:nvPr/>
        </p:nvSpPr>
        <p:spPr>
          <a:xfrm rot="2576117">
            <a:off x="6123372" y="3538956"/>
            <a:ext cx="195056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Falling Action</a:t>
            </a:r>
          </a:p>
        </p:txBody>
      </p:sp>
      <p:cxnSp>
        <p:nvCxnSpPr>
          <p:cNvPr id="11" name="Straight Connector 10">
            <a:extLst>
              <a:ext uri="{FF2B5EF4-FFF2-40B4-BE49-F238E27FC236}">
                <a16:creationId xmlns:a16="http://schemas.microsoft.com/office/drawing/2014/main" id="{1CC0EFAE-41C9-FB4B-49F1-BB961626071D}"/>
              </a:ext>
            </a:extLst>
          </p:cNvPr>
          <p:cNvCxnSpPr/>
          <p:nvPr/>
        </p:nvCxnSpPr>
        <p:spPr>
          <a:xfrm>
            <a:off x="1131021" y="5639235"/>
            <a:ext cx="224605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F5DDF8EB-0489-8899-617E-1A7900522B54}"/>
              </a:ext>
            </a:extLst>
          </p:cNvPr>
          <p:cNvSpPr txBox="1"/>
          <p:nvPr/>
        </p:nvSpPr>
        <p:spPr>
          <a:xfrm>
            <a:off x="1608677" y="5639235"/>
            <a:ext cx="129073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Exposition</a:t>
            </a:r>
          </a:p>
        </p:txBody>
      </p:sp>
      <p:sp>
        <p:nvSpPr>
          <p:cNvPr id="14" name="TextBox 13">
            <a:extLst>
              <a:ext uri="{FF2B5EF4-FFF2-40B4-BE49-F238E27FC236}">
                <a16:creationId xmlns:a16="http://schemas.microsoft.com/office/drawing/2014/main" id="{DCB0ED79-DF7F-DB67-DCE3-79E630C6F28A}"/>
              </a:ext>
            </a:extLst>
          </p:cNvPr>
          <p:cNvSpPr txBox="1"/>
          <p:nvPr/>
        </p:nvSpPr>
        <p:spPr>
          <a:xfrm>
            <a:off x="8104750" y="4523027"/>
            <a:ext cx="128592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Resolution</a:t>
            </a:r>
          </a:p>
        </p:txBody>
      </p:sp>
      <p:cxnSp>
        <p:nvCxnSpPr>
          <p:cNvPr id="15" name="Straight Connector 14">
            <a:extLst>
              <a:ext uri="{FF2B5EF4-FFF2-40B4-BE49-F238E27FC236}">
                <a16:creationId xmlns:a16="http://schemas.microsoft.com/office/drawing/2014/main" id="{0C35E1F4-8FE2-9269-4E39-D9AAD579656E}"/>
              </a:ext>
            </a:extLst>
          </p:cNvPr>
          <p:cNvCxnSpPr/>
          <p:nvPr/>
        </p:nvCxnSpPr>
        <p:spPr>
          <a:xfrm>
            <a:off x="7624690" y="4523027"/>
            <a:ext cx="2246050"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539D4F34-DA13-21C1-9EF4-91534E0C55BE}"/>
              </a:ext>
            </a:extLst>
          </p:cNvPr>
          <p:cNvSpPr txBox="1"/>
          <p:nvPr/>
        </p:nvSpPr>
        <p:spPr>
          <a:xfrm>
            <a:off x="3540777" y="1355179"/>
            <a:ext cx="4832002"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Story Arc Review</a:t>
            </a:r>
          </a:p>
        </p:txBody>
      </p:sp>
    </p:spTree>
    <p:extLst>
      <p:ext uri="{BB962C8B-B14F-4D97-AF65-F5344CB8AC3E}">
        <p14:creationId xmlns:p14="http://schemas.microsoft.com/office/powerpoint/2010/main" val="258095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B38271-7D60-F489-C41E-E91E2EA74FF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dirty="0" err="1">
                <a:latin typeface="Arial" panose="020B0604020202020204" pitchFamily="34" charset="0"/>
                <a:cs typeface="Arial" panose="020B0604020202020204" pitchFamily="34" charset="0"/>
              </a:rPr>
              <a:t>Roméo</a:t>
            </a:r>
            <a:r>
              <a:rPr lang="en-US" sz="4800" b="1" i="1" dirty="0">
                <a:latin typeface="Arial" panose="020B0604020202020204" pitchFamily="34" charset="0"/>
                <a:cs typeface="Arial" panose="020B0604020202020204" pitchFamily="34" charset="0"/>
              </a:rPr>
              <a:t> et Juliette </a:t>
            </a:r>
            <a:r>
              <a:rPr lang="en-US" sz="4800" b="1" dirty="0">
                <a:latin typeface="Arial" panose="020B0604020202020204" pitchFamily="34" charset="0"/>
                <a:cs typeface="Arial" panose="020B0604020202020204" pitchFamily="34" charset="0"/>
              </a:rPr>
              <a:t>Synopsis</a:t>
            </a:r>
          </a:p>
        </p:txBody>
      </p:sp>
      <p:sp>
        <p:nvSpPr>
          <p:cNvPr id="13" name="TextBox 12">
            <a:extLst>
              <a:ext uri="{FF2B5EF4-FFF2-40B4-BE49-F238E27FC236}">
                <a16:creationId xmlns:a16="http://schemas.microsoft.com/office/drawing/2014/main" id="{99D7CD8E-41F9-16FA-290E-7FF906B94CEC}"/>
              </a:ext>
            </a:extLst>
          </p:cNvPr>
          <p:cNvSpPr txBox="1"/>
          <p:nvPr/>
        </p:nvSpPr>
        <p:spPr>
          <a:xfrm>
            <a:off x="406888" y="1573513"/>
            <a:ext cx="11378223" cy="4208075"/>
          </a:xfrm>
          <a:prstGeom prst="rect">
            <a:avLst/>
          </a:prstGeom>
          <a:noFill/>
        </p:spPr>
        <p:txBody>
          <a:bodyPr wrap="square" rtlCol="0">
            <a:spAutoFit/>
          </a:bodyPr>
          <a:lstStyle/>
          <a:p>
            <a:pPr marL="0" marR="0">
              <a:lnSpc>
                <a:spcPct val="107000"/>
              </a:lnSpc>
              <a:spcBef>
                <a:spcPts val="0"/>
              </a:spcBef>
              <a:spcAft>
                <a:spcPts val="0"/>
              </a:spcAft>
            </a:pPr>
            <a:r>
              <a:rPr lang="en-US" sz="2800" kern="100" dirty="0">
                <a:effectLst/>
                <a:latin typeface="Arial" panose="020B0604020202020204" pitchFamily="34" charset="0"/>
                <a:ea typeface="Aptos" panose="020B0004020202020204" pitchFamily="34" charset="0"/>
                <a:cs typeface="Arial" panose="020B0604020202020204" pitchFamily="34" charset="0"/>
              </a:rPr>
              <a:t>The opera </a:t>
            </a:r>
            <a:r>
              <a:rPr lang="en-US" sz="2800" i="1" kern="100" dirty="0" err="1">
                <a:effectLst/>
                <a:latin typeface="Arial" panose="020B0604020202020204" pitchFamily="34" charset="0"/>
                <a:ea typeface="Aptos" panose="020B0004020202020204" pitchFamily="34" charset="0"/>
                <a:cs typeface="Arial" panose="020B0604020202020204" pitchFamily="34" charset="0"/>
              </a:rPr>
              <a:t>Roméo</a:t>
            </a:r>
            <a:r>
              <a:rPr lang="en-US" sz="2800" i="1" kern="100" dirty="0">
                <a:effectLst/>
                <a:latin typeface="Arial" panose="020B0604020202020204" pitchFamily="34" charset="0"/>
                <a:ea typeface="Aptos" panose="020B0004020202020204" pitchFamily="34" charset="0"/>
                <a:cs typeface="Arial" panose="020B0604020202020204" pitchFamily="34" charset="0"/>
              </a:rPr>
              <a:t> et Juliette</a:t>
            </a:r>
            <a:r>
              <a:rPr lang="en-US" sz="2800" kern="100" dirty="0">
                <a:effectLst/>
                <a:latin typeface="Arial" panose="020B0604020202020204" pitchFamily="34" charset="0"/>
                <a:ea typeface="Aptos" panose="020B0004020202020204" pitchFamily="34" charset="0"/>
                <a:cs typeface="Arial" panose="020B0604020202020204" pitchFamily="34" charset="0"/>
              </a:rPr>
              <a:t>, based on Shakespeare's play, tells the story of Romeo and Juliet, two teenagers from the feuding Montague and Capulet families. They meet at a ball, fall in love, and secretly marry, knowing their families will never approve. After Romeo kills Juliet’s cousin in a street fight, he is forced into hiding to escape the Capulets' vengeance. Meanwhile, Juliet fakes her own death to avoid an arranged marriage, but the plan goes tragically wrong. Within a few days, the drama culminates in the tragic deaths of both Romeo and Juliet.</a:t>
            </a:r>
            <a:endParaRPr lang="en-US" sz="28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4170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CEBE08-DBF0-1F57-EE9E-C2FCDE5FE575}"/>
              </a:ext>
            </a:extLst>
          </p:cNvPr>
          <p:cNvSpPr txBox="1">
            <a:spLocks noGrp="1"/>
          </p:cNvSpPr>
          <p:nvPr>
            <p:ph type="ctrTitle"/>
          </p:nvPr>
        </p:nvSpPr>
        <p:spPr>
          <a:xfrm>
            <a:off x="444891" y="563562"/>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b="1" dirty="0">
                <a:latin typeface="Arial" panose="020B0604020202020204" pitchFamily="34" charset="0"/>
                <a:cs typeface="Arial" panose="020B0604020202020204" pitchFamily="34" charset="0"/>
              </a:rPr>
              <a:t>Talk &amp; Turn</a:t>
            </a:r>
          </a:p>
        </p:txBody>
      </p:sp>
      <p:sp>
        <p:nvSpPr>
          <p:cNvPr id="9" name="Content Placeholder 2">
            <a:extLst>
              <a:ext uri="{FF2B5EF4-FFF2-40B4-BE49-F238E27FC236}">
                <a16:creationId xmlns:a16="http://schemas.microsoft.com/office/drawing/2014/main" id="{02C442B9-A7BB-BF1E-DF06-D4ECBD47C9E1}"/>
              </a:ext>
            </a:extLst>
          </p:cNvPr>
          <p:cNvSpPr txBox="1">
            <a:spLocks/>
          </p:cNvSpPr>
          <p:nvPr/>
        </p:nvSpPr>
        <p:spPr>
          <a:xfrm>
            <a:off x="444891" y="2142587"/>
            <a:ext cx="11302218" cy="363645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dirty="0">
                <a:latin typeface="Arial" panose="020B0604020202020204" pitchFamily="34" charset="0"/>
                <a:cs typeface="Arial" panose="020B0604020202020204" pitchFamily="34" charset="0"/>
              </a:rPr>
              <a:t>Compare the story structure of </a:t>
            </a:r>
            <a:r>
              <a:rPr lang="en-US" sz="3000" i="1" dirty="0">
                <a:latin typeface="Arial" panose="020B0604020202020204" pitchFamily="34" charset="0"/>
                <a:cs typeface="Arial" panose="020B0604020202020204" pitchFamily="34" charset="0"/>
              </a:rPr>
              <a:t>Romeo and Juliet</a:t>
            </a:r>
            <a:r>
              <a:rPr lang="en-US" sz="3000" dirty="0">
                <a:latin typeface="Arial" panose="020B0604020202020204" pitchFamily="34" charset="0"/>
                <a:cs typeface="Arial" panose="020B0604020202020204" pitchFamily="34" charset="0"/>
              </a:rPr>
              <a:t>, the literary work and opera.</a:t>
            </a:r>
          </a:p>
          <a:p>
            <a:pPr algn="l"/>
            <a:endParaRPr lang="en-US" sz="30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Is the setting/time period the same for both the opera and literary work?</a:t>
            </a:r>
          </a:p>
          <a:p>
            <a:pPr marL="800100" lvl="1" indent="-3429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Is there a difference in point of view? In historical context? In narrative structure?</a:t>
            </a:r>
          </a:p>
          <a:p>
            <a:pPr marL="800100" lvl="1" indent="-3429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What else did you notice?</a:t>
            </a:r>
          </a:p>
          <a:p>
            <a:endParaRPr lang="en-US" dirty="0">
              <a:latin typeface="Avenir LT Std 65 Medium" panose="020B0603020203020204" pitchFamily="34" charset="0"/>
            </a:endParaRPr>
          </a:p>
        </p:txBody>
      </p:sp>
      <p:sp>
        <p:nvSpPr>
          <p:cNvPr id="2" name="Title 1">
            <a:extLst>
              <a:ext uri="{FF2B5EF4-FFF2-40B4-BE49-F238E27FC236}">
                <a16:creationId xmlns:a16="http://schemas.microsoft.com/office/drawing/2014/main" id="{24514D2D-CA94-88EA-92C8-A1ACA69FD995}"/>
              </a:ext>
            </a:extLst>
          </p:cNvPr>
          <p:cNvSpPr txBox="1">
            <a:spLocks/>
          </p:cNvSpPr>
          <p:nvPr/>
        </p:nvSpPr>
        <p:spPr>
          <a:xfrm>
            <a:off x="838200" y="7666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endParaRPr lang="en-US" b="1" dirty="0">
              <a:latin typeface="Arial" panose="020B0604020202020204" pitchFamily="34" charset="0"/>
              <a:cs typeface="Arial" panose="020B0604020202020204" pitchFamily="34" charset="0"/>
            </a:endParaRPr>
          </a:p>
        </p:txBody>
      </p:sp>
      <p:pic>
        <p:nvPicPr>
          <p:cNvPr id="3" name="Graphic 2" descr="Radio microphone with solid fill">
            <a:extLst>
              <a:ext uri="{FF2B5EF4-FFF2-40B4-BE49-F238E27FC236}">
                <a16:creationId xmlns:a16="http://schemas.microsoft.com/office/drawing/2014/main" id="{9E2D7116-566E-498A-6E44-92C2C67470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2659" y="952247"/>
            <a:ext cx="722345" cy="722345"/>
          </a:xfrm>
          <a:prstGeom prst="rect">
            <a:avLst/>
          </a:prstGeom>
        </p:spPr>
      </p:pic>
    </p:spTree>
    <p:extLst>
      <p:ext uri="{BB962C8B-B14F-4D97-AF65-F5344CB8AC3E}">
        <p14:creationId xmlns:p14="http://schemas.microsoft.com/office/powerpoint/2010/main" val="216352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3F17AF-39BB-FA97-635A-4E7BFAFD43A2}"/>
              </a:ext>
            </a:extLst>
          </p:cNvPr>
          <p:cNvSpPr txBox="1"/>
          <p:nvPr/>
        </p:nvSpPr>
        <p:spPr>
          <a:xfrm>
            <a:off x="368299" y="1521874"/>
            <a:ext cx="11714668" cy="1708416"/>
          </a:xfrm>
          <a:prstGeom prst="rect">
            <a:avLst/>
          </a:prstGeom>
          <a:noFill/>
        </p:spPr>
        <p:txBody>
          <a:bodyPr wrap="square" rtlCol="0">
            <a:spAutoFit/>
          </a:bodyPr>
          <a:lstStyle/>
          <a:p>
            <a:pPr marL="0" marR="0">
              <a:lnSpc>
                <a:spcPct val="107000"/>
              </a:lnSpc>
              <a:spcBef>
                <a:spcPts val="525"/>
              </a:spcBef>
              <a:spcAft>
                <a:spcPts val="0"/>
              </a:spcAft>
            </a:pPr>
            <a:r>
              <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a:t>
            </a:r>
            <a:r>
              <a:rPr lang="en-US"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Scene 1, No. 4 - Romeo and Juliet meet </a:t>
            </a:r>
            <a:endParaRPr lang="en-US" sz="2400" b="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525"/>
              </a:spcBef>
              <a:spcAft>
                <a:spcPts val="0"/>
              </a:spcAft>
            </a:pPr>
            <a:r>
              <a:rPr lang="en-US" sz="2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Romeo and Juliet meet at the ball and are both captivated by each other. Romeo, being more experienced, tries to woo Juliet, while Juliet, who is more innocent, is intrigued by Romeo despite the conflict with her beliefs.</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343FBAB8-3618-96F2-0A22-834A3FC9D27A}"/>
              </a:ext>
            </a:extLst>
          </p:cNvPr>
          <p:cNvGrpSpPr/>
          <p:nvPr/>
        </p:nvGrpSpPr>
        <p:grpSpPr>
          <a:xfrm>
            <a:off x="792481" y="3263570"/>
            <a:ext cx="5993321" cy="3152684"/>
            <a:chOff x="3772990" y="3655556"/>
            <a:chExt cx="5304497" cy="2692509"/>
          </a:xfrm>
        </p:grpSpPr>
        <p:pic>
          <p:nvPicPr>
            <p:cNvPr id="8" name="Picture 7" descr="A person and person standing in front of a window&#10;&#10;Description automatically generated">
              <a:extLst>
                <a:ext uri="{FF2B5EF4-FFF2-40B4-BE49-F238E27FC236}">
                  <a16:creationId xmlns:a16="http://schemas.microsoft.com/office/drawing/2014/main" id="{F7F71611-53BF-21CA-2450-17FDD9511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990" y="3655556"/>
              <a:ext cx="5304497" cy="2646400"/>
            </a:xfrm>
            <a:prstGeom prst="rect">
              <a:avLst/>
            </a:prstGeom>
          </p:spPr>
        </p:pic>
        <p:sp>
          <p:nvSpPr>
            <p:cNvPr id="9" name="TextBox 8">
              <a:extLst>
                <a:ext uri="{FF2B5EF4-FFF2-40B4-BE49-F238E27FC236}">
                  <a16:creationId xmlns:a16="http://schemas.microsoft.com/office/drawing/2014/main" id="{F2FD0C23-F277-8DCE-BC3A-C86D0FC6EDC3}"/>
                </a:ext>
              </a:extLst>
            </p:cNvPr>
            <p:cNvSpPr txBox="1"/>
            <p:nvPr/>
          </p:nvSpPr>
          <p:spPr>
            <a:xfrm>
              <a:off x="3772990" y="6132621"/>
              <a:ext cx="35633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Romeo and Juliet, </a:t>
              </a:r>
              <a:r>
                <a:rPr lang="en-US" sz="800" dirty="0">
                  <a:solidFill>
                    <a:schemeClr val="bg1"/>
                  </a:solidFill>
                  <a:latin typeface="Arial" panose="020B0604020202020204" pitchFamily="34" charset="0"/>
                  <a:cs typeface="Arial" panose="020B0604020202020204" pitchFamily="34" charset="0"/>
                </a:rPr>
                <a:t>Arizona Opera (photo: Tim </a:t>
              </a:r>
              <a:r>
                <a:rPr lang="en-US" sz="800" dirty="0" err="1">
                  <a:solidFill>
                    <a:schemeClr val="bg1"/>
                  </a:solidFill>
                  <a:latin typeface="Arial" panose="020B0604020202020204" pitchFamily="34" charset="0"/>
                  <a:cs typeface="Arial" panose="020B0604020202020204" pitchFamily="34" charset="0"/>
                </a:rPr>
                <a:t>Trumble</a:t>
              </a:r>
              <a:r>
                <a:rPr lang="en-US" sz="800" dirty="0">
                  <a:solidFill>
                    <a:schemeClr val="bg1"/>
                  </a:solidFill>
                  <a:latin typeface="Arial" panose="020B0604020202020204" pitchFamily="34" charset="0"/>
                  <a:cs typeface="Arial" panose="020B0604020202020204" pitchFamily="34" charset="0"/>
                </a:rPr>
                <a:t>)</a:t>
              </a:r>
            </a:p>
          </p:txBody>
        </p:sp>
      </p:grpSp>
      <p:grpSp>
        <p:nvGrpSpPr>
          <p:cNvPr id="10" name="Group 9">
            <a:extLst>
              <a:ext uri="{FF2B5EF4-FFF2-40B4-BE49-F238E27FC236}">
                <a16:creationId xmlns:a16="http://schemas.microsoft.com/office/drawing/2014/main" id="{76A206B5-DE0C-D01A-61E0-60CE8EC2D1D9}"/>
              </a:ext>
            </a:extLst>
          </p:cNvPr>
          <p:cNvGrpSpPr/>
          <p:nvPr/>
        </p:nvGrpSpPr>
        <p:grpSpPr>
          <a:xfrm>
            <a:off x="7153840" y="3263570"/>
            <a:ext cx="4337119" cy="2986605"/>
            <a:chOff x="8151956" y="3655556"/>
            <a:chExt cx="3969600" cy="2694523"/>
          </a:xfrm>
        </p:grpSpPr>
        <p:pic>
          <p:nvPicPr>
            <p:cNvPr id="11" name="Picture 10" descr="A person and person holding hands together&#10;&#10;Description automatically generated">
              <a:extLst>
                <a:ext uri="{FF2B5EF4-FFF2-40B4-BE49-F238E27FC236}">
                  <a16:creationId xmlns:a16="http://schemas.microsoft.com/office/drawing/2014/main" id="{35643E29-9F56-6224-98B3-22A59EC68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956" y="3655556"/>
              <a:ext cx="3969600" cy="2646400"/>
            </a:xfrm>
            <a:prstGeom prst="rect">
              <a:avLst/>
            </a:prstGeom>
          </p:spPr>
        </p:pic>
        <p:sp>
          <p:nvSpPr>
            <p:cNvPr id="12" name="TextBox 11">
              <a:extLst>
                <a:ext uri="{FF2B5EF4-FFF2-40B4-BE49-F238E27FC236}">
                  <a16:creationId xmlns:a16="http://schemas.microsoft.com/office/drawing/2014/main" id="{2C6EB583-19AB-6904-EAEA-F2E713BE952B}"/>
                </a:ext>
              </a:extLst>
            </p:cNvPr>
            <p:cNvSpPr txBox="1"/>
            <p:nvPr/>
          </p:nvSpPr>
          <p:spPr>
            <a:xfrm>
              <a:off x="8151956" y="6134635"/>
              <a:ext cx="3670494"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Romeo &amp; Juliet</a:t>
              </a:r>
              <a:r>
                <a:rPr lang="en-US" sz="800" dirty="0">
                  <a:solidFill>
                    <a:schemeClr val="bg1"/>
                  </a:solidFill>
                  <a:latin typeface="Arial" panose="020B0604020202020204" pitchFamily="34" charset="0"/>
                  <a:cs typeface="Arial" panose="020B0604020202020204" pitchFamily="34" charset="0"/>
                </a:rPr>
                <a:t>, Boston Lyric Opera (photo: courtesy of Boston Lyric Opera)</a:t>
              </a:r>
            </a:p>
          </p:txBody>
        </p:sp>
      </p:grpSp>
      <p:sp>
        <p:nvSpPr>
          <p:cNvPr id="13" name="Title 1">
            <a:extLst>
              <a:ext uri="{FF2B5EF4-FFF2-40B4-BE49-F238E27FC236}">
                <a16:creationId xmlns:a16="http://schemas.microsoft.com/office/drawing/2014/main" id="{B2EE7E6C-DAEF-2A54-2ECD-A00ACD303548}"/>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a:t>
            </a:r>
          </a:p>
        </p:txBody>
      </p:sp>
    </p:spTree>
    <p:extLst>
      <p:ext uri="{BB962C8B-B14F-4D97-AF65-F5344CB8AC3E}">
        <p14:creationId xmlns:p14="http://schemas.microsoft.com/office/powerpoint/2010/main" val="347927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continued</a:t>
            </a:r>
          </a:p>
        </p:txBody>
      </p:sp>
      <p:sp>
        <p:nvSpPr>
          <p:cNvPr id="11" name="TextBox 10">
            <a:extLst>
              <a:ext uri="{FF2B5EF4-FFF2-40B4-BE49-F238E27FC236}">
                <a16:creationId xmlns:a16="http://schemas.microsoft.com/office/drawing/2014/main" id="{772EB955-2AF7-EEBA-5147-7F1D97609C56}"/>
              </a:ext>
            </a:extLst>
          </p:cNvPr>
          <p:cNvSpPr txBox="1"/>
          <p:nvPr/>
        </p:nvSpPr>
        <p:spPr>
          <a:xfrm>
            <a:off x="859899" y="2106727"/>
            <a:ext cx="11378223" cy="1849032"/>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15</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ACT I: Ange adorable</a:t>
            </a: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 – 04:43</a:t>
            </a:r>
          </a:p>
          <a:p>
            <a:pPr marL="0" marR="0">
              <a:lnSpc>
                <a:spcPct val="107000"/>
              </a:lnSpc>
              <a:spcBef>
                <a:spcPts val="0"/>
              </a:spcBef>
              <a:spcAft>
                <a:spcPts val="0"/>
              </a:spcAft>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EC2F196-C397-479F-6CC3-05A37139DF2B}"/>
              </a:ext>
            </a:extLst>
          </p:cNvPr>
          <p:cNvSpPr txBox="1"/>
          <p:nvPr/>
        </p:nvSpPr>
        <p:spPr>
          <a:xfrm>
            <a:off x="859899" y="4164686"/>
            <a:ext cx="7899401" cy="663580"/>
          </a:xfrm>
          <a:prstGeom prst="rect">
            <a:avLst/>
          </a:prstGeom>
          <a:noFill/>
        </p:spPr>
        <p:txBody>
          <a:bodyPr wrap="square">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PBS </a:t>
            </a:r>
            <a:r>
              <a:rPr lang="en-US" u="sng" kern="100" dirty="0" err="1">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LearningMedia</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rPr>
              <a:t>:</a:t>
            </a:r>
            <a:r>
              <a:rPr lang="en-US"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Roméo</a:t>
            </a:r>
            <a:r>
              <a:rPr lang="en-US"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 Juliette | Act I | The Metropolitan Opera</a:t>
            </a:r>
            <a:endParaRPr lang="en-US"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32</a:t>
            </a:r>
            <a:r>
              <a:rPr lang="en-US"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r>
              <a:rPr lang="en-US"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 </a:t>
            </a: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37:04</a:t>
            </a:r>
            <a:endParaRPr lang="en-US"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3" name="Graphic 12" descr="Theatre with solid fill">
            <a:hlinkClick r:id="rId4"/>
            <a:extLst>
              <a:ext uri="{FF2B5EF4-FFF2-40B4-BE49-F238E27FC236}">
                <a16:creationId xmlns:a16="http://schemas.microsoft.com/office/drawing/2014/main" id="{B078D916-8658-1410-6707-EE126E0892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14" name="Graphic 13" descr="Theatre with solid fill">
            <a:hlinkClick r:id="rId3"/>
            <a:extLst>
              <a:ext uri="{FF2B5EF4-FFF2-40B4-BE49-F238E27FC236}">
                <a16:creationId xmlns:a16="http://schemas.microsoft.com/office/drawing/2014/main" id="{1F3FC5E1-E44C-75FA-FCD8-438CFFDA74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
        <p:nvSpPr>
          <p:cNvPr id="19" name="Rectangle 1">
            <a:extLst>
              <a:ext uri="{FF2B5EF4-FFF2-40B4-BE49-F238E27FC236}">
                <a16:creationId xmlns:a16="http://schemas.microsoft.com/office/drawing/2014/main" id="{29B9CEF0-F903-91EE-F284-ACB4D5CC8781}"/>
              </a:ext>
            </a:extLst>
          </p:cNvPr>
          <p:cNvSpPr>
            <a:spLocks noChangeArrowheads="1"/>
          </p:cNvSpPr>
          <p:nvPr/>
        </p:nvSpPr>
        <p:spPr bwMode="auto">
          <a:xfrm>
            <a:off x="0" y="0"/>
            <a:ext cx="66849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FFFFFF"/>
                </a:solidFill>
                <a:effectLst/>
                <a:latin typeface="Lato" panose="020F0502020204030203" pitchFamily="34" charset="0"/>
              </a:rPr>
            </a:br>
            <a:endParaRPr kumimoji="0" lang="en-US" altLang="en-US" sz="1000" b="0" i="0" u="none" strike="noStrike" cap="none" normalizeH="0" baseline="0">
              <a:ln>
                <a:noFill/>
              </a:ln>
              <a:solidFill>
                <a:srgbClr val="FFFFFF"/>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245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a:t>
            </a:r>
          </a:p>
        </p:txBody>
      </p:sp>
      <p:sp>
        <p:nvSpPr>
          <p:cNvPr id="13" name="TextBox 12">
            <a:extLst>
              <a:ext uri="{FF2B5EF4-FFF2-40B4-BE49-F238E27FC236}">
                <a16:creationId xmlns:a16="http://schemas.microsoft.com/office/drawing/2014/main" id="{F5753699-53E0-4A0D-9E81-E49021604A53}"/>
              </a:ext>
            </a:extLst>
          </p:cNvPr>
          <p:cNvSpPr txBox="1"/>
          <p:nvPr/>
        </p:nvSpPr>
        <p:spPr>
          <a:xfrm>
            <a:off x="-106680" y="1634792"/>
            <a:ext cx="8099473" cy="458780"/>
          </a:xfrm>
          <a:prstGeom prst="rect">
            <a:avLst/>
          </a:prstGeom>
          <a:noFill/>
        </p:spPr>
        <p:txBody>
          <a:bodyPr wrap="square">
            <a:spAutoFit/>
          </a:bodyPr>
          <a:lstStyle/>
          <a:p>
            <a:pPr marR="0" lvl="1">
              <a:lnSpc>
                <a:spcPct val="107000"/>
              </a:lnSpc>
              <a:spcBef>
                <a:spcPts val="0"/>
              </a:spcBef>
              <a:spcAft>
                <a:spcPts val="0"/>
              </a:spcAft>
              <a:buSzPts val="1000"/>
              <a:tabLst>
                <a:tab pos="914400" algn="l"/>
              </a:tabLst>
            </a:pPr>
            <a:r>
              <a:rPr lang="en-US" sz="2400" b="1" kern="100" dirty="0">
                <a:effectLst/>
                <a:latin typeface="Arial" panose="020B0604020202020204" pitchFamily="34" charset="0"/>
                <a:ea typeface="Times New Roman" panose="02020603050405020304" pitchFamily="18" charset="0"/>
                <a:cs typeface="Arial" panose="020B0604020202020204" pitchFamily="34" charset="0"/>
              </a:rPr>
              <a:t>Act III: Scene 1, No. 10 - Meeting Friar Laurence</a:t>
            </a:r>
            <a:endParaRPr lang="en-US" sz="24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10BC831-C9D2-0EBE-B4A0-2B77260E3680}"/>
              </a:ext>
            </a:extLst>
          </p:cNvPr>
          <p:cNvSpPr txBox="1"/>
          <p:nvPr/>
        </p:nvSpPr>
        <p:spPr>
          <a:xfrm>
            <a:off x="368299" y="2093572"/>
            <a:ext cx="5727701" cy="341632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As Romeo and Juliet’s romance has developed very quickly, </a:t>
            </a:r>
            <a:r>
              <a:rPr lang="en-US" sz="2400">
                <a:latin typeface="Arial" panose="020B0604020202020204" pitchFamily="34" charset="0"/>
                <a:cs typeface="Arial" panose="020B0604020202020204" pitchFamily="34" charset="0"/>
              </a:rPr>
              <a:t>Friar Laurence </a:t>
            </a:r>
            <a:r>
              <a:rPr lang="en-US" sz="2400" dirty="0">
                <a:latin typeface="Arial" panose="020B0604020202020204" pitchFamily="34" charset="0"/>
                <a:cs typeface="Arial" panose="020B0604020202020204" pitchFamily="34" charset="0"/>
              </a:rPr>
              <a:t>mistakes Romeo’s lovesick behavior for feelings toward his former lover, Rosaline. Although Friar Lawrence knows he should not, he performs the marriage of Juliet and Romeo in the hope that their union will end the fighting between their families.</a:t>
            </a:r>
          </a:p>
        </p:txBody>
      </p:sp>
      <p:pic>
        <p:nvPicPr>
          <p:cNvPr id="4" name="Picture 3" descr="A person kneeling on a stage holding hands with a person in a dress&#10;&#10;Description automatically generated">
            <a:extLst>
              <a:ext uri="{FF2B5EF4-FFF2-40B4-BE49-F238E27FC236}">
                <a16:creationId xmlns:a16="http://schemas.microsoft.com/office/drawing/2014/main" id="{030725D1-39A8-9784-A6FC-5D93347E87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156" y="2281187"/>
            <a:ext cx="5557545" cy="3267952"/>
          </a:xfrm>
          <a:prstGeom prst="rect">
            <a:avLst/>
          </a:prstGeom>
        </p:spPr>
      </p:pic>
      <p:sp>
        <p:nvSpPr>
          <p:cNvPr id="5" name="TextBox 4">
            <a:extLst>
              <a:ext uri="{FF2B5EF4-FFF2-40B4-BE49-F238E27FC236}">
                <a16:creationId xmlns:a16="http://schemas.microsoft.com/office/drawing/2014/main" id="{8DACCC25-0D2D-0126-78D8-14360987BB14}"/>
              </a:ext>
            </a:extLst>
          </p:cNvPr>
          <p:cNvSpPr txBox="1"/>
          <p:nvPr/>
        </p:nvSpPr>
        <p:spPr>
          <a:xfrm>
            <a:off x="6266156" y="5509892"/>
            <a:ext cx="4160839" cy="21544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Romeo and Juliet, </a:t>
            </a:r>
            <a:r>
              <a:rPr lang="en-US" sz="800" dirty="0">
                <a:latin typeface="Arial" panose="020B0604020202020204" pitchFamily="34" charset="0"/>
                <a:cs typeface="Arial" panose="020B0604020202020204" pitchFamily="34" charset="0"/>
              </a:rPr>
              <a:t>San Francisco Opera (photo: courtesy of San Francisco Opera)</a:t>
            </a:r>
          </a:p>
        </p:txBody>
      </p:sp>
    </p:spTree>
    <p:extLst>
      <p:ext uri="{BB962C8B-B14F-4D97-AF65-F5344CB8AC3E}">
        <p14:creationId xmlns:p14="http://schemas.microsoft.com/office/powerpoint/2010/main" val="2503052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2ba1e0-34b4-4993-8b13-ea94b42b601b">
      <Terms xmlns="http://schemas.microsoft.com/office/infopath/2007/PartnerControls"/>
    </lcf76f155ced4ddcb4097134ff3c332f>
    <TaxCatchAll xmlns="b5d4d16c-bf63-424b-a50c-8f06863d77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C9903-9B11-4929-8659-435C59AF8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ba1e0-34b4-4993-8b13-ea94b42b601b"/>
    <ds:schemaRef ds:uri="b5d4d16c-bf63-424b-a50c-8f06863d7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39F2FB-B689-4DD3-B70F-43737F03A26E}">
  <ds:schemaRefs>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b5d4d16c-bf63-424b-a50c-8f06863d77c9"/>
    <ds:schemaRef ds:uri="b72ba1e0-34b4-4993-8b13-ea94b42b601b"/>
    <ds:schemaRef ds:uri="http://schemas.microsoft.com/office/2006/metadata/properties"/>
  </ds:schemaRefs>
</ds:datastoreItem>
</file>

<file path=customXml/itemProps3.xml><?xml version="1.0" encoding="utf-8"?>
<ds:datastoreItem xmlns:ds="http://schemas.openxmlformats.org/officeDocument/2006/customXml" ds:itemID="{0B8DD953-09D1-4832-A7E0-AEC7ED02D1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3404</TotalTime>
  <Words>973</Words>
  <Application>Microsoft Office PowerPoint</Application>
  <PresentationFormat>Widescreen</PresentationFormat>
  <Paragraphs>107</Paragraphs>
  <Slides>18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Aptos</vt:lpstr>
      <vt:lpstr>Arial</vt:lpstr>
      <vt:lpstr>Avenir</vt:lpstr>
      <vt:lpstr>Avenir LT Std 65 Medium</vt:lpstr>
      <vt:lpstr>Calibri</vt:lpstr>
      <vt:lpstr>Cambria</vt:lpstr>
      <vt:lpstr>Georgia</vt:lpstr>
      <vt:lpstr>Lato</vt:lpstr>
      <vt:lpstr>Symbol</vt:lpstr>
      <vt:lpstr>Wingdings</vt:lpstr>
      <vt:lpstr>Office Theme</vt:lpstr>
      <vt:lpstr>Exploring Story Adaptation</vt:lpstr>
      <vt:lpstr>PowerPoint Presentation</vt:lpstr>
      <vt:lpstr>PowerPoint Presentation</vt:lpstr>
      <vt:lpstr>PowerPoint Presentation</vt:lpstr>
      <vt:lpstr>PowerPoint Presentation</vt:lpstr>
      <vt:lpstr>Talk &amp; 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Adaptation Guidelines</vt:lpstr>
      <vt:lpstr>Adaptation Pitch</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4</cp:revision>
  <dcterms:created xsi:type="dcterms:W3CDTF">2020-04-06T15:08:23Z</dcterms:created>
  <dcterms:modified xsi:type="dcterms:W3CDTF">2024-10-31T15:41:25Z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