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08" r:id="rId5"/>
    <p:sldId id="307" r:id="rId6"/>
    <p:sldId id="293" r:id="rId7"/>
    <p:sldId id="323" r:id="rId8"/>
    <p:sldId id="324" r:id="rId9"/>
    <p:sldId id="297" r:id="rId10"/>
    <p:sldId id="280" r:id="rId11"/>
    <p:sldId id="304" r:id="rId12"/>
    <p:sldId id="287" r:id="rId13"/>
    <p:sldId id="305" r:id="rId14"/>
    <p:sldId id="327" r:id="rId15"/>
    <p:sldId id="306" r:id="rId16"/>
    <p:sldId id="298" r:id="rId17"/>
    <p:sldId id="290" r:id="rId18"/>
    <p:sldId id="270" r:id="rId19"/>
    <p:sldId id="291" r:id="rId20"/>
    <p:sldId id="289" r:id="rId21"/>
    <p:sldId id="3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999896"/>
    <a:srgbClr val="B3B2B0"/>
    <a:srgbClr val="FFFEFA"/>
    <a:srgbClr val="FFFFFF"/>
    <a:srgbClr val="F8F8F8"/>
    <a:srgbClr val="E51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6EB543-2B59-4036-9034-69F7A9BD0DC9}" v="151" dt="2024-12-20T15:30:10.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3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9B71B-3815-4884-8434-8A444B8BC333}" type="doc">
      <dgm:prSet loTypeId="urn:microsoft.com/office/officeart/2005/8/layout/hChevron3" loCatId="process" qsTypeId="urn:microsoft.com/office/officeart/2005/8/quickstyle/simple1" qsCatId="simple" csTypeId="urn:microsoft.com/office/officeart/2005/8/colors/accent1_2" csCatId="accent1" phldr="1"/>
      <dgm:spPr/>
    </dgm:pt>
    <dgm:pt modelId="{6B7F0B84-25A9-40C9-B7B7-3339C0F24134}">
      <dgm:prSet phldrT="[Text]"/>
      <dgm:spPr>
        <a:solidFill>
          <a:schemeClr val="tx1"/>
        </a:solidFill>
      </dgm:spPr>
      <dgm:t>
        <a:bodyPr/>
        <a:lstStyle/>
        <a:p>
          <a:endParaRPr lang="en-US"/>
        </a:p>
      </dgm:t>
    </dgm:pt>
    <dgm:pt modelId="{712E5947-1319-41CC-AF21-6A778A4FA090}" type="parTrans" cxnId="{425CD778-9EC2-41A6-A1DB-B43EC1E7F771}">
      <dgm:prSet/>
      <dgm:spPr/>
      <dgm:t>
        <a:bodyPr/>
        <a:lstStyle/>
        <a:p>
          <a:endParaRPr lang="en-US"/>
        </a:p>
      </dgm:t>
    </dgm:pt>
    <dgm:pt modelId="{F339A2F6-ADB7-4D16-BA4A-A89F2002A4D9}" type="sibTrans" cxnId="{425CD778-9EC2-41A6-A1DB-B43EC1E7F771}">
      <dgm:prSet/>
      <dgm:spPr/>
      <dgm:t>
        <a:bodyPr/>
        <a:lstStyle/>
        <a:p>
          <a:endParaRPr lang="en-US"/>
        </a:p>
      </dgm:t>
    </dgm:pt>
    <dgm:pt modelId="{30D543CB-E40A-475D-989C-F272F7FF7658}">
      <dgm:prSet phldrT="[Text]"/>
      <dgm:spPr>
        <a:solidFill>
          <a:schemeClr val="tx1"/>
        </a:solidFill>
      </dgm:spPr>
      <dgm:t>
        <a:bodyPr/>
        <a:lstStyle/>
        <a:p>
          <a:endParaRPr lang="en-US"/>
        </a:p>
      </dgm:t>
    </dgm:pt>
    <dgm:pt modelId="{F619CFEA-D657-4082-B946-7F4071B3D993}" type="parTrans" cxnId="{3441D318-18AC-4C52-87FD-395FB943A994}">
      <dgm:prSet/>
      <dgm:spPr/>
      <dgm:t>
        <a:bodyPr/>
        <a:lstStyle/>
        <a:p>
          <a:endParaRPr lang="en-US"/>
        </a:p>
      </dgm:t>
    </dgm:pt>
    <dgm:pt modelId="{69113AD9-0AD0-4C0A-BC90-68A2C349761B}" type="sibTrans" cxnId="{3441D318-18AC-4C52-87FD-395FB943A994}">
      <dgm:prSet/>
      <dgm:spPr/>
      <dgm:t>
        <a:bodyPr/>
        <a:lstStyle/>
        <a:p>
          <a:endParaRPr lang="en-US"/>
        </a:p>
      </dgm:t>
    </dgm:pt>
    <dgm:pt modelId="{D1CA4AD5-2619-470D-954F-E6B2B996C7E3}">
      <dgm:prSet phldrT="[Text]"/>
      <dgm:spPr>
        <a:solidFill>
          <a:schemeClr val="tx1"/>
        </a:solidFill>
      </dgm:spPr>
      <dgm:t>
        <a:bodyPr/>
        <a:lstStyle/>
        <a:p>
          <a:endParaRPr lang="en-US"/>
        </a:p>
      </dgm:t>
    </dgm:pt>
    <dgm:pt modelId="{2C835B8D-5FD3-409D-B048-01C151223271}" type="parTrans" cxnId="{2C74FCB8-2A3C-4D94-877E-6DD238BCD834}">
      <dgm:prSet/>
      <dgm:spPr/>
      <dgm:t>
        <a:bodyPr/>
        <a:lstStyle/>
        <a:p>
          <a:endParaRPr lang="en-US"/>
        </a:p>
      </dgm:t>
    </dgm:pt>
    <dgm:pt modelId="{9666FE39-CB34-4DDD-99FC-69B6E0B40B56}" type="sibTrans" cxnId="{2C74FCB8-2A3C-4D94-877E-6DD238BCD834}">
      <dgm:prSet/>
      <dgm:spPr/>
      <dgm:t>
        <a:bodyPr/>
        <a:lstStyle/>
        <a:p>
          <a:endParaRPr lang="en-US"/>
        </a:p>
      </dgm:t>
    </dgm:pt>
    <dgm:pt modelId="{7D02CF38-82D4-468C-B61A-EF1E9E4C000F}">
      <dgm:prSet phldrT="[Text]" custT="1"/>
      <dgm:spPr>
        <a:solidFill>
          <a:schemeClr val="tx1"/>
        </a:solidFill>
      </dgm:spPr>
      <dgm:t>
        <a:bodyPr/>
        <a:lstStyle/>
        <a:p>
          <a:pPr algn="ctr"/>
          <a:r>
            <a:rPr lang="en-US" sz="1800" dirty="0">
              <a:latin typeface="Arial" panose="020B0604020202020204" pitchFamily="34" charset="0"/>
              <a:cs typeface="Arial" panose="020B0604020202020204" pitchFamily="34" charset="0"/>
            </a:rPr>
            <a:t>Emile Griffith was born in St. Thomas, U.S. Virgin Islands in 1938.</a:t>
          </a:r>
        </a:p>
      </dgm:t>
    </dgm:pt>
    <dgm:pt modelId="{16EEFBBE-6DAE-4E46-B7E2-673C47E9F5D8}" type="sibTrans" cxnId="{DF5F0993-F285-499F-AA00-8E2513D381D9}">
      <dgm:prSet/>
      <dgm:spPr/>
      <dgm:t>
        <a:bodyPr/>
        <a:lstStyle/>
        <a:p>
          <a:endParaRPr lang="en-US"/>
        </a:p>
      </dgm:t>
    </dgm:pt>
    <dgm:pt modelId="{7E6D7362-5E42-436A-84AC-BD42108A49AA}" type="parTrans" cxnId="{DF5F0993-F285-499F-AA00-8E2513D381D9}">
      <dgm:prSet/>
      <dgm:spPr/>
      <dgm:t>
        <a:bodyPr/>
        <a:lstStyle/>
        <a:p>
          <a:endParaRPr lang="en-US"/>
        </a:p>
      </dgm:t>
    </dgm:pt>
    <dgm:pt modelId="{8EE39157-CF34-4991-9833-87EB72EA9D79}" type="pres">
      <dgm:prSet presAssocID="{46B9B71B-3815-4884-8434-8A444B8BC333}" presName="Name0" presStyleCnt="0">
        <dgm:presLayoutVars>
          <dgm:dir/>
          <dgm:resizeHandles val="exact"/>
        </dgm:presLayoutVars>
      </dgm:prSet>
      <dgm:spPr/>
    </dgm:pt>
    <dgm:pt modelId="{35DAB1C5-79CC-402D-BEB5-D84403064BB2}" type="pres">
      <dgm:prSet presAssocID="{7D02CF38-82D4-468C-B61A-EF1E9E4C000F}" presName="parTxOnly" presStyleLbl="node1" presStyleIdx="0" presStyleCnt="4" custScaleX="117583" custLinFactNeighborX="-14167">
        <dgm:presLayoutVars>
          <dgm:bulletEnabled val="1"/>
        </dgm:presLayoutVars>
      </dgm:prSet>
      <dgm:spPr/>
    </dgm:pt>
    <dgm:pt modelId="{96CBE5E6-BB3B-46DB-B38D-B651381B1A3F}" type="pres">
      <dgm:prSet presAssocID="{16EEFBBE-6DAE-4E46-B7E2-673C47E9F5D8}" presName="parSpace" presStyleCnt="0"/>
      <dgm:spPr/>
    </dgm:pt>
    <dgm:pt modelId="{14A42322-E61E-4022-9598-F8790774F469}" type="pres">
      <dgm:prSet presAssocID="{6B7F0B84-25A9-40C9-B7B7-3339C0F24134}" presName="parTxOnly" presStyleLbl="node1" presStyleIdx="1" presStyleCnt="4">
        <dgm:presLayoutVars>
          <dgm:bulletEnabled val="1"/>
        </dgm:presLayoutVars>
      </dgm:prSet>
      <dgm:spPr/>
    </dgm:pt>
    <dgm:pt modelId="{D6D5BDE7-C9F3-4712-9BA6-5148D0269162}" type="pres">
      <dgm:prSet presAssocID="{F339A2F6-ADB7-4D16-BA4A-A89F2002A4D9}" presName="parSpace" presStyleCnt="0"/>
      <dgm:spPr/>
    </dgm:pt>
    <dgm:pt modelId="{6972D54B-D98E-4A05-AACC-A047B7A9E557}" type="pres">
      <dgm:prSet presAssocID="{D1CA4AD5-2619-470D-954F-E6B2B996C7E3}" presName="parTxOnly" presStyleLbl="node1" presStyleIdx="2" presStyleCnt="4">
        <dgm:presLayoutVars>
          <dgm:bulletEnabled val="1"/>
        </dgm:presLayoutVars>
      </dgm:prSet>
      <dgm:spPr/>
    </dgm:pt>
    <dgm:pt modelId="{2BC03F91-9755-4D98-8428-A9775DA5C88D}" type="pres">
      <dgm:prSet presAssocID="{9666FE39-CB34-4DDD-99FC-69B6E0B40B56}" presName="parSpace" presStyleCnt="0"/>
      <dgm:spPr/>
    </dgm:pt>
    <dgm:pt modelId="{34905CAC-7C78-45A1-A1DD-676A8A89044E}" type="pres">
      <dgm:prSet presAssocID="{30D543CB-E40A-475D-989C-F272F7FF7658}" presName="parTxOnly" presStyleLbl="node1" presStyleIdx="3" presStyleCnt="4">
        <dgm:presLayoutVars>
          <dgm:bulletEnabled val="1"/>
        </dgm:presLayoutVars>
      </dgm:prSet>
      <dgm:spPr/>
    </dgm:pt>
  </dgm:ptLst>
  <dgm:cxnLst>
    <dgm:cxn modelId="{3441D318-18AC-4C52-87FD-395FB943A994}" srcId="{46B9B71B-3815-4884-8434-8A444B8BC333}" destId="{30D543CB-E40A-475D-989C-F272F7FF7658}" srcOrd="3" destOrd="0" parTransId="{F619CFEA-D657-4082-B946-7F4071B3D993}" sibTransId="{69113AD9-0AD0-4C0A-BC90-68A2C349761B}"/>
    <dgm:cxn modelId="{45437B24-C605-4FBA-860C-78321715CF1B}" type="presOf" srcId="{6B7F0B84-25A9-40C9-B7B7-3339C0F24134}" destId="{14A42322-E61E-4022-9598-F8790774F469}" srcOrd="0" destOrd="0" presId="urn:microsoft.com/office/officeart/2005/8/layout/hChevron3"/>
    <dgm:cxn modelId="{425CD778-9EC2-41A6-A1DB-B43EC1E7F771}" srcId="{46B9B71B-3815-4884-8434-8A444B8BC333}" destId="{6B7F0B84-25A9-40C9-B7B7-3339C0F24134}" srcOrd="1" destOrd="0" parTransId="{712E5947-1319-41CC-AF21-6A778A4FA090}" sibTransId="{F339A2F6-ADB7-4D16-BA4A-A89F2002A4D9}"/>
    <dgm:cxn modelId="{DF5F0993-F285-499F-AA00-8E2513D381D9}" srcId="{46B9B71B-3815-4884-8434-8A444B8BC333}" destId="{7D02CF38-82D4-468C-B61A-EF1E9E4C000F}" srcOrd="0" destOrd="0" parTransId="{7E6D7362-5E42-436A-84AC-BD42108A49AA}" sibTransId="{16EEFBBE-6DAE-4E46-B7E2-673C47E9F5D8}"/>
    <dgm:cxn modelId="{439347AF-BFD8-4096-A710-2367270701FF}" type="presOf" srcId="{30D543CB-E40A-475D-989C-F272F7FF7658}" destId="{34905CAC-7C78-45A1-A1DD-676A8A89044E}" srcOrd="0" destOrd="0" presId="urn:microsoft.com/office/officeart/2005/8/layout/hChevron3"/>
    <dgm:cxn modelId="{2C74FCB8-2A3C-4D94-877E-6DD238BCD834}" srcId="{46B9B71B-3815-4884-8434-8A444B8BC333}" destId="{D1CA4AD5-2619-470D-954F-E6B2B996C7E3}" srcOrd="2" destOrd="0" parTransId="{2C835B8D-5FD3-409D-B048-01C151223271}" sibTransId="{9666FE39-CB34-4DDD-99FC-69B6E0B40B56}"/>
    <dgm:cxn modelId="{8AF190D5-2455-42E6-A68C-70CB15339142}" type="presOf" srcId="{7D02CF38-82D4-468C-B61A-EF1E9E4C000F}" destId="{35DAB1C5-79CC-402D-BEB5-D84403064BB2}" srcOrd="0" destOrd="0" presId="urn:microsoft.com/office/officeart/2005/8/layout/hChevron3"/>
    <dgm:cxn modelId="{6B3B50E2-2679-475F-BB32-997D5DAD8CDE}" type="presOf" srcId="{D1CA4AD5-2619-470D-954F-E6B2B996C7E3}" destId="{6972D54B-D98E-4A05-AACC-A047B7A9E557}" srcOrd="0" destOrd="0" presId="urn:microsoft.com/office/officeart/2005/8/layout/hChevron3"/>
    <dgm:cxn modelId="{5F7B21F3-F756-44E6-AD55-45685FE5D28B}" type="presOf" srcId="{46B9B71B-3815-4884-8434-8A444B8BC333}" destId="{8EE39157-CF34-4991-9833-87EB72EA9D79}" srcOrd="0" destOrd="0" presId="urn:microsoft.com/office/officeart/2005/8/layout/hChevron3"/>
    <dgm:cxn modelId="{0E667FC4-60BC-4874-BFAD-240720808DF6}" type="presParOf" srcId="{8EE39157-CF34-4991-9833-87EB72EA9D79}" destId="{35DAB1C5-79CC-402D-BEB5-D84403064BB2}" srcOrd="0" destOrd="0" presId="urn:microsoft.com/office/officeart/2005/8/layout/hChevron3"/>
    <dgm:cxn modelId="{D750C29B-F952-4620-A51F-1D4981BA7AB1}" type="presParOf" srcId="{8EE39157-CF34-4991-9833-87EB72EA9D79}" destId="{96CBE5E6-BB3B-46DB-B38D-B651381B1A3F}" srcOrd="1" destOrd="0" presId="urn:microsoft.com/office/officeart/2005/8/layout/hChevron3"/>
    <dgm:cxn modelId="{68528DAB-0CA2-40B2-A257-938A8209F6A7}" type="presParOf" srcId="{8EE39157-CF34-4991-9833-87EB72EA9D79}" destId="{14A42322-E61E-4022-9598-F8790774F469}" srcOrd="2" destOrd="0" presId="urn:microsoft.com/office/officeart/2005/8/layout/hChevron3"/>
    <dgm:cxn modelId="{DD6952C2-1A3D-4863-B2F1-F1816A42991C}" type="presParOf" srcId="{8EE39157-CF34-4991-9833-87EB72EA9D79}" destId="{D6D5BDE7-C9F3-4712-9BA6-5148D0269162}" srcOrd="3" destOrd="0" presId="urn:microsoft.com/office/officeart/2005/8/layout/hChevron3"/>
    <dgm:cxn modelId="{9E15A53C-531A-4E93-8978-C2D9D5862EA4}" type="presParOf" srcId="{8EE39157-CF34-4991-9833-87EB72EA9D79}" destId="{6972D54B-D98E-4A05-AACC-A047B7A9E557}" srcOrd="4" destOrd="0" presId="urn:microsoft.com/office/officeart/2005/8/layout/hChevron3"/>
    <dgm:cxn modelId="{4D96A8D2-649F-44FE-8551-F2757F9FE7A1}" type="presParOf" srcId="{8EE39157-CF34-4991-9833-87EB72EA9D79}" destId="{2BC03F91-9755-4D98-8428-A9775DA5C88D}" srcOrd="5" destOrd="0" presId="urn:microsoft.com/office/officeart/2005/8/layout/hChevron3"/>
    <dgm:cxn modelId="{7AE19160-1289-4EF9-BFC9-7262AEAD79EC}" type="presParOf" srcId="{8EE39157-CF34-4991-9833-87EB72EA9D79}" destId="{34905CAC-7C78-45A1-A1DD-676A8A89044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AB1C5-79CC-402D-BEB5-D84403064BB2}">
      <dsp:nvSpPr>
        <dsp:cNvPr id="0" name=""/>
        <dsp:cNvSpPr/>
      </dsp:nvSpPr>
      <dsp:spPr>
        <a:xfrm>
          <a:off x="0" y="2255308"/>
          <a:ext cx="2669281" cy="908050"/>
        </a:xfrm>
        <a:prstGeom prst="homePlat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Emile Griffith was born in St. Thomas, U.S. Virgin Islands in 1938.</a:t>
          </a:r>
        </a:p>
      </dsp:txBody>
      <dsp:txXfrm>
        <a:off x="0" y="2255308"/>
        <a:ext cx="2442269" cy="908050"/>
      </dsp:txXfrm>
    </dsp:sp>
    <dsp:sp modelId="{14A42322-E61E-4022-9598-F8790774F469}">
      <dsp:nvSpPr>
        <dsp:cNvPr id="0" name=""/>
        <dsp:cNvSpPr/>
      </dsp:nvSpPr>
      <dsp:spPr>
        <a:xfrm>
          <a:off x="2220465" y="2255308"/>
          <a:ext cx="2270124" cy="908050"/>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125349" rIns="62675" bIns="125349"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2674490" y="2255308"/>
        <a:ext cx="1362074" cy="908050"/>
      </dsp:txXfrm>
    </dsp:sp>
    <dsp:sp modelId="{6972D54B-D98E-4A05-AACC-A047B7A9E557}">
      <dsp:nvSpPr>
        <dsp:cNvPr id="0" name=""/>
        <dsp:cNvSpPr/>
      </dsp:nvSpPr>
      <dsp:spPr>
        <a:xfrm>
          <a:off x="4036565" y="2255308"/>
          <a:ext cx="2270124" cy="908050"/>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125349" rIns="62675" bIns="125349"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4490590" y="2255308"/>
        <a:ext cx="1362074" cy="908050"/>
      </dsp:txXfrm>
    </dsp:sp>
    <dsp:sp modelId="{34905CAC-7C78-45A1-A1DD-676A8A89044E}">
      <dsp:nvSpPr>
        <dsp:cNvPr id="0" name=""/>
        <dsp:cNvSpPr/>
      </dsp:nvSpPr>
      <dsp:spPr>
        <a:xfrm>
          <a:off x="5852665" y="2255308"/>
          <a:ext cx="2270124" cy="908050"/>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024" tIns="125349" rIns="62675" bIns="125349" numCol="1" spcCol="1270" anchor="ctr" anchorCtr="0">
          <a:noAutofit/>
        </a:bodyPr>
        <a:lstStyle/>
        <a:p>
          <a:pPr marL="0" lvl="0" indent="0" algn="ctr" defTabSz="2089150">
            <a:lnSpc>
              <a:spcPct val="90000"/>
            </a:lnSpc>
            <a:spcBef>
              <a:spcPct val="0"/>
            </a:spcBef>
            <a:spcAft>
              <a:spcPct val="35000"/>
            </a:spcAft>
            <a:buNone/>
          </a:pPr>
          <a:endParaRPr lang="en-US" sz="4700" kern="1200"/>
        </a:p>
      </dsp:txBody>
      <dsp:txXfrm>
        <a:off x="6306690" y="2255308"/>
        <a:ext cx="1362074" cy="90805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2F088-FDA7-431A-83D8-C46853471259}" type="datetimeFigureOut">
              <a:rPr lang="en-US" smtClean="0"/>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DECFC-91BF-4AD5-8C5F-471766CF9085}" type="slidenum">
              <a:rPr lang="en-US" smtClean="0"/>
              <a:t>‹#›</a:t>
            </a:fld>
            <a:endParaRPr lang="en-US"/>
          </a:p>
        </p:txBody>
      </p:sp>
    </p:spTree>
    <p:extLst>
      <p:ext uri="{BB962C8B-B14F-4D97-AF65-F5344CB8AC3E}">
        <p14:creationId xmlns:p14="http://schemas.microsoft.com/office/powerpoint/2010/main" val="6139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https://ondemand.metopera.org/performance/detail/a8ba44f0-b86e-539e-8ef6-8006e70d9eab</a:t>
            </a:r>
          </a:p>
        </p:txBody>
      </p:sp>
      <p:sp>
        <p:nvSpPr>
          <p:cNvPr id="4" name="Slide Number Placeholder 3"/>
          <p:cNvSpPr>
            <a:spLocks noGrp="1"/>
          </p:cNvSpPr>
          <p:nvPr>
            <p:ph type="sldNum" sz="quarter" idx="5"/>
          </p:nvPr>
        </p:nvSpPr>
        <p:spPr/>
        <p:txBody>
          <a:bodyPr/>
          <a:lstStyle/>
          <a:p>
            <a:fld id="{101DECFC-91BF-4AD5-8C5F-471766CF9085}" type="slidenum">
              <a:rPr lang="en-US" smtClean="0"/>
              <a:t>8</a:t>
            </a:fld>
            <a:endParaRPr lang="en-US"/>
          </a:p>
        </p:txBody>
      </p:sp>
    </p:spTree>
    <p:extLst>
      <p:ext uri="{BB962C8B-B14F-4D97-AF65-F5344CB8AC3E}">
        <p14:creationId xmlns:p14="http://schemas.microsoft.com/office/powerpoint/2010/main" val="119190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https://ondemand.metopera.org/performance/detail/a8ba44f0-b86e-539e-8ef6-8006e70d9eab</a:t>
            </a:r>
          </a:p>
        </p:txBody>
      </p:sp>
      <p:sp>
        <p:nvSpPr>
          <p:cNvPr id="4" name="Slide Number Placeholder 3"/>
          <p:cNvSpPr>
            <a:spLocks noGrp="1"/>
          </p:cNvSpPr>
          <p:nvPr>
            <p:ph type="sldNum" sz="quarter" idx="5"/>
          </p:nvPr>
        </p:nvSpPr>
        <p:spPr/>
        <p:txBody>
          <a:bodyPr/>
          <a:lstStyle/>
          <a:p>
            <a:fld id="{101DECFC-91BF-4AD5-8C5F-471766CF9085}" type="slidenum">
              <a:rPr lang="en-US" smtClean="0"/>
              <a:t>10</a:t>
            </a:fld>
            <a:endParaRPr lang="en-US"/>
          </a:p>
        </p:txBody>
      </p:sp>
    </p:spTree>
    <p:extLst>
      <p:ext uri="{BB962C8B-B14F-4D97-AF65-F5344CB8AC3E}">
        <p14:creationId xmlns:p14="http://schemas.microsoft.com/office/powerpoint/2010/main" val="28492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https://ondemand.metopera.org/performance/detail/a8ba44f0-b86e-539e-8ef6-8006e70d9eab</a:t>
            </a:r>
          </a:p>
        </p:txBody>
      </p:sp>
      <p:sp>
        <p:nvSpPr>
          <p:cNvPr id="4" name="Slide Number Placeholder 3"/>
          <p:cNvSpPr>
            <a:spLocks noGrp="1"/>
          </p:cNvSpPr>
          <p:nvPr>
            <p:ph type="sldNum" sz="quarter" idx="5"/>
          </p:nvPr>
        </p:nvSpPr>
        <p:spPr/>
        <p:txBody>
          <a:bodyPr/>
          <a:lstStyle/>
          <a:p>
            <a:fld id="{101DECFC-91BF-4AD5-8C5F-471766CF9085}" type="slidenum">
              <a:rPr lang="en-US" smtClean="0"/>
              <a:t>12</a:t>
            </a:fld>
            <a:endParaRPr lang="en-US"/>
          </a:p>
        </p:txBody>
      </p:sp>
    </p:spTree>
    <p:extLst>
      <p:ext uri="{BB962C8B-B14F-4D97-AF65-F5344CB8AC3E}">
        <p14:creationId xmlns:p14="http://schemas.microsoft.com/office/powerpoint/2010/main" val="165166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DECFC-91BF-4AD5-8C5F-471766CF9085}" type="slidenum">
              <a:rPr lang="en-US" smtClean="0"/>
              <a:t>17</a:t>
            </a:fld>
            <a:endParaRPr lang="en-US"/>
          </a:p>
        </p:txBody>
      </p:sp>
    </p:spTree>
    <p:extLst>
      <p:ext uri="{BB962C8B-B14F-4D97-AF65-F5344CB8AC3E}">
        <p14:creationId xmlns:p14="http://schemas.microsoft.com/office/powerpoint/2010/main" val="1244031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1" y="665962"/>
            <a:ext cx="10984375" cy="1180618"/>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523999" y="213778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text on a black background&#10;&#10;Description automatically generated">
            <a:extLst>
              <a:ext uri="{FF2B5EF4-FFF2-40B4-BE49-F238E27FC236}">
                <a16:creationId xmlns:a16="http://schemas.microsoft.com/office/drawing/2014/main" id="{8C26A1FD-29AB-12F8-F95B-18FBBDA0A4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16" y="4317517"/>
            <a:ext cx="5711964" cy="1514859"/>
          </a:xfrm>
          <a:prstGeom prst="rect">
            <a:avLst/>
          </a:prstGeom>
        </p:spPr>
      </p:pic>
    </p:spTree>
    <p:extLst>
      <p:ext uri="{BB962C8B-B14F-4D97-AF65-F5344CB8AC3E}">
        <p14:creationId xmlns:p14="http://schemas.microsoft.com/office/powerpoint/2010/main" val="411086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3812" y="563433"/>
            <a:ext cx="10984375" cy="1180618"/>
          </a:xfrm>
        </p:spPr>
        <p:txBody>
          <a:bodyPr anchor="b">
            <a:normAutofit/>
          </a:bodyPr>
          <a:lstStyle>
            <a:lvl1pPr algn="ctr">
              <a:defRPr sz="4400"/>
            </a:lvl1pPr>
          </a:lstStyle>
          <a:p>
            <a:r>
              <a:rPr lang="en-US" dirty="0"/>
              <a:t>CLICK TO EDIT MASTER 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2C675CF-5071-A27F-9874-BA5DB77373A8}"/>
              </a:ext>
            </a:extLst>
          </p:cNvPr>
          <p:cNvSpPr>
            <a:spLocks noGrp="1"/>
          </p:cNvSpPr>
          <p:nvPr>
            <p:ph sz="half" idx="1"/>
          </p:nvPr>
        </p:nvSpPr>
        <p:spPr>
          <a:xfrm>
            <a:off x="603811" y="1874531"/>
            <a:ext cx="109843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7009D41F-9DAC-4047-6A4E-5AC3F485B7BB}"/>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226328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0F6854A-E8E4-AD47-7C51-1677E17BFF4E}"/>
              </a:ext>
            </a:extLst>
          </p:cNvPr>
          <p:cNvSpPr>
            <a:spLocks noGrp="1"/>
          </p:cNvSpPr>
          <p:nvPr>
            <p:ph type="title"/>
          </p:nvPr>
        </p:nvSpPr>
        <p:spPr>
          <a:xfrm>
            <a:off x="838200" y="664304"/>
            <a:ext cx="3932237" cy="1600200"/>
          </a:xfrm>
        </p:spPr>
        <p:txBody>
          <a:bodyPr anchor="b"/>
          <a:lstStyle>
            <a:lvl1pPr>
              <a:defRPr sz="3200"/>
            </a:lvl1pPr>
          </a:lstStyle>
          <a:p>
            <a:r>
              <a:rPr lang="en-US" dirty="0"/>
              <a:t>Click to edit Master title style</a:t>
            </a:r>
          </a:p>
        </p:txBody>
      </p:sp>
      <p:sp>
        <p:nvSpPr>
          <p:cNvPr id="10" name="Picture Placeholder 2">
            <a:extLst>
              <a:ext uri="{FF2B5EF4-FFF2-40B4-BE49-F238E27FC236}">
                <a16:creationId xmlns:a16="http://schemas.microsoft.com/office/drawing/2014/main" id="{F7E223F6-A23C-54D6-ACF3-A965EB8E63AB}"/>
              </a:ext>
            </a:extLst>
          </p:cNvPr>
          <p:cNvSpPr>
            <a:spLocks noGrp="1"/>
          </p:cNvSpPr>
          <p:nvPr>
            <p:ph type="pic" idx="1"/>
          </p:nvPr>
        </p:nvSpPr>
        <p:spPr>
          <a:xfrm>
            <a:off x="5181600" y="11945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DA956003-5C2D-E80D-F00D-3D2CF1187091}"/>
              </a:ext>
            </a:extLst>
          </p:cNvPr>
          <p:cNvSpPr>
            <a:spLocks noGrp="1"/>
          </p:cNvSpPr>
          <p:nvPr>
            <p:ph type="body" sz="half" idx="2"/>
          </p:nvPr>
        </p:nvSpPr>
        <p:spPr>
          <a:xfrm>
            <a:off x="838200" y="226450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TextBox 5">
            <a:extLst>
              <a:ext uri="{FF2B5EF4-FFF2-40B4-BE49-F238E27FC236}">
                <a16:creationId xmlns:a16="http://schemas.microsoft.com/office/drawing/2014/main" id="{C101586F-009D-65E1-8811-91906F4358E0}"/>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45167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E4410A6E-C1A3-8886-CA41-46C65DF4E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1">
            <a:extLst>
              <a:ext uri="{FF2B5EF4-FFF2-40B4-BE49-F238E27FC236}">
                <a16:creationId xmlns:a16="http://schemas.microsoft.com/office/drawing/2014/main" id="{D745CF91-0581-9E41-F431-D30FD62291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6" name="TextBox 5">
            <a:extLst>
              <a:ext uri="{FF2B5EF4-FFF2-40B4-BE49-F238E27FC236}">
                <a16:creationId xmlns:a16="http://schemas.microsoft.com/office/drawing/2014/main" id="{F1CBFDEB-0B25-55F5-97E2-84FA60E7B805}"/>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01954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3458" y="2430687"/>
            <a:ext cx="10984375" cy="1180618"/>
          </a:xfrm>
        </p:spPr>
        <p:txBody>
          <a:bodyPr anchor="b">
            <a:norm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1524000" y="383732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0E25B9-6D6C-46FD-8747-DA5FD85E2693}"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9400F-DAA0-45CD-9B80-ED5465233AB4}" type="slidenum">
              <a:rPr lang="en-US" smtClean="0"/>
              <a:t>‹#›</a:t>
            </a:fld>
            <a:endParaRPr lang="en-US"/>
          </a:p>
        </p:txBody>
      </p:sp>
      <p:sp>
        <p:nvSpPr>
          <p:cNvPr id="8" name="Rectangle 7">
            <a:extLst>
              <a:ext uri="{FF2B5EF4-FFF2-40B4-BE49-F238E27FC236}">
                <a16:creationId xmlns:a16="http://schemas.microsoft.com/office/drawing/2014/main" id="{E1720EBB-21D1-4754-991F-EB8953120E0F}"/>
              </a:ext>
            </a:extLst>
          </p:cNvPr>
          <p:cNvSpPr/>
          <p:nvPr userDrawn="1"/>
        </p:nvSpPr>
        <p:spPr>
          <a:xfrm>
            <a:off x="0" y="-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482CE2-59D1-45E2-B5A3-3ED3CE03BDC1}"/>
              </a:ext>
            </a:extLst>
          </p:cNvPr>
          <p:cNvSpPr/>
          <p:nvPr userDrawn="1"/>
        </p:nvSpPr>
        <p:spPr>
          <a:xfrm>
            <a:off x="0" y="6473952"/>
            <a:ext cx="12192000" cy="38404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28D431-B853-AD58-6F4A-AAB2D86B0DF5}"/>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371776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5_Title Slide">
    <p:spTree>
      <p:nvGrpSpPr>
        <p:cNvPr id="1" name="Shape 25"/>
        <p:cNvGrpSpPr/>
        <p:nvPr/>
      </p:nvGrpSpPr>
      <p:grpSpPr>
        <a:xfrm>
          <a:off x="0" y="0"/>
          <a:ext cx="0" cy="0"/>
          <a:chOff x="0" y="0"/>
          <a:chExt cx="0" cy="0"/>
        </a:xfrm>
      </p:grpSpPr>
      <p:sp>
        <p:nvSpPr>
          <p:cNvPr id="26" name="Google Shape;26;p21"/>
          <p:cNvSpPr txBox="1">
            <a:spLocks noGrp="1"/>
          </p:cNvSpPr>
          <p:nvPr>
            <p:ph type="ctrTitle"/>
          </p:nvPr>
        </p:nvSpPr>
        <p:spPr>
          <a:xfrm>
            <a:off x="603812" y="563433"/>
            <a:ext cx="10984375" cy="11806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Avenir"/>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p:nvPr/>
        </p:nvSpPr>
        <p:spPr>
          <a:xfrm>
            <a:off x="0" y="-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21"/>
          <p:cNvSpPr/>
          <p:nvPr/>
        </p:nvSpPr>
        <p:spPr>
          <a:xfrm>
            <a:off x="0" y="6473952"/>
            <a:ext cx="12192000" cy="384048"/>
          </a:xfrm>
          <a:prstGeom prst="rect">
            <a:avLst/>
          </a:prstGeom>
          <a:solidFill>
            <a:srgbClr val="C81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21"/>
          <p:cNvSpPr txBox="1">
            <a:spLocks noGrp="1"/>
          </p:cNvSpPr>
          <p:nvPr>
            <p:ph type="body" idx="1"/>
          </p:nvPr>
        </p:nvSpPr>
        <p:spPr>
          <a:xfrm>
            <a:off x="603811" y="1874531"/>
            <a:ext cx="1098437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TextBox 3">
            <a:extLst>
              <a:ext uri="{FF2B5EF4-FFF2-40B4-BE49-F238E27FC236}">
                <a16:creationId xmlns:a16="http://schemas.microsoft.com/office/drawing/2014/main" id="{437A7C62-A866-4540-52F3-FC4B8D1B7756}"/>
              </a:ext>
            </a:extLst>
          </p:cNvPr>
          <p:cNvSpPr txBox="1"/>
          <p:nvPr userDrawn="1"/>
        </p:nvSpPr>
        <p:spPr>
          <a:xfrm>
            <a:off x="10200815" y="6212342"/>
            <a:ext cx="3598698" cy="261610"/>
          </a:xfrm>
          <a:prstGeom prst="rect">
            <a:avLst/>
          </a:prstGeom>
          <a:noFill/>
        </p:spPr>
        <p:txBody>
          <a:bodyPr wrap="square" rtlCol="0">
            <a:spAutoFit/>
          </a:bodyPr>
          <a:lstStyle/>
          <a:p>
            <a:r>
              <a:rPr lang="en-US" sz="1100" dirty="0">
                <a:solidFill>
                  <a:srgbClr val="B7B8BB"/>
                </a:solidFill>
                <a:latin typeface="Arial" panose="020B0604020202020204" pitchFamily="34" charset="0"/>
                <a:cs typeface="Arial" panose="020B0604020202020204" pitchFamily="34" charset="0"/>
              </a:rPr>
              <a:t>Copyright of OPERA America</a:t>
            </a:r>
          </a:p>
        </p:txBody>
      </p:sp>
    </p:spTree>
    <p:extLst>
      <p:ext uri="{BB962C8B-B14F-4D97-AF65-F5344CB8AC3E}">
        <p14:creationId xmlns:p14="http://schemas.microsoft.com/office/powerpoint/2010/main" val="899867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25B9-6D6C-46FD-8747-DA5FD85E2693}" type="datetimeFigureOut">
              <a:rPr lang="en-US" smtClean="0"/>
              <a:t>12/20/2024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400F-DAA0-45CD-9B80-ED5465233AB4}" type="slidenum">
              <a:rPr lang="en-US" smtClean="0"/>
              <a:t>‹#›</a:t>
            </a:fld>
            <a:endParaRPr lang="en-US"/>
          </a:p>
        </p:txBody>
      </p:sp>
      <p:sp>
        <p:nvSpPr>
          <p:cNvPr id="7" name="Rectangle 6">
            <a:extLst>
              <a:ext uri="{FF2B5EF4-FFF2-40B4-BE49-F238E27FC236}">
                <a16:creationId xmlns:a16="http://schemas.microsoft.com/office/drawing/2014/main" id="{52516D2C-6E54-4214-BFEC-219C28DB01AB}"/>
              </a:ext>
            </a:extLst>
          </p:cNvPr>
          <p:cNvSpPr/>
          <p:nvPr userDrawn="1"/>
        </p:nvSpPr>
        <p:spPr>
          <a:xfrm>
            <a:off x="0" y="-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75B0AA-3900-4A19-BB19-3BC1581D8D9D}"/>
              </a:ext>
            </a:extLst>
          </p:cNvPr>
          <p:cNvSpPr/>
          <p:nvPr userDrawn="1"/>
        </p:nvSpPr>
        <p:spPr>
          <a:xfrm>
            <a:off x="0" y="6473952"/>
            <a:ext cx="12192000" cy="384048"/>
          </a:xfrm>
          <a:prstGeom prst="rect">
            <a:avLst/>
          </a:prstGeom>
          <a:solidFill>
            <a:srgbClr val="E5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1911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49"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ndemand.metopera.org/performance/detail/a8ba44f0-b86e-539e-8ef6-8006e70d9eab"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ondemand.metopera.org/performance/detail/a8ba44f0-b86e-539e-8ef6-8006e70d9eab"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ondemand.metopera.org/performance/detail/a8ba44f0-b86e-539e-8ef6-8006e70d9eab"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A9ABCA-4DB5-B93E-9270-647D25ADB009}"/>
              </a:ext>
            </a:extLst>
          </p:cNvPr>
          <p:cNvSpPr/>
          <p:nvPr/>
        </p:nvSpPr>
        <p:spPr>
          <a:xfrm>
            <a:off x="0" y="0"/>
            <a:ext cx="12192000" cy="3793543"/>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53ECC-57DD-F799-DEB4-5F4FECA1551C}"/>
              </a:ext>
            </a:extLst>
          </p:cNvPr>
          <p:cNvSpPr>
            <a:spLocks noGrp="1"/>
          </p:cNvSpPr>
          <p:nvPr>
            <p:ph type="ctrTitle"/>
          </p:nvPr>
        </p:nvSpPr>
        <p:spPr/>
        <p:txBody>
          <a:bodyPr>
            <a:normAutofit/>
          </a:bodyPr>
          <a:lstStyle/>
          <a:p>
            <a:r>
              <a:rPr lang="en-US" sz="5400" b="1" dirty="0">
                <a:solidFill>
                  <a:srgbClr val="FFFEFA"/>
                </a:solidFill>
                <a:latin typeface="Arial" panose="020B0604020202020204" pitchFamily="34" charset="0"/>
                <a:cs typeface="Arial" panose="020B0604020202020204" pitchFamily="34" charset="0"/>
              </a:rPr>
              <a:t>Exploring Story Adaptation</a:t>
            </a:r>
          </a:p>
        </p:txBody>
      </p:sp>
      <p:sp>
        <p:nvSpPr>
          <p:cNvPr id="3" name="Subtitle 2">
            <a:extLst>
              <a:ext uri="{FF2B5EF4-FFF2-40B4-BE49-F238E27FC236}">
                <a16:creationId xmlns:a16="http://schemas.microsoft.com/office/drawing/2014/main" id="{1D8D9891-B917-D579-C30A-B9265F407AC3}"/>
              </a:ext>
            </a:extLst>
          </p:cNvPr>
          <p:cNvSpPr>
            <a:spLocks noGrp="1"/>
          </p:cNvSpPr>
          <p:nvPr>
            <p:ph type="subTitle" idx="1"/>
          </p:nvPr>
        </p:nvSpPr>
        <p:spPr>
          <a:xfrm>
            <a:off x="1345807" y="2188694"/>
            <a:ext cx="9500381" cy="1655762"/>
          </a:xfrm>
        </p:spPr>
        <p:txBody>
          <a:bodyPr>
            <a:normAutofit/>
          </a:bodyPr>
          <a:lstStyle/>
          <a:p>
            <a:r>
              <a:rPr lang="en-US" sz="3600" dirty="0">
                <a:solidFill>
                  <a:srgbClr val="FFFEFA"/>
                </a:solidFill>
                <a:latin typeface="Arial" panose="020B0604020202020204" pitchFamily="34" charset="0"/>
                <a:cs typeface="Arial" panose="020B0604020202020204" pitchFamily="34" charset="0"/>
              </a:rPr>
              <a:t>Enriching the Humanities Through Opera</a:t>
            </a:r>
          </a:p>
        </p:txBody>
      </p:sp>
      <p:sp>
        <p:nvSpPr>
          <p:cNvPr id="11" name="TextBox 10">
            <a:extLst>
              <a:ext uri="{FF2B5EF4-FFF2-40B4-BE49-F238E27FC236}">
                <a16:creationId xmlns:a16="http://schemas.microsoft.com/office/drawing/2014/main" id="{F99634CE-32AF-7899-4868-46FA31B121D1}"/>
              </a:ext>
            </a:extLst>
          </p:cNvPr>
          <p:cNvSpPr txBox="1"/>
          <p:nvPr/>
        </p:nvSpPr>
        <p:spPr>
          <a:xfrm>
            <a:off x="7753036" y="6133920"/>
            <a:ext cx="3598698" cy="261610"/>
          </a:xfrm>
          <a:prstGeom prst="rect">
            <a:avLst/>
          </a:prstGeom>
          <a:noFill/>
        </p:spPr>
        <p:txBody>
          <a:bodyPr wrap="square" rtlCol="0">
            <a:spAutoFit/>
          </a:bodyPr>
          <a:lstStyle/>
          <a:p>
            <a:r>
              <a:rPr lang="en-US" sz="1100" dirty="0">
                <a:solidFill>
                  <a:srgbClr val="999896"/>
                </a:solidFill>
                <a:latin typeface="Arial" panose="020B0604020202020204" pitchFamily="34" charset="0"/>
                <a:cs typeface="Arial" panose="020B0604020202020204" pitchFamily="34" charset="0"/>
              </a:rPr>
              <a:t>Made possible by the generous support from the</a:t>
            </a:r>
          </a:p>
        </p:txBody>
      </p:sp>
      <p:pic>
        <p:nvPicPr>
          <p:cNvPr id="5" name="Picture 4" descr="A white and orange logo&#10;&#10;Description automatically generated">
            <a:extLst>
              <a:ext uri="{FF2B5EF4-FFF2-40B4-BE49-F238E27FC236}">
                <a16:creationId xmlns:a16="http://schemas.microsoft.com/office/drawing/2014/main" id="{370BEB4E-52B3-4D67-BC68-C975C30EB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188" y="5927188"/>
            <a:ext cx="1253448" cy="413464"/>
          </a:xfrm>
          <a:prstGeom prst="rect">
            <a:avLst/>
          </a:prstGeom>
        </p:spPr>
      </p:pic>
    </p:spTree>
    <p:extLst>
      <p:ext uri="{BB962C8B-B14F-4D97-AF65-F5344CB8AC3E}">
        <p14:creationId xmlns:p14="http://schemas.microsoft.com/office/powerpoint/2010/main" val="210846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E3282-F934-ED1C-B092-587950CD2CA9}"/>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continued</a:t>
            </a:r>
          </a:p>
        </p:txBody>
      </p:sp>
      <p:pic>
        <p:nvPicPr>
          <p:cNvPr id="3" name="Graphic 2" descr="Theatre with solid fill">
            <a:hlinkClick r:id="rId3"/>
            <a:extLst>
              <a:ext uri="{FF2B5EF4-FFF2-40B4-BE49-F238E27FC236}">
                <a16:creationId xmlns:a16="http://schemas.microsoft.com/office/drawing/2014/main" id="{DF3ABF36-997D-9F88-86F0-306C5312D9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6115" y="1447177"/>
            <a:ext cx="4276272" cy="4276272"/>
          </a:xfrm>
          <a:prstGeom prst="rect">
            <a:avLst/>
          </a:prstGeom>
        </p:spPr>
      </p:pic>
      <p:sp>
        <p:nvSpPr>
          <p:cNvPr id="4" name="TextBox 3">
            <a:extLst>
              <a:ext uri="{FF2B5EF4-FFF2-40B4-BE49-F238E27FC236}">
                <a16:creationId xmlns:a16="http://schemas.microsoft.com/office/drawing/2014/main" id="{013269EB-E7C1-DE1F-076D-8E4544FD3B65}"/>
              </a:ext>
            </a:extLst>
          </p:cNvPr>
          <p:cNvSpPr txBox="1"/>
          <p:nvPr/>
        </p:nvSpPr>
        <p:spPr>
          <a:xfrm>
            <a:off x="368300" y="2701301"/>
            <a:ext cx="7527472" cy="1751762"/>
          </a:xfrm>
          <a:prstGeom prst="rect">
            <a:avLst/>
          </a:prstGeom>
          <a:noFill/>
        </p:spPr>
        <p:txBody>
          <a:bodyPr wrap="square" rtlCol="0">
            <a:spAutoFit/>
          </a:bodyPr>
          <a:lstStyle/>
          <a:p>
            <a:pPr marL="0" marR="0">
              <a:lnSpc>
                <a:spcPct val="107000"/>
              </a:lnSpc>
              <a:spcBef>
                <a:spcPts val="525"/>
              </a:spcBef>
              <a:spcAft>
                <a:spcPts val="0"/>
              </a:spcAft>
            </a:pPr>
            <a:r>
              <a:rPr lang="en-US" u="sng" kern="100" dirty="0">
                <a:solidFill>
                  <a:srgbClr val="C8102E"/>
                </a:solidFill>
                <a:latin typeface="Arial" panose="020B0604020202020204" pitchFamily="34" charset="0"/>
                <a:ea typeface="Calibri" panose="020F0502020204030204" pitchFamily="34" charset="0"/>
                <a:cs typeface="Arial" panose="020B0604020202020204" pitchFamily="34" charset="0"/>
              </a:rPr>
              <a:t>Met Opera on Demand:</a:t>
            </a:r>
            <a:r>
              <a:rPr lang="en-US" kern="100" dirty="0">
                <a:solidFill>
                  <a:srgbClr val="C8102E"/>
                </a:solidFill>
                <a:latin typeface="Arial" panose="020B0604020202020204" pitchFamily="34" charset="0"/>
                <a:ea typeface="Calibri" panose="020F0502020204030204" pitchFamily="34" charset="0"/>
                <a:cs typeface="Arial" panose="020B0604020202020204" pitchFamily="34" charset="0"/>
              </a:rPr>
              <a:t> </a:t>
            </a:r>
            <a:r>
              <a:rPr lang="en-US" kern="100" dirty="0">
                <a:effectLst/>
                <a:latin typeface="Arial" panose="020B0604020202020204" pitchFamily="34" charset="0"/>
                <a:ea typeface="Calibri" panose="020F0502020204030204" pitchFamily="34" charset="0"/>
                <a:cs typeface="Arial" panose="020B0604020202020204" pitchFamily="34" charset="0"/>
              </a:rPr>
              <a:t>Track #27. ACT I: Don't listen, Emile. Don't think—In my head it happens fast</a:t>
            </a:r>
          </a:p>
          <a:p>
            <a:pPr marL="0" marR="0">
              <a:lnSpc>
                <a:spcPct val="107000"/>
              </a:lnSpc>
              <a:spcBef>
                <a:spcPts val="525"/>
              </a:spcBef>
              <a:spcAft>
                <a:spcPts val="0"/>
              </a:spcAft>
            </a:pPr>
            <a:r>
              <a:rPr lang="en-US" kern="100" dirty="0">
                <a:effectLst/>
                <a:latin typeface="Arial" panose="020B0604020202020204" pitchFamily="34" charset="0"/>
                <a:ea typeface="Calibri" panose="020F0502020204030204" pitchFamily="34" charset="0"/>
                <a:cs typeface="Arial" panose="020B0604020202020204" pitchFamily="34" charset="0"/>
              </a:rPr>
              <a:t>04:56 – 07:03</a:t>
            </a:r>
          </a:p>
          <a:p>
            <a:pPr marL="0" marR="0">
              <a:lnSpc>
                <a:spcPct val="107000"/>
              </a:lnSpc>
              <a:spcBef>
                <a:spcPts val="525"/>
              </a:spcBef>
              <a:spcAft>
                <a:spcPts val="0"/>
              </a:spcAft>
            </a:pPr>
            <a:endParaRPr lang="en-US"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525"/>
              </a:spcBef>
              <a:spcAft>
                <a:spcPts val="0"/>
              </a:spcAft>
            </a:pPr>
            <a:r>
              <a:rPr lang="en-US" sz="1800" i="1"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5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men standing on a stage&#10;&#10;Description automatically generated">
            <a:extLst>
              <a:ext uri="{FF2B5EF4-FFF2-40B4-BE49-F238E27FC236}">
                <a16:creationId xmlns:a16="http://schemas.microsoft.com/office/drawing/2014/main" id="{879DD560-480E-5079-DD04-FC0CA3072178}"/>
              </a:ext>
            </a:extLst>
          </p:cNvPr>
          <p:cNvPicPr>
            <a:picLocks noChangeAspect="1"/>
          </p:cNvPicPr>
          <p:nvPr/>
        </p:nvPicPr>
        <p:blipFill>
          <a:blip r:embed="rId2">
            <a:extLst>
              <a:ext uri="{28A0092B-C50C-407E-A947-70E740481C1C}">
                <a14:useLocalDpi xmlns:a14="http://schemas.microsoft.com/office/drawing/2010/main" val="0"/>
              </a:ext>
            </a:extLst>
          </a:blip>
          <a:srcRect t="14693"/>
          <a:stretch/>
        </p:blipFill>
        <p:spPr>
          <a:xfrm>
            <a:off x="1747727" y="2102646"/>
            <a:ext cx="3352903" cy="4196387"/>
          </a:xfrm>
          <a:prstGeom prst="rect">
            <a:avLst/>
          </a:prstGeom>
        </p:spPr>
      </p:pic>
      <p:sp>
        <p:nvSpPr>
          <p:cNvPr id="5" name="TextBox 4">
            <a:extLst>
              <a:ext uri="{FF2B5EF4-FFF2-40B4-BE49-F238E27FC236}">
                <a16:creationId xmlns:a16="http://schemas.microsoft.com/office/drawing/2014/main" id="{CD470835-A27E-F34F-BB81-4556C6B16893}"/>
              </a:ext>
            </a:extLst>
          </p:cNvPr>
          <p:cNvSpPr txBox="1"/>
          <p:nvPr/>
        </p:nvSpPr>
        <p:spPr>
          <a:xfrm>
            <a:off x="1747728" y="6083589"/>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Champion</a:t>
            </a:r>
            <a:r>
              <a:rPr lang="en-US" sz="800" dirty="0">
                <a:solidFill>
                  <a:schemeClr val="bg1"/>
                </a:solidFill>
                <a:latin typeface="Arial" panose="020B0604020202020204" pitchFamily="34" charset="0"/>
                <a:cs typeface="Arial" panose="020B0604020202020204" pitchFamily="34" charset="0"/>
              </a:rPr>
              <a:t>, Lyric Opera of Chicago (photo: Michael </a:t>
            </a:r>
            <a:r>
              <a:rPr lang="en-US" sz="800" dirty="0" err="1">
                <a:solidFill>
                  <a:schemeClr val="bg1"/>
                </a:solidFill>
                <a:latin typeface="Arial" panose="020B0604020202020204" pitchFamily="34" charset="0"/>
                <a:cs typeface="Arial" panose="020B0604020202020204" pitchFamily="34" charset="0"/>
              </a:rPr>
              <a:t>Brosilow</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E541BA7-2AE9-B77B-03DA-D575AC6B5936}"/>
              </a:ext>
            </a:extLst>
          </p:cNvPr>
          <p:cNvSpPr txBox="1">
            <a:spLocks/>
          </p:cNvSpPr>
          <p:nvPr/>
        </p:nvSpPr>
        <p:spPr>
          <a:xfrm>
            <a:off x="368299" y="572630"/>
            <a:ext cx="10985500" cy="15365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Act II, Scene 20: What is it you want from me? (I’m sorry)</a:t>
            </a:r>
            <a:endParaRPr lang="en-US" sz="4800" b="1" dirty="0"/>
          </a:p>
        </p:txBody>
      </p:sp>
      <p:sp>
        <p:nvSpPr>
          <p:cNvPr id="2" name="TextBox 1">
            <a:extLst>
              <a:ext uri="{FF2B5EF4-FFF2-40B4-BE49-F238E27FC236}">
                <a16:creationId xmlns:a16="http://schemas.microsoft.com/office/drawing/2014/main" id="{AA16781E-6227-EC12-BBE6-BA3BC7A5FE6A}"/>
              </a:ext>
            </a:extLst>
          </p:cNvPr>
          <p:cNvSpPr txBox="1"/>
          <p:nvPr/>
        </p:nvSpPr>
        <p:spPr>
          <a:xfrm>
            <a:off x="5150926" y="2459504"/>
            <a:ext cx="5257800" cy="193899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Emile, suffering from brain trauma from his boxing career and haunted by his past, faces Benny </a:t>
            </a:r>
            <a:r>
              <a:rPr lang="en-US" sz="2400" dirty="0" err="1">
                <a:latin typeface="Arial" panose="020B0604020202020204" pitchFamily="34" charset="0"/>
                <a:cs typeface="Arial" panose="020B0604020202020204" pitchFamily="34" charset="0"/>
              </a:rPr>
              <a:t>Paret</a:t>
            </a:r>
            <a:r>
              <a:rPr lang="en-US" sz="2400" dirty="0">
                <a:latin typeface="Arial" panose="020B0604020202020204" pitchFamily="34" charset="0"/>
                <a:cs typeface="Arial" panose="020B0604020202020204" pitchFamily="34" charset="0"/>
              </a:rPr>
              <a:t> Jr. seeking forgiveness for the fatal fight that took the now young man’s father. </a:t>
            </a:r>
          </a:p>
        </p:txBody>
      </p:sp>
    </p:spTree>
    <p:extLst>
      <p:ext uri="{BB962C8B-B14F-4D97-AF65-F5344CB8AC3E}">
        <p14:creationId xmlns:p14="http://schemas.microsoft.com/office/powerpoint/2010/main" val="205134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F44F-7C81-0081-C78D-C5ADAFAF610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#3 continued</a:t>
            </a:r>
          </a:p>
        </p:txBody>
      </p:sp>
      <p:pic>
        <p:nvPicPr>
          <p:cNvPr id="3" name="Graphic 2" descr="Theatre with solid fill">
            <a:hlinkClick r:id="rId3"/>
            <a:extLst>
              <a:ext uri="{FF2B5EF4-FFF2-40B4-BE49-F238E27FC236}">
                <a16:creationId xmlns:a16="http://schemas.microsoft.com/office/drawing/2014/main" id="{B17A9E7B-E544-1F94-5626-95A66B8988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6115" y="1447177"/>
            <a:ext cx="4276272" cy="4276272"/>
          </a:xfrm>
          <a:prstGeom prst="rect">
            <a:avLst/>
          </a:prstGeom>
        </p:spPr>
      </p:pic>
      <p:sp>
        <p:nvSpPr>
          <p:cNvPr id="4" name="TextBox 3">
            <a:extLst>
              <a:ext uri="{FF2B5EF4-FFF2-40B4-BE49-F238E27FC236}">
                <a16:creationId xmlns:a16="http://schemas.microsoft.com/office/drawing/2014/main" id="{E552769C-66CD-284C-42A0-DBEE7CD2E2F9}"/>
              </a:ext>
            </a:extLst>
          </p:cNvPr>
          <p:cNvSpPr txBox="1"/>
          <p:nvPr/>
        </p:nvSpPr>
        <p:spPr>
          <a:xfrm>
            <a:off x="179613" y="2701301"/>
            <a:ext cx="7767171" cy="1455398"/>
          </a:xfrm>
          <a:prstGeom prst="rect">
            <a:avLst/>
          </a:prstGeom>
          <a:noFill/>
        </p:spPr>
        <p:txBody>
          <a:bodyPr wrap="square" rtlCol="0">
            <a:spAutoFit/>
          </a:bodyPr>
          <a:lstStyle/>
          <a:p>
            <a:pPr marL="0" marR="0">
              <a:lnSpc>
                <a:spcPct val="107000"/>
              </a:lnSpc>
              <a:spcBef>
                <a:spcPts val="525"/>
              </a:spcBef>
              <a:spcAft>
                <a:spcPts val="0"/>
              </a:spcAft>
            </a:pPr>
            <a:r>
              <a:rPr lang="en-US" u="sng" kern="100" dirty="0">
                <a:solidFill>
                  <a:srgbClr val="C8102E"/>
                </a:solidFill>
                <a:latin typeface="Arial" panose="020B0604020202020204" pitchFamily="34" charset="0"/>
                <a:ea typeface="Calibri" panose="020F0502020204030204" pitchFamily="34" charset="0"/>
                <a:cs typeface="Arial" panose="020B0604020202020204" pitchFamily="34" charset="0"/>
              </a:rPr>
              <a:t>Met Opera on Demand:</a:t>
            </a:r>
            <a:r>
              <a:rPr lang="en-US" kern="100" dirty="0">
                <a:solidFill>
                  <a:srgbClr val="C8102E"/>
                </a:solidFill>
                <a:latin typeface="Arial" panose="020B0604020202020204" pitchFamily="34" charset="0"/>
                <a:ea typeface="Calibri" panose="020F0502020204030204" pitchFamily="34" charset="0"/>
                <a:cs typeface="Arial" panose="020B0604020202020204" pitchFamily="34" charset="0"/>
              </a:rPr>
              <a:t> </a:t>
            </a:r>
            <a:r>
              <a:rPr lang="en-US" kern="100" dirty="0">
                <a:effectLst/>
                <a:latin typeface="Arial" panose="020B0604020202020204" pitchFamily="34" charset="0"/>
                <a:ea typeface="Calibri" panose="020F0502020204030204" pitchFamily="34" charset="0"/>
                <a:cs typeface="Arial" panose="020B0604020202020204" pitchFamily="34" charset="0"/>
              </a:rPr>
              <a:t>Track #47.  ACT II: What is it you want from me?</a:t>
            </a:r>
          </a:p>
          <a:p>
            <a:pPr marL="0" marR="0">
              <a:lnSpc>
                <a:spcPct val="107000"/>
              </a:lnSpc>
              <a:spcBef>
                <a:spcPts val="525"/>
              </a:spcBef>
              <a:spcAft>
                <a:spcPts val="0"/>
              </a:spcAft>
            </a:pPr>
            <a:r>
              <a:rPr lang="en-US" kern="100" dirty="0">
                <a:effectLst/>
                <a:latin typeface="Arial" panose="020B0604020202020204" pitchFamily="34" charset="0"/>
                <a:ea typeface="Calibri" panose="020F0502020204030204" pitchFamily="34" charset="0"/>
                <a:cs typeface="Arial" panose="020B0604020202020204" pitchFamily="34" charset="0"/>
              </a:rPr>
              <a:t>00:00 – 03:02</a:t>
            </a:r>
          </a:p>
          <a:p>
            <a:pPr marL="0" marR="0">
              <a:lnSpc>
                <a:spcPct val="107000"/>
              </a:lnSpc>
              <a:spcBef>
                <a:spcPts val="525"/>
              </a:spcBef>
              <a:spcAft>
                <a:spcPts val="0"/>
              </a:spcAft>
            </a:pPr>
            <a:endParaRPr lang="en-US"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525"/>
              </a:spcBef>
              <a:spcAft>
                <a:spcPts val="0"/>
              </a:spcAft>
            </a:pPr>
            <a:r>
              <a:rPr lang="en-US" sz="1800" i="1"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022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E063E1-78EB-77FB-3A60-7A3D913762AC}"/>
              </a:ext>
            </a:extLst>
          </p:cNvPr>
          <p:cNvSpPr txBox="1"/>
          <p:nvPr/>
        </p:nvSpPr>
        <p:spPr>
          <a:xfrm>
            <a:off x="722142" y="2705725"/>
            <a:ext cx="10747716" cy="144655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Why do we adapt stories?</a:t>
            </a:r>
          </a:p>
          <a:p>
            <a:endParaRPr lang="en-US" sz="4400" dirty="0">
              <a:latin typeface="Avenir LT Std 65 Medium" panose="020B0603020203020204" pitchFamily="34" charset="0"/>
            </a:endParaRPr>
          </a:p>
        </p:txBody>
      </p:sp>
    </p:spTree>
    <p:extLst>
      <p:ext uri="{BB962C8B-B14F-4D97-AF65-F5344CB8AC3E}">
        <p14:creationId xmlns:p14="http://schemas.microsoft.com/office/powerpoint/2010/main" val="3800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00DC-72C3-EC26-1B9A-E3907B8C6D2D}"/>
              </a:ext>
            </a:extLst>
          </p:cNvPr>
          <p:cNvSpPr>
            <a:spLocks noGrp="1"/>
          </p:cNvSpPr>
          <p:nvPr>
            <p:ph type="ctrTitle"/>
          </p:nvPr>
        </p:nvSpPr>
        <p:spPr>
          <a:xfrm>
            <a:off x="603812" y="239342"/>
            <a:ext cx="10984375" cy="1180618"/>
          </a:xfrm>
        </p:spPr>
        <p:txBody>
          <a:bodyPr>
            <a:normAutofit/>
          </a:bodyPr>
          <a:lstStyle/>
          <a:p>
            <a:pPr algn="l"/>
            <a:r>
              <a:rPr lang="en-US" sz="4800" b="1" dirty="0">
                <a:latin typeface="Arial" panose="020B0604020202020204" pitchFamily="34" charset="0"/>
                <a:cs typeface="Arial" panose="020B0604020202020204" pitchFamily="34" charset="0"/>
              </a:rPr>
              <a:t>Adaptation Guidelines</a:t>
            </a:r>
            <a:endParaRPr lang="en-US" sz="4800" dirty="0"/>
          </a:p>
        </p:txBody>
      </p:sp>
      <p:sp>
        <p:nvSpPr>
          <p:cNvPr id="3" name="Content Placeholder 2">
            <a:extLst>
              <a:ext uri="{FF2B5EF4-FFF2-40B4-BE49-F238E27FC236}">
                <a16:creationId xmlns:a16="http://schemas.microsoft.com/office/drawing/2014/main" id="{F69C3BA4-D3D8-F1DD-1D6B-83FFB47C1DE8}"/>
              </a:ext>
            </a:extLst>
          </p:cNvPr>
          <p:cNvSpPr>
            <a:spLocks noGrp="1"/>
          </p:cNvSpPr>
          <p:nvPr>
            <p:ph sz="half" idx="1"/>
          </p:nvPr>
        </p:nvSpPr>
        <p:spPr>
          <a:xfrm>
            <a:off x="120030" y="1863732"/>
            <a:ext cx="10984375" cy="4351338"/>
          </a:xfrm>
        </p:spPr>
        <p:txBody>
          <a:bodyPr>
            <a:normAutofit/>
          </a:bodyPr>
          <a:lstStyle/>
          <a:p>
            <a:pPr marL="914400" marR="0" lvl="2" indent="0">
              <a:lnSpc>
                <a:spcPct val="107000"/>
              </a:lnSpc>
              <a:spcBef>
                <a:spcPts val="525"/>
              </a:spcBef>
              <a:spcAft>
                <a:spcPts val="0"/>
              </a:spcAft>
              <a:buSzPts val="1000"/>
              <a:buNone/>
              <a:tabLst>
                <a:tab pos="1371600" algn="l"/>
              </a:tabLst>
            </a:pPr>
            <a:r>
              <a:rPr lang="en-US" sz="32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Adapting the Who, What, When, and Where. </a:t>
            </a:r>
            <a:endParaRPr lang="en-US" sz="32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character/character identity</a:t>
            </a:r>
          </a:p>
          <a:p>
            <a:pPr marL="1828800" lvl="4" indent="0">
              <a:lnSpc>
                <a:spcPct val="107000"/>
              </a:lnSpc>
              <a:spcBef>
                <a:spcPts val="525"/>
              </a:spcBef>
              <a:buSzPts val="1000"/>
              <a:buNone/>
              <a:tabLst>
                <a:tab pos="1828800" algn="l"/>
              </a:tabLst>
            </a:pPr>
            <a:r>
              <a:rPr lang="en-US" sz="28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2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a:t>
            </a:r>
            <a:r>
              <a:rPr lang="en-US" sz="2200" b="1" i="1"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200"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character identity can be adapted, but characters may not 	be eliminated or added. </a:t>
            </a:r>
            <a:endParaRPr lang="en-US" sz="2200"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key scene, action in the story - what is happening?</a:t>
            </a: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 period, time of day, year, etc.</a:t>
            </a:r>
            <a:endParaRPr lang="en-US" sz="2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600200" marR="0" lvl="3" indent="-228600">
              <a:lnSpc>
                <a:spcPct val="107000"/>
              </a:lnSpc>
              <a:spcBef>
                <a:spcPts val="525"/>
              </a:spcBef>
              <a:spcAft>
                <a:spcPts val="0"/>
              </a:spcAft>
              <a:buSzPts val="1000"/>
              <a:buFont typeface="Wingdings" panose="05000000000000000000" pitchFamily="2" charset="2"/>
              <a:buChar char=""/>
              <a:tabLst>
                <a:tab pos="1828800" algn="l"/>
              </a:tabLst>
            </a:pPr>
            <a:r>
              <a:rPr lang="en-US" sz="2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a:t>
            </a:r>
            <a:r>
              <a:rPr lang="en-US" sz="2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location and setting</a:t>
            </a:r>
          </a:p>
          <a:p>
            <a:endParaRPr lang="en-US" dirty="0"/>
          </a:p>
        </p:txBody>
      </p:sp>
      <p:pic>
        <p:nvPicPr>
          <p:cNvPr id="5" name="Graphic 4" descr="Pencil with solid fill">
            <a:extLst>
              <a:ext uri="{FF2B5EF4-FFF2-40B4-BE49-F238E27FC236}">
                <a16:creationId xmlns:a16="http://schemas.microsoft.com/office/drawing/2014/main" id="{BFDE452D-07F8-04C1-CAF2-77605371C1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2931" y="505560"/>
            <a:ext cx="914400" cy="914400"/>
          </a:xfrm>
          <a:prstGeom prst="rect">
            <a:avLst/>
          </a:prstGeom>
        </p:spPr>
      </p:pic>
    </p:spTree>
    <p:extLst>
      <p:ext uri="{BB962C8B-B14F-4D97-AF65-F5344CB8AC3E}">
        <p14:creationId xmlns:p14="http://schemas.microsoft.com/office/powerpoint/2010/main" val="56358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ctrTitle"/>
          </p:nvPr>
        </p:nvSpPr>
        <p:spPr>
          <a:xfrm>
            <a:off x="603810" y="239342"/>
            <a:ext cx="10984375" cy="11806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Arial"/>
              <a:buNone/>
            </a:pPr>
            <a:r>
              <a:rPr lang="en-US" sz="4800" b="1" dirty="0">
                <a:latin typeface="Arial"/>
                <a:ea typeface="Arial"/>
                <a:cs typeface="Arial"/>
                <a:sym typeface="Arial"/>
              </a:rPr>
              <a:t>Adaptation Pitch</a:t>
            </a:r>
            <a:endParaRPr sz="4800" dirty="0"/>
          </a:p>
        </p:txBody>
      </p:sp>
      <p:sp>
        <p:nvSpPr>
          <p:cNvPr id="176" name="Google Shape;176;p15"/>
          <p:cNvSpPr txBox="1">
            <a:spLocks noGrp="1"/>
          </p:cNvSpPr>
          <p:nvPr>
            <p:ph type="body" idx="1"/>
          </p:nvPr>
        </p:nvSpPr>
        <p:spPr>
          <a:xfrm>
            <a:off x="603810" y="1686178"/>
            <a:ext cx="10984375" cy="4351338"/>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7000"/>
              </a:lnSpc>
              <a:spcBef>
                <a:spcPts val="0"/>
              </a:spcBef>
              <a:spcAft>
                <a:spcPts val="0"/>
              </a:spcAft>
              <a:buClr>
                <a:schemeClr val="dk1"/>
              </a:buClr>
              <a:buSzPts val="2800"/>
              <a:buNone/>
            </a:pPr>
            <a:r>
              <a:rPr lang="en-US" sz="2800" b="1" dirty="0">
                <a:latin typeface="Arial"/>
                <a:ea typeface="Arial"/>
                <a:cs typeface="Arial"/>
                <a:sym typeface="Arial"/>
              </a:rPr>
              <a:t>Who </a:t>
            </a:r>
            <a:r>
              <a:rPr lang="en-US" sz="2800" dirty="0">
                <a:latin typeface="Arial"/>
                <a:ea typeface="Arial"/>
                <a:cs typeface="Arial"/>
                <a:sym typeface="Arial"/>
              </a:rPr>
              <a:t>(characters in the scene):</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What </a:t>
            </a:r>
            <a:r>
              <a:rPr lang="en-US" sz="2800" dirty="0">
                <a:latin typeface="Arial"/>
                <a:ea typeface="Arial"/>
                <a:cs typeface="Arial"/>
                <a:sym typeface="Arial"/>
              </a:rPr>
              <a:t>(scene action):</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When </a:t>
            </a:r>
            <a:r>
              <a:rPr lang="en-US" sz="2800" dirty="0">
                <a:latin typeface="Arial"/>
                <a:ea typeface="Arial"/>
                <a:cs typeface="Arial"/>
                <a:sym typeface="Arial"/>
              </a:rPr>
              <a:t>(time period, time of year/day):</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Where </a:t>
            </a:r>
            <a:r>
              <a:rPr lang="en-US" sz="2800" dirty="0">
                <a:latin typeface="Arial"/>
                <a:ea typeface="Arial"/>
                <a:cs typeface="Arial"/>
                <a:sym typeface="Arial"/>
              </a:rPr>
              <a:t>(location/setting):</a:t>
            </a:r>
            <a:endParaRPr dirty="0"/>
          </a:p>
          <a:p>
            <a:pPr marL="0" marR="0" lvl="0" indent="0" algn="l" rtl="0">
              <a:lnSpc>
                <a:spcPct val="107000"/>
              </a:lnSpc>
              <a:spcBef>
                <a:spcPts val="800"/>
              </a:spcBef>
              <a:spcAft>
                <a:spcPts val="0"/>
              </a:spcAft>
              <a:buClr>
                <a:schemeClr val="dk1"/>
              </a:buClr>
              <a:buSzPts val="2800"/>
              <a:buNone/>
            </a:pPr>
            <a:r>
              <a:rPr lang="en-US" sz="2800" b="1" dirty="0">
                <a:latin typeface="Arial"/>
                <a:ea typeface="Arial"/>
                <a:cs typeface="Arial"/>
                <a:sym typeface="Arial"/>
              </a:rPr>
              <a:t> </a:t>
            </a:r>
            <a:endParaRPr sz="2800" dirty="0">
              <a:latin typeface="Arial"/>
              <a:ea typeface="Arial"/>
              <a:cs typeface="Arial"/>
              <a:sym typeface="Arial"/>
            </a:endParaRPr>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Why did you choose to adapt the opera this way?</a:t>
            </a:r>
            <a:endParaRPr dirty="0"/>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 </a:t>
            </a:r>
            <a:endParaRPr dirty="0"/>
          </a:p>
          <a:p>
            <a:pPr marL="0" marR="0" lvl="0" indent="0" algn="l" rtl="0">
              <a:lnSpc>
                <a:spcPct val="107000"/>
              </a:lnSpc>
              <a:spcBef>
                <a:spcPts val="800"/>
              </a:spcBef>
              <a:spcAft>
                <a:spcPts val="0"/>
              </a:spcAft>
              <a:buClr>
                <a:schemeClr val="dk1"/>
              </a:buClr>
              <a:buSzPts val="2800"/>
              <a:buNone/>
            </a:pPr>
            <a:r>
              <a:rPr lang="en-US" sz="2800" dirty="0">
                <a:latin typeface="Arial"/>
                <a:ea typeface="Arial"/>
                <a:cs typeface="Arial"/>
                <a:sym typeface="Arial"/>
              </a:rPr>
              <a:t>How will these changes affect the rest of the story?</a:t>
            </a:r>
            <a:endParaRPr dirty="0"/>
          </a:p>
          <a:p>
            <a:pPr marL="228600" lvl="0" indent="-50800" algn="l" rtl="0">
              <a:lnSpc>
                <a:spcPct val="90000"/>
              </a:lnSpc>
              <a:spcBef>
                <a:spcPts val="1800"/>
              </a:spcBef>
              <a:spcAft>
                <a:spcPts val="0"/>
              </a:spcAft>
              <a:buClr>
                <a:schemeClr val="dk1"/>
              </a:buClr>
              <a:buSzPts val="2800"/>
              <a:buNone/>
            </a:pPr>
            <a:endParaRPr dirty="0"/>
          </a:p>
        </p:txBody>
      </p:sp>
      <p:pic>
        <p:nvPicPr>
          <p:cNvPr id="177" name="Google Shape;177;p15" descr="Pencil with solid fill"/>
          <p:cNvPicPr preferRelativeResize="0"/>
          <p:nvPr/>
        </p:nvPicPr>
        <p:blipFill rotWithShape="1">
          <a:blip r:embed="rId3">
            <a:alphaModFix/>
          </a:blip>
          <a:srcRect/>
          <a:stretch/>
        </p:blipFill>
        <p:spPr>
          <a:xfrm>
            <a:off x="5638797" y="505560"/>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314EE7-9F66-5183-9F07-52B37472B6A9}"/>
              </a:ext>
            </a:extLst>
          </p:cNvPr>
          <p:cNvSpPr>
            <a:spLocks noGrp="1"/>
          </p:cNvSpPr>
          <p:nvPr>
            <p:ph type="title"/>
          </p:nvPr>
        </p:nvSpPr>
        <p:spPr>
          <a:xfrm>
            <a:off x="562428" y="2862262"/>
            <a:ext cx="10515600" cy="1133475"/>
          </a:xfrm>
        </p:spPr>
        <p:txBody>
          <a:bodyPr>
            <a:normAutofit/>
          </a:bodyPr>
          <a:lstStyle/>
          <a:p>
            <a:pPr algn="ctr"/>
            <a:r>
              <a:rPr lang="en-US" sz="6600" b="1" dirty="0">
                <a:latin typeface="Arial" panose="020B0604020202020204" pitchFamily="34" charset="0"/>
                <a:cs typeface="Arial" panose="020B0604020202020204" pitchFamily="34" charset="0"/>
              </a:rPr>
              <a:t>Present</a:t>
            </a:r>
          </a:p>
        </p:txBody>
      </p:sp>
      <p:pic>
        <p:nvPicPr>
          <p:cNvPr id="6" name="Graphic 5" descr="Drama with solid fill">
            <a:extLst>
              <a:ext uri="{FF2B5EF4-FFF2-40B4-BE49-F238E27FC236}">
                <a16:creationId xmlns:a16="http://schemas.microsoft.com/office/drawing/2014/main" id="{C53CF069-FDB4-CCC9-266E-A9F12F7C1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433" y="2971799"/>
            <a:ext cx="914400" cy="914400"/>
          </a:xfrm>
          <a:prstGeom prst="rect">
            <a:avLst/>
          </a:prstGeom>
        </p:spPr>
      </p:pic>
    </p:spTree>
    <p:extLst>
      <p:ext uri="{BB962C8B-B14F-4D97-AF65-F5344CB8AC3E}">
        <p14:creationId xmlns:p14="http://schemas.microsoft.com/office/powerpoint/2010/main" val="303051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0EDE22-4DC5-6C15-1A5A-B563C4C94BFD}"/>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Reflection</a:t>
            </a:r>
          </a:p>
        </p:txBody>
      </p:sp>
      <p:pic>
        <p:nvPicPr>
          <p:cNvPr id="10" name="Graphic 9" descr="Group brainstorm outline">
            <a:extLst>
              <a:ext uri="{FF2B5EF4-FFF2-40B4-BE49-F238E27FC236}">
                <a16:creationId xmlns:a16="http://schemas.microsoft.com/office/drawing/2014/main" id="{C12171CC-B377-F4F3-DD8C-A9DC5FFBB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7584" y="532777"/>
            <a:ext cx="914400" cy="914400"/>
          </a:xfrm>
          <a:prstGeom prst="rect">
            <a:avLst/>
          </a:prstGeom>
        </p:spPr>
      </p:pic>
      <p:sp>
        <p:nvSpPr>
          <p:cNvPr id="13" name="TextBox 12">
            <a:extLst>
              <a:ext uri="{FF2B5EF4-FFF2-40B4-BE49-F238E27FC236}">
                <a16:creationId xmlns:a16="http://schemas.microsoft.com/office/drawing/2014/main" id="{57745059-1AC5-27CF-A1FF-CB7D627C0EE1}"/>
              </a:ext>
            </a:extLst>
          </p:cNvPr>
          <p:cNvSpPr txBox="1"/>
          <p:nvPr/>
        </p:nvSpPr>
        <p:spPr>
          <a:xfrm>
            <a:off x="406888" y="1838984"/>
            <a:ext cx="11378223" cy="3313023"/>
          </a:xfrm>
          <a:prstGeom prst="rect">
            <a:avLst/>
          </a:prstGeom>
          <a:noFill/>
        </p:spPr>
        <p:txBody>
          <a:bodyPr wrap="square" rtlCol="0">
            <a:spAutoFit/>
          </a:bodyPr>
          <a:lstStyle/>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Share thoughts on the story adaptation pitch process.</a:t>
            </a:r>
          </a:p>
          <a:p>
            <a:pPr marL="0" marR="0">
              <a:lnSpc>
                <a:spcPct val="107000"/>
              </a:lnSpc>
              <a:spcBef>
                <a:spcPts val="0"/>
              </a:spcBef>
              <a:spcAft>
                <a:spcPts val="0"/>
              </a:spcAft>
            </a:pPr>
            <a:endParaRPr lang="en-US" sz="33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How did your understanding of the story change as you adapted it?</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3300" kern="100" dirty="0">
                <a:effectLst/>
                <a:latin typeface="Arial" panose="020B0604020202020204" pitchFamily="34" charset="0"/>
                <a:ea typeface="Aptos" panose="020B0004020202020204" pitchFamily="34" charset="0"/>
                <a:cs typeface="Arial" panose="020B0604020202020204" pitchFamily="34" charset="0"/>
              </a:rPr>
              <a:t>Were there any new insights or perspectives that emerged?</a:t>
            </a:r>
          </a:p>
        </p:txBody>
      </p:sp>
    </p:spTree>
    <p:extLst>
      <p:ext uri="{BB962C8B-B14F-4D97-AF65-F5344CB8AC3E}">
        <p14:creationId xmlns:p14="http://schemas.microsoft.com/office/powerpoint/2010/main" val="331341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p:blipFill>
        <p:spPr>
          <a:xfrm>
            <a:off x="5650383" y="2748010"/>
            <a:ext cx="5139537" cy="1361979"/>
          </a:xfrm>
          <a:prstGeom prst="rect">
            <a:avLst/>
          </a:prstGeom>
        </p:spPr>
      </p:pic>
      <p:pic>
        <p:nvPicPr>
          <p:cNvPr id="8" name="Picture 7" descr="A white and orange logo&#10;&#10;Description automatically generated">
            <a:extLst>
              <a:ext uri="{FF2B5EF4-FFF2-40B4-BE49-F238E27FC236}">
                <a16:creationId xmlns:a16="http://schemas.microsoft.com/office/drawing/2014/main" id="{7378B11C-B529-7410-1C83-84D5B29AC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952" y="4092720"/>
            <a:ext cx="3279025" cy="1081622"/>
          </a:xfrm>
          <a:prstGeom prst="rect">
            <a:avLst/>
          </a:prstGeom>
        </p:spPr>
      </p:pic>
      <p:pic>
        <p:nvPicPr>
          <p:cNvPr id="16" name="Picture 15" descr="A red circle with white text&#10;&#10;Description automatically generated">
            <a:extLst>
              <a:ext uri="{FF2B5EF4-FFF2-40B4-BE49-F238E27FC236}">
                <a16:creationId xmlns:a16="http://schemas.microsoft.com/office/drawing/2014/main" id="{A0700492-47DB-D054-8FDB-1187FF8A2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717" y="1285874"/>
            <a:ext cx="2143125" cy="2143125"/>
          </a:xfrm>
          <a:prstGeom prst="rect">
            <a:avLst/>
          </a:prstGeom>
        </p:spPr>
      </p:pic>
    </p:spTree>
    <p:extLst>
      <p:ext uri="{BB962C8B-B14F-4D97-AF65-F5344CB8AC3E}">
        <p14:creationId xmlns:p14="http://schemas.microsoft.com/office/powerpoint/2010/main" val="251273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EAF0B0-7256-131E-DD3A-AE5498361CDA}"/>
              </a:ext>
            </a:extLst>
          </p:cNvPr>
          <p:cNvSpPr txBox="1"/>
          <p:nvPr/>
        </p:nvSpPr>
        <p:spPr>
          <a:xfrm>
            <a:off x="328246" y="1584067"/>
            <a:ext cx="11535508" cy="447404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Today’s Objectives:</a:t>
            </a:r>
          </a:p>
          <a:p>
            <a:endParaRPr lang="en-US" sz="2000" dirty="0">
              <a:latin typeface="Arial" panose="020B060402020202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Analyze an opera synopsis based on a literary work.</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Compare a literary work with the opera adaptation synopsis.</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I</a:t>
            </a:r>
            <a:r>
              <a:rPr lang="en-US" sz="2400" kern="100" dirty="0">
                <a:effectLst/>
                <a:latin typeface="Arial" panose="020B0604020202020204" pitchFamily="34" charset="0"/>
                <a:ea typeface="Georgia" panose="02040502050405020303" pitchFamily="18" charset="0"/>
                <a:cs typeface="Arial" panose="020B0604020202020204" pitchFamily="34" charset="0"/>
              </a:rPr>
              <a:t>dentify elements of adaptation across multiple versions of the same key scene present in the literary source and opera.</a:t>
            </a:r>
          </a:p>
          <a:p>
            <a:pPr marR="0" lvl="0">
              <a:lnSpc>
                <a:spcPct val="107000"/>
              </a:lnSpc>
              <a:spcBef>
                <a:spcPts val="525"/>
              </a:spcBef>
              <a:spcAft>
                <a:spcPts val="0"/>
              </a:spcAft>
            </a:pP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525"/>
              </a:spcBef>
              <a:spcAft>
                <a:spcPts val="0"/>
              </a:spcAft>
              <a:buFont typeface="Symbol" panose="05050102010706020507" pitchFamily="18" charset="2"/>
              <a:buChar char=""/>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Collaboratively brainstorm a pitch for an opera adaptation of the literary work.</a:t>
            </a:r>
            <a:endParaRPr lang="en-US"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5B8E46B9-E363-3C20-2EBF-2DB8C878129F}"/>
              </a:ext>
            </a:extLst>
          </p:cNvPr>
          <p:cNvSpPr txBox="1"/>
          <p:nvPr/>
        </p:nvSpPr>
        <p:spPr>
          <a:xfrm>
            <a:off x="328246" y="799888"/>
            <a:ext cx="11535508" cy="584775"/>
          </a:xfrm>
          <a:prstGeom prst="rect">
            <a:avLst/>
          </a:prstGeom>
          <a:noFill/>
        </p:spPr>
        <p:txBody>
          <a:bodyPr wrap="square">
            <a:spAutoFit/>
          </a:bodyPr>
          <a:lstStyle/>
          <a:p>
            <a:r>
              <a:rPr lang="en-US" sz="3200" b="1" i="1" kern="0" dirty="0">
                <a:effectLst/>
                <a:latin typeface="Arial" panose="020B0604020202020204" pitchFamily="34" charset="0"/>
                <a:ea typeface="Times New Roman" panose="02020603050405020304" pitchFamily="18" charset="0"/>
                <a:cs typeface="Arial" panose="020B0604020202020204" pitchFamily="34" charset="0"/>
              </a:rPr>
              <a:t>What is story adaptation and how is it relevant to opera?</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48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Thought bubble outline">
            <a:extLst>
              <a:ext uri="{FF2B5EF4-FFF2-40B4-BE49-F238E27FC236}">
                <a16:creationId xmlns:a16="http://schemas.microsoft.com/office/drawing/2014/main" id="{1DE10772-E263-9124-EBE6-D232CBB998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1618" y="373944"/>
            <a:ext cx="1763969" cy="1763969"/>
          </a:xfrm>
          <a:prstGeom prst="rect">
            <a:avLst/>
          </a:prstGeom>
        </p:spPr>
      </p:pic>
      <p:pic>
        <p:nvPicPr>
          <p:cNvPr id="6" name="Graphic 5" descr="Cloud with solid fill">
            <a:extLst>
              <a:ext uri="{FF2B5EF4-FFF2-40B4-BE49-F238E27FC236}">
                <a16:creationId xmlns:a16="http://schemas.microsoft.com/office/drawing/2014/main" id="{DBEAE2AC-2C04-25BF-6C42-4A6B72949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024" y="3949112"/>
            <a:ext cx="2658794" cy="2658794"/>
          </a:xfrm>
          <a:prstGeom prst="rect">
            <a:avLst/>
          </a:prstGeom>
        </p:spPr>
      </p:pic>
      <p:pic>
        <p:nvPicPr>
          <p:cNvPr id="7" name="Graphic 6" descr="Cloud outline">
            <a:extLst>
              <a:ext uri="{FF2B5EF4-FFF2-40B4-BE49-F238E27FC236}">
                <a16:creationId xmlns:a16="http://schemas.microsoft.com/office/drawing/2014/main" id="{EECC1CA6-899F-E9CB-63EA-E5C253D1EC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5439" y="3738097"/>
            <a:ext cx="2268303" cy="2268303"/>
          </a:xfrm>
          <a:prstGeom prst="rect">
            <a:avLst/>
          </a:prstGeom>
        </p:spPr>
      </p:pic>
      <p:sp>
        <p:nvSpPr>
          <p:cNvPr id="8" name="TextBox 7">
            <a:extLst>
              <a:ext uri="{FF2B5EF4-FFF2-40B4-BE49-F238E27FC236}">
                <a16:creationId xmlns:a16="http://schemas.microsoft.com/office/drawing/2014/main" id="{AAE2759C-D838-9CBC-7F97-8DA626D3A0F8}"/>
              </a:ext>
            </a:extLst>
          </p:cNvPr>
          <p:cNvSpPr txBox="1"/>
          <p:nvPr/>
        </p:nvSpPr>
        <p:spPr>
          <a:xfrm>
            <a:off x="323843" y="2245102"/>
            <a:ext cx="11544314" cy="707886"/>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Write down the first word that comes to mind.</a:t>
            </a:r>
          </a:p>
        </p:txBody>
      </p:sp>
      <p:sp>
        <p:nvSpPr>
          <p:cNvPr id="9" name="TextBox 8">
            <a:extLst>
              <a:ext uri="{FF2B5EF4-FFF2-40B4-BE49-F238E27FC236}">
                <a16:creationId xmlns:a16="http://schemas.microsoft.com/office/drawing/2014/main" id="{EC48D0C0-34EE-4DB9-0898-76A9DBF4BFBA}"/>
              </a:ext>
            </a:extLst>
          </p:cNvPr>
          <p:cNvSpPr txBox="1"/>
          <p:nvPr/>
        </p:nvSpPr>
        <p:spPr>
          <a:xfrm>
            <a:off x="1055572" y="3298648"/>
            <a:ext cx="1467068"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Opera</a:t>
            </a:r>
          </a:p>
        </p:txBody>
      </p:sp>
      <p:sp>
        <p:nvSpPr>
          <p:cNvPr id="10" name="TextBox 9">
            <a:extLst>
              <a:ext uri="{FF2B5EF4-FFF2-40B4-BE49-F238E27FC236}">
                <a16:creationId xmlns:a16="http://schemas.microsoft.com/office/drawing/2014/main" id="{227DFA46-1CAE-8017-69BE-C8FE1D5F69FF}"/>
              </a:ext>
            </a:extLst>
          </p:cNvPr>
          <p:cNvSpPr txBox="1"/>
          <p:nvPr/>
        </p:nvSpPr>
        <p:spPr>
          <a:xfrm>
            <a:off x="4161221" y="3298648"/>
            <a:ext cx="2818079"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Emile Griffith</a:t>
            </a:r>
          </a:p>
        </p:txBody>
      </p:sp>
      <p:sp>
        <p:nvSpPr>
          <p:cNvPr id="11" name="TextBox 10">
            <a:extLst>
              <a:ext uri="{FF2B5EF4-FFF2-40B4-BE49-F238E27FC236}">
                <a16:creationId xmlns:a16="http://schemas.microsoft.com/office/drawing/2014/main" id="{8F3F9D35-863B-159F-4CD8-BD977705BAF9}"/>
              </a:ext>
            </a:extLst>
          </p:cNvPr>
          <p:cNvSpPr txBox="1"/>
          <p:nvPr/>
        </p:nvSpPr>
        <p:spPr>
          <a:xfrm>
            <a:off x="8617881" y="3302050"/>
            <a:ext cx="253627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Adaptation</a:t>
            </a:r>
          </a:p>
        </p:txBody>
      </p:sp>
    </p:spTree>
    <p:extLst>
      <p:ext uri="{BB962C8B-B14F-4D97-AF65-F5344CB8AC3E}">
        <p14:creationId xmlns:p14="http://schemas.microsoft.com/office/powerpoint/2010/main" val="61629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7D8DC4C-BDC6-1FEC-1413-794A8D4B6974}"/>
              </a:ext>
            </a:extLst>
          </p:cNvPr>
          <p:cNvGraphicFramePr/>
          <p:nvPr>
            <p:extLst>
              <p:ext uri="{D42A27DB-BD31-4B8C-83A1-F6EECF244321}">
                <p14:modId xmlns:p14="http://schemas.microsoft.com/office/powerpoint/2010/main" val="3680005567"/>
              </p:ext>
            </p:extLst>
          </p:nvPr>
        </p:nvGraphicFramePr>
        <p:xfrm>
          <a:off x="2032000" y="10534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37C2D9D4-7B62-6D90-4506-45BAB6C7B056}"/>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Timeline of Emile Griffith’s Life</a:t>
            </a:r>
          </a:p>
        </p:txBody>
      </p:sp>
      <p:sp>
        <p:nvSpPr>
          <p:cNvPr id="5" name="TextBox 4">
            <a:extLst>
              <a:ext uri="{FF2B5EF4-FFF2-40B4-BE49-F238E27FC236}">
                <a16:creationId xmlns:a16="http://schemas.microsoft.com/office/drawing/2014/main" id="{5BB4D2E8-D014-F23E-52ED-6923AC14AC4B}"/>
              </a:ext>
            </a:extLst>
          </p:cNvPr>
          <p:cNvSpPr txBox="1"/>
          <p:nvPr/>
        </p:nvSpPr>
        <p:spPr>
          <a:xfrm>
            <a:off x="469902" y="1447177"/>
            <a:ext cx="1135379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As a class, complete timeline of major events in Emile Griffith’s life.</a:t>
            </a:r>
          </a:p>
        </p:txBody>
      </p:sp>
    </p:spTree>
    <p:extLst>
      <p:ext uri="{BB962C8B-B14F-4D97-AF65-F5344CB8AC3E}">
        <p14:creationId xmlns:p14="http://schemas.microsoft.com/office/powerpoint/2010/main" val="1697420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DB38271-7D60-F489-C41E-E91E2EA74FFB}"/>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i="1" dirty="0">
                <a:latin typeface="Arial" panose="020B0604020202020204" pitchFamily="34" charset="0"/>
                <a:cs typeface="Arial" panose="020B0604020202020204" pitchFamily="34" charset="0"/>
              </a:rPr>
              <a:t>Champion</a:t>
            </a:r>
            <a:r>
              <a:rPr lang="en-US" sz="4800" b="1" dirty="0">
                <a:latin typeface="Arial" panose="020B0604020202020204" pitchFamily="34" charset="0"/>
                <a:cs typeface="Arial" panose="020B0604020202020204" pitchFamily="34" charset="0"/>
              </a:rPr>
              <a:t> Synopsis</a:t>
            </a:r>
          </a:p>
        </p:txBody>
      </p:sp>
      <p:sp>
        <p:nvSpPr>
          <p:cNvPr id="2" name="TextBox 1">
            <a:extLst>
              <a:ext uri="{FF2B5EF4-FFF2-40B4-BE49-F238E27FC236}">
                <a16:creationId xmlns:a16="http://schemas.microsoft.com/office/drawing/2014/main" id="{C98A903A-EFB1-488D-75A7-62233FCD312B}"/>
              </a:ext>
            </a:extLst>
          </p:cNvPr>
          <p:cNvSpPr txBox="1"/>
          <p:nvPr/>
        </p:nvSpPr>
        <p:spPr>
          <a:xfrm>
            <a:off x="406888" y="1643041"/>
            <a:ext cx="11378223" cy="2825004"/>
          </a:xfrm>
          <a:prstGeom prst="rect">
            <a:avLst/>
          </a:prstGeom>
          <a:noFill/>
        </p:spPr>
        <p:txBody>
          <a:bodyPr wrap="square" rtlCol="0">
            <a:spAutoFit/>
          </a:bodyPr>
          <a:lstStyle/>
          <a:p>
            <a:pPr marL="0" marR="0">
              <a:lnSpc>
                <a:spcPct val="107000"/>
              </a:lnSpc>
              <a:spcBef>
                <a:spcPts val="0"/>
              </a:spcBef>
              <a:spcAft>
                <a:spcPts val="800"/>
              </a:spcAft>
            </a:pPr>
            <a:r>
              <a:rPr lang="en-US" sz="2800" dirty="0">
                <a:latin typeface="Arial" panose="020B0604020202020204" pitchFamily="34" charset="0"/>
                <a:cs typeface="Arial" panose="020B0604020202020204" pitchFamily="34" charset="0"/>
              </a:rPr>
              <a:t>The powerful and deeply personal story of Emile Griffith, a six-time world champion boxer, whose life was shaped by triumph and tragedy. Griffith rose from a hat factory worker to a boxing legend, culminating in his infamous 1962 fight with Benny "Kid" </a:t>
            </a:r>
            <a:r>
              <a:rPr lang="en-US" sz="2800" dirty="0" err="1">
                <a:latin typeface="Arial" panose="020B0604020202020204" pitchFamily="34" charset="0"/>
                <a:cs typeface="Arial" panose="020B0604020202020204" pitchFamily="34" charset="0"/>
              </a:rPr>
              <a:t>Paret</a:t>
            </a:r>
            <a:r>
              <a:rPr lang="en-US" sz="2800" dirty="0">
                <a:latin typeface="Arial" panose="020B0604020202020204" pitchFamily="34" charset="0"/>
                <a:cs typeface="Arial" panose="020B0604020202020204" pitchFamily="34" charset="0"/>
              </a:rPr>
              <a:t>, which resulted in </a:t>
            </a:r>
            <a:r>
              <a:rPr lang="en-US" sz="2800" dirty="0" err="1">
                <a:latin typeface="Arial" panose="020B0604020202020204" pitchFamily="34" charset="0"/>
                <a:cs typeface="Arial" panose="020B0604020202020204" pitchFamily="34" charset="0"/>
              </a:rPr>
              <a:t>Paret’s</a:t>
            </a:r>
            <a:r>
              <a:rPr lang="en-US" sz="2800" dirty="0">
                <a:latin typeface="Arial" panose="020B0604020202020204" pitchFamily="34" charset="0"/>
                <a:cs typeface="Arial" panose="020B0604020202020204" pitchFamily="34" charset="0"/>
              </a:rPr>
              <a:t> death. Haunted by this event and grappling with his identity, Griffith seeks forgiveness and reconciliation in his later years.</a:t>
            </a:r>
            <a:endParaRPr lang="en-US" sz="2800" kern="100" dirty="0">
              <a:effectLst/>
              <a:highlight>
                <a:srgbClr val="FFFFFF"/>
              </a:highligh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9002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CEBE08-DBF0-1F57-EE9E-C2FCDE5FE575}"/>
              </a:ext>
            </a:extLst>
          </p:cNvPr>
          <p:cNvSpPr txBox="1">
            <a:spLocks noGrp="1"/>
          </p:cNvSpPr>
          <p:nvPr>
            <p:ph type="ctrTitle"/>
          </p:nvPr>
        </p:nvSpPr>
        <p:spPr>
          <a:xfrm>
            <a:off x="444891" y="563562"/>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b="1" dirty="0">
                <a:latin typeface="Arial" panose="020B0604020202020204" pitchFamily="34" charset="0"/>
                <a:cs typeface="Arial" panose="020B0604020202020204" pitchFamily="34" charset="0"/>
              </a:rPr>
              <a:t>Talk &amp; Turn</a:t>
            </a:r>
          </a:p>
        </p:txBody>
      </p:sp>
      <p:sp>
        <p:nvSpPr>
          <p:cNvPr id="2" name="Title 1">
            <a:extLst>
              <a:ext uri="{FF2B5EF4-FFF2-40B4-BE49-F238E27FC236}">
                <a16:creationId xmlns:a16="http://schemas.microsoft.com/office/drawing/2014/main" id="{24514D2D-CA94-88EA-92C8-A1ACA69FD995}"/>
              </a:ext>
            </a:extLst>
          </p:cNvPr>
          <p:cNvSpPr txBox="1">
            <a:spLocks/>
          </p:cNvSpPr>
          <p:nvPr/>
        </p:nvSpPr>
        <p:spPr>
          <a:xfrm>
            <a:off x="838200" y="7666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endParaRPr lang="en-US" b="1" dirty="0">
              <a:latin typeface="Arial" panose="020B0604020202020204" pitchFamily="34" charset="0"/>
              <a:cs typeface="Arial" panose="020B0604020202020204" pitchFamily="34" charset="0"/>
            </a:endParaRPr>
          </a:p>
        </p:txBody>
      </p:sp>
      <p:pic>
        <p:nvPicPr>
          <p:cNvPr id="3" name="Graphic 2" descr="Radio microphone with solid fill">
            <a:extLst>
              <a:ext uri="{FF2B5EF4-FFF2-40B4-BE49-F238E27FC236}">
                <a16:creationId xmlns:a16="http://schemas.microsoft.com/office/drawing/2014/main" id="{9E2D7116-566E-498A-6E44-92C2C67470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2659" y="952247"/>
            <a:ext cx="722345" cy="722345"/>
          </a:xfrm>
          <a:prstGeom prst="rect">
            <a:avLst/>
          </a:prstGeom>
        </p:spPr>
      </p:pic>
      <p:sp>
        <p:nvSpPr>
          <p:cNvPr id="5" name="Content Placeholder 2">
            <a:extLst>
              <a:ext uri="{FF2B5EF4-FFF2-40B4-BE49-F238E27FC236}">
                <a16:creationId xmlns:a16="http://schemas.microsoft.com/office/drawing/2014/main" id="{99325529-5A99-8E27-4DDC-87B056141692}"/>
              </a:ext>
            </a:extLst>
          </p:cNvPr>
          <p:cNvSpPr txBox="1">
            <a:spLocks/>
          </p:cNvSpPr>
          <p:nvPr/>
        </p:nvSpPr>
        <p:spPr>
          <a:xfrm>
            <a:off x="444891" y="2142587"/>
            <a:ext cx="11375074" cy="363645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mbria" panose="02040503050406030204" pitchFamily="18" charset="0"/>
                <a:ea typeface="Cambria" panose="02040503050406030204" pitchFamily="18"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mbria" panose="02040503050406030204" pitchFamily="18" charset="0"/>
                <a:ea typeface="Cambria" panose="02040503050406030204" pitchFamily="18"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mbria" panose="02040503050406030204" pitchFamily="18" charset="0"/>
                <a:ea typeface="Cambria" panose="02040503050406030204" pitchFamily="18"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mbria" panose="02040503050406030204" pitchFamily="18" charset="0"/>
                <a:ea typeface="Cambria" panose="02040503050406030204" pitchFamily="18"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dirty="0">
                <a:latin typeface="Arial" panose="020B0604020202020204" pitchFamily="34" charset="0"/>
                <a:cs typeface="Arial" panose="020B0604020202020204" pitchFamily="34" charset="0"/>
              </a:rPr>
              <a:t>Compare the opera synopsis with the timeline created and </a:t>
            </a:r>
            <a:r>
              <a:rPr lang="en-US" sz="3000" i="1" dirty="0">
                <a:latin typeface="Arial" panose="020B0604020202020204" pitchFamily="34" charset="0"/>
                <a:cs typeface="Arial" panose="020B0604020202020204" pitchFamily="34" charset="0"/>
              </a:rPr>
              <a:t>Knock Out!</a:t>
            </a:r>
            <a:r>
              <a:rPr lang="en-US" sz="3000" dirty="0">
                <a:latin typeface="Arial" panose="020B0604020202020204" pitchFamily="34" charset="0"/>
                <a:cs typeface="Arial" panose="020B0604020202020204" pitchFamily="34" charset="0"/>
              </a:rPr>
              <a:t>.</a:t>
            </a:r>
            <a:endParaRPr lang="en-US" sz="3000" i="1"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What events did the librettist choose to include and what did they leave out?</a:t>
            </a:r>
          </a:p>
          <a:p>
            <a:pPr marL="800100" lvl="1" indent="-3429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Is there a difference in point of view? In historical context? In narrative structure?</a:t>
            </a:r>
          </a:p>
          <a:p>
            <a:pPr marL="800100" lvl="1" indent="-342900" algn="l">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marL="800100" lvl="1" indent="-342900" algn="l">
              <a:buFont typeface="Arial" panose="020B0604020202020204" pitchFamily="34" charset="0"/>
              <a:buChar char="•"/>
            </a:pPr>
            <a:r>
              <a:rPr lang="en-US" sz="3000" dirty="0">
                <a:latin typeface="Arial" panose="020B0604020202020204" pitchFamily="34" charset="0"/>
                <a:cs typeface="Arial" panose="020B0604020202020204" pitchFamily="34" charset="0"/>
              </a:rPr>
              <a:t>What else did you notice?</a:t>
            </a:r>
          </a:p>
          <a:p>
            <a:endParaRPr lang="en-US" dirty="0">
              <a:latin typeface="Avenir LT Std 65 Medium" panose="020B0603020203020204" pitchFamily="34" charset="0"/>
            </a:endParaRPr>
          </a:p>
        </p:txBody>
      </p:sp>
    </p:spTree>
    <p:extLst>
      <p:ext uri="{BB962C8B-B14F-4D97-AF65-F5344CB8AC3E}">
        <p14:creationId xmlns:p14="http://schemas.microsoft.com/office/powerpoint/2010/main" val="216352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B5232D-B6FD-F32E-11F0-5F77A108D452}"/>
              </a:ext>
            </a:extLst>
          </p:cNvPr>
          <p:cNvSpPr txBox="1"/>
          <p:nvPr/>
        </p:nvSpPr>
        <p:spPr>
          <a:xfrm>
            <a:off x="368299" y="2259780"/>
            <a:ext cx="5975351" cy="3224985"/>
          </a:xfrm>
          <a:prstGeom prst="rect">
            <a:avLst/>
          </a:prstGeom>
          <a:noFill/>
        </p:spPr>
        <p:txBody>
          <a:bodyPr wrap="square">
            <a:spAutoFit/>
          </a:bodyPr>
          <a:lstStyle/>
          <a:p>
            <a:pPr marL="0" marR="0">
              <a:lnSpc>
                <a:spcPct val="107000"/>
              </a:lnSpc>
              <a:spcBef>
                <a:spcPts val="0"/>
              </a:spcBef>
              <a:spcAft>
                <a:spcPts val="0"/>
              </a:spcAft>
            </a:pPr>
            <a:r>
              <a:rPr lang="en-US" sz="2400" kern="100" dirty="0">
                <a:effectLst/>
                <a:latin typeface="Arial" panose="020B0604020202020204" pitchFamily="34" charset="0"/>
                <a:ea typeface="Aptos" panose="020B0004020202020204" pitchFamily="34" charset="0"/>
                <a:cs typeface="Arial" panose="020B0604020202020204" pitchFamily="34" charset="0"/>
              </a:rPr>
              <a:t>Emile relocates to New York from the U.S. Virgin Islands in search of his mother, Emelda. When he finally finds her. Determined to help Emile find work, she introduces him to Howie Albert, a hat manufacturer. Howie quickly notices Emile’s athletic build and, seeing potential, decides to train him as a boxer.</a:t>
            </a:r>
          </a:p>
        </p:txBody>
      </p:sp>
      <p:pic>
        <p:nvPicPr>
          <p:cNvPr id="7" name="Picture 6" descr="A person and person on stage&#10;&#10;Description automatically generated">
            <a:extLst>
              <a:ext uri="{FF2B5EF4-FFF2-40B4-BE49-F238E27FC236}">
                <a16:creationId xmlns:a16="http://schemas.microsoft.com/office/drawing/2014/main" id="{4B7812FC-54B5-9913-4CB2-3A1A4D7B02AF}"/>
              </a:ext>
            </a:extLst>
          </p:cNvPr>
          <p:cNvPicPr>
            <a:picLocks noChangeAspect="1"/>
          </p:cNvPicPr>
          <p:nvPr/>
        </p:nvPicPr>
        <p:blipFill>
          <a:blip r:embed="rId2">
            <a:extLst>
              <a:ext uri="{28A0092B-C50C-407E-A947-70E740481C1C}">
                <a14:useLocalDpi xmlns:a14="http://schemas.microsoft.com/office/drawing/2010/main" val="0"/>
              </a:ext>
            </a:extLst>
          </a:blip>
          <a:srcRect l="-449" t="35475" r="2226" b="9146"/>
          <a:stretch/>
        </p:blipFill>
        <p:spPr>
          <a:xfrm>
            <a:off x="6613488" y="1567543"/>
            <a:ext cx="5122636" cy="4609460"/>
          </a:xfrm>
          <a:prstGeom prst="rect">
            <a:avLst/>
          </a:prstGeom>
        </p:spPr>
      </p:pic>
      <p:sp>
        <p:nvSpPr>
          <p:cNvPr id="9" name="TextBox 8">
            <a:extLst>
              <a:ext uri="{FF2B5EF4-FFF2-40B4-BE49-F238E27FC236}">
                <a16:creationId xmlns:a16="http://schemas.microsoft.com/office/drawing/2014/main" id="{5CB50696-7916-F3D4-461C-976D78939DA8}"/>
              </a:ext>
            </a:extLst>
          </p:cNvPr>
          <p:cNvSpPr txBox="1"/>
          <p:nvPr/>
        </p:nvSpPr>
        <p:spPr>
          <a:xfrm>
            <a:off x="6613487" y="5961559"/>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Champion</a:t>
            </a:r>
            <a:r>
              <a:rPr lang="en-US" sz="800" dirty="0">
                <a:solidFill>
                  <a:schemeClr val="bg1"/>
                </a:solidFill>
                <a:latin typeface="Arial" panose="020B0604020202020204" pitchFamily="34" charset="0"/>
                <a:cs typeface="Arial" panose="020B0604020202020204" pitchFamily="34" charset="0"/>
              </a:rPr>
              <a:t>, Lyric Opera of Chicago (photo: Michael </a:t>
            </a:r>
            <a:r>
              <a:rPr lang="en-US" sz="800" dirty="0" err="1">
                <a:solidFill>
                  <a:schemeClr val="bg1"/>
                </a:solidFill>
                <a:latin typeface="Arial" panose="020B0604020202020204" pitchFamily="34" charset="0"/>
                <a:cs typeface="Arial" panose="020B0604020202020204" pitchFamily="34" charset="0"/>
              </a:rPr>
              <a:t>Brosilow</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D836C5D-2338-A956-FB7F-85BBC8DB4EED}"/>
              </a:ext>
            </a:extLst>
          </p:cNvPr>
          <p:cNvSpPr txBox="1">
            <a:spLocks/>
          </p:cNvSpPr>
          <p:nvPr/>
        </p:nvSpPr>
        <p:spPr>
          <a:xfrm>
            <a:off x="368299" y="638094"/>
            <a:ext cx="10985500" cy="14596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Act I, Scene 8: Hey, Mr. Albert </a:t>
            </a:r>
          </a:p>
        </p:txBody>
      </p:sp>
    </p:spTree>
    <p:extLst>
      <p:ext uri="{BB962C8B-B14F-4D97-AF65-F5344CB8AC3E}">
        <p14:creationId xmlns:p14="http://schemas.microsoft.com/office/powerpoint/2010/main" val="250305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5A16-9E87-D5CF-4CB2-B914377CA181}"/>
              </a:ext>
            </a:extLst>
          </p:cNvPr>
          <p:cNvSpPr txBox="1">
            <a:spLocks/>
          </p:cNvSpPr>
          <p:nvPr/>
        </p:nvSpPr>
        <p:spPr>
          <a:xfrm>
            <a:off x="368299" y="266077"/>
            <a:ext cx="10985500" cy="11811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#1 continued</a:t>
            </a:r>
          </a:p>
        </p:txBody>
      </p:sp>
      <p:pic>
        <p:nvPicPr>
          <p:cNvPr id="3" name="Graphic 2" descr="Theatre with solid fill">
            <a:hlinkClick r:id="rId3"/>
            <a:extLst>
              <a:ext uri="{FF2B5EF4-FFF2-40B4-BE49-F238E27FC236}">
                <a16:creationId xmlns:a16="http://schemas.microsoft.com/office/drawing/2014/main" id="{76B5EB6A-AC10-56BE-E961-779C39C4FE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6115" y="1447177"/>
            <a:ext cx="4276272" cy="4276272"/>
          </a:xfrm>
          <a:prstGeom prst="rect">
            <a:avLst/>
          </a:prstGeom>
        </p:spPr>
      </p:pic>
      <p:sp>
        <p:nvSpPr>
          <p:cNvPr id="7" name="TextBox 6">
            <a:extLst>
              <a:ext uri="{FF2B5EF4-FFF2-40B4-BE49-F238E27FC236}">
                <a16:creationId xmlns:a16="http://schemas.microsoft.com/office/drawing/2014/main" id="{FA86159E-2013-FEF7-66D1-DC7B302137A3}"/>
              </a:ext>
            </a:extLst>
          </p:cNvPr>
          <p:cNvSpPr txBox="1"/>
          <p:nvPr/>
        </p:nvSpPr>
        <p:spPr>
          <a:xfrm>
            <a:off x="368300" y="2701301"/>
            <a:ext cx="7527472" cy="1455398"/>
          </a:xfrm>
          <a:prstGeom prst="rect">
            <a:avLst/>
          </a:prstGeom>
          <a:noFill/>
        </p:spPr>
        <p:txBody>
          <a:bodyPr wrap="square" rtlCol="0">
            <a:spAutoFit/>
          </a:bodyPr>
          <a:lstStyle/>
          <a:p>
            <a:pPr marL="0" marR="0">
              <a:lnSpc>
                <a:spcPct val="107000"/>
              </a:lnSpc>
              <a:spcBef>
                <a:spcPts val="525"/>
              </a:spcBef>
              <a:spcAft>
                <a:spcPts val="0"/>
              </a:spcAft>
            </a:pPr>
            <a:r>
              <a:rPr lang="en-US" u="sng" kern="100" dirty="0">
                <a:solidFill>
                  <a:srgbClr val="C8102E"/>
                </a:solidFill>
                <a:latin typeface="Arial" panose="020B0604020202020204" pitchFamily="34" charset="0"/>
                <a:ea typeface="Calibri" panose="020F0502020204030204" pitchFamily="34" charset="0"/>
                <a:cs typeface="Arial" panose="020B0604020202020204" pitchFamily="34" charset="0"/>
              </a:rPr>
              <a:t>Met Opera on Demand:</a:t>
            </a:r>
            <a:r>
              <a:rPr lang="en-US" kern="100" dirty="0">
                <a:solidFill>
                  <a:srgbClr val="C8102E"/>
                </a:solidFill>
                <a:latin typeface="Arial" panose="020B0604020202020204" pitchFamily="34" charset="0"/>
                <a:ea typeface="Calibri" panose="020F0502020204030204" pitchFamily="34" charset="0"/>
                <a:cs typeface="Arial" panose="020B0604020202020204" pitchFamily="34" charset="0"/>
              </a:rPr>
              <a:t> </a:t>
            </a:r>
            <a:r>
              <a:rPr lang="en-US" kern="100" dirty="0">
                <a:effectLst/>
                <a:latin typeface="Arial" panose="020B0604020202020204" pitchFamily="34" charset="0"/>
                <a:ea typeface="Calibri" panose="020F0502020204030204" pitchFamily="34" charset="0"/>
                <a:cs typeface="Arial" panose="020B0604020202020204" pitchFamily="34" charset="0"/>
              </a:rPr>
              <a:t>Track #12. ACT I: Hey Mr. Albert</a:t>
            </a:r>
          </a:p>
          <a:p>
            <a:pPr marL="0" marR="0">
              <a:lnSpc>
                <a:spcPct val="107000"/>
              </a:lnSpc>
              <a:spcBef>
                <a:spcPts val="525"/>
              </a:spcBef>
              <a:spcAft>
                <a:spcPts val="0"/>
              </a:spcAft>
            </a:pPr>
            <a:r>
              <a:rPr lang="en-US" kern="100" dirty="0">
                <a:effectLst/>
                <a:latin typeface="Arial" panose="020B0604020202020204" pitchFamily="34" charset="0"/>
                <a:ea typeface="Calibri" panose="020F0502020204030204" pitchFamily="34" charset="0"/>
                <a:cs typeface="Arial" panose="020B0604020202020204" pitchFamily="34" charset="0"/>
              </a:rPr>
              <a:t>00:00 – 3:43</a:t>
            </a:r>
          </a:p>
          <a:p>
            <a:pPr marL="0" marR="0">
              <a:lnSpc>
                <a:spcPct val="107000"/>
              </a:lnSpc>
              <a:spcBef>
                <a:spcPts val="525"/>
              </a:spcBef>
              <a:spcAft>
                <a:spcPts val="0"/>
              </a:spcAft>
            </a:pPr>
            <a:endParaRPr lang="en-US"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a:lnSpc>
                <a:spcPct val="107000"/>
              </a:lnSpc>
              <a:spcBef>
                <a:spcPts val="525"/>
              </a:spcBef>
              <a:spcAft>
                <a:spcPts val="0"/>
              </a:spcAft>
            </a:pPr>
            <a:r>
              <a:rPr lang="en-US" sz="1800" i="1" kern="1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498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34F731CB-7969-94B7-922F-BA48FFDB791F}"/>
              </a:ext>
            </a:extLst>
          </p:cNvPr>
          <p:cNvSpPr txBox="1"/>
          <p:nvPr/>
        </p:nvSpPr>
        <p:spPr>
          <a:xfrm>
            <a:off x="474979" y="2961024"/>
            <a:ext cx="6184901" cy="3046988"/>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During the weigh-in, Benny “Kid” </a:t>
            </a:r>
            <a:r>
              <a:rPr lang="en-US" sz="2400" dirty="0" err="1">
                <a:latin typeface="Arial" panose="020B0604020202020204" pitchFamily="34" charset="0"/>
                <a:cs typeface="Arial" panose="020B0604020202020204" pitchFamily="34" charset="0"/>
              </a:rPr>
              <a:t>Paret</a:t>
            </a:r>
            <a:r>
              <a:rPr lang="en-US" sz="2400" dirty="0">
                <a:latin typeface="Arial" panose="020B0604020202020204" pitchFamily="34" charset="0"/>
                <a:cs typeface="Arial" panose="020B0604020202020204" pitchFamily="34" charset="0"/>
              </a:rPr>
              <a:t> taunts Emile about his sexual orientation, provoking tension between the two fighters. Once in the ring, </a:t>
            </a:r>
            <a:r>
              <a:rPr lang="en-US" sz="2400" dirty="0" err="1">
                <a:latin typeface="Arial" panose="020B0604020202020204" pitchFamily="34" charset="0"/>
                <a:cs typeface="Arial" panose="020B0604020202020204" pitchFamily="34" charset="0"/>
              </a:rPr>
              <a:t>Paret</a:t>
            </a:r>
            <a:r>
              <a:rPr lang="en-US" sz="2400" dirty="0">
                <a:latin typeface="Arial" panose="020B0604020202020204" pitchFamily="34" charset="0"/>
                <a:cs typeface="Arial" panose="020B0604020202020204" pitchFamily="34" charset="0"/>
              </a:rPr>
              <a:t> continues to antagonize Emile. In a burst of fury, further encouraged by Howie’s coaching, Emile delivers seventeen blows in less than seven seconds, knocking </a:t>
            </a:r>
            <a:r>
              <a:rPr lang="en-US" sz="2400" dirty="0" err="1">
                <a:latin typeface="Arial" panose="020B0604020202020204" pitchFamily="34" charset="0"/>
                <a:cs typeface="Arial" panose="020B0604020202020204" pitchFamily="34" charset="0"/>
              </a:rPr>
              <a:t>Paret</a:t>
            </a:r>
            <a:r>
              <a:rPr lang="en-US" sz="2400" dirty="0">
                <a:latin typeface="Arial" panose="020B0604020202020204" pitchFamily="34" charset="0"/>
                <a:cs typeface="Arial" panose="020B0604020202020204" pitchFamily="34" charset="0"/>
              </a:rPr>
              <a:t> into a coma.</a:t>
            </a:r>
          </a:p>
        </p:txBody>
      </p:sp>
      <p:pic>
        <p:nvPicPr>
          <p:cNvPr id="21" name="Picture 20" descr="A group of people in a boxing ring&#10;&#10;Description automatically generated">
            <a:extLst>
              <a:ext uri="{FF2B5EF4-FFF2-40B4-BE49-F238E27FC236}">
                <a16:creationId xmlns:a16="http://schemas.microsoft.com/office/drawing/2014/main" id="{323C2AF8-C5DC-4974-967A-7D27423BE897}"/>
              </a:ext>
            </a:extLst>
          </p:cNvPr>
          <p:cNvPicPr>
            <a:picLocks noChangeAspect="1"/>
          </p:cNvPicPr>
          <p:nvPr/>
        </p:nvPicPr>
        <p:blipFill>
          <a:blip r:embed="rId2">
            <a:extLst>
              <a:ext uri="{28A0092B-C50C-407E-A947-70E740481C1C}">
                <a14:useLocalDpi xmlns:a14="http://schemas.microsoft.com/office/drawing/2010/main" val="0"/>
              </a:ext>
            </a:extLst>
          </a:blip>
          <a:srcRect t="3850"/>
          <a:stretch/>
        </p:blipFill>
        <p:spPr>
          <a:xfrm>
            <a:off x="6732120" y="2145201"/>
            <a:ext cx="4984901" cy="3996161"/>
          </a:xfrm>
          <a:prstGeom prst="rect">
            <a:avLst/>
          </a:prstGeom>
        </p:spPr>
      </p:pic>
      <p:sp>
        <p:nvSpPr>
          <p:cNvPr id="22" name="TextBox 21">
            <a:extLst>
              <a:ext uri="{FF2B5EF4-FFF2-40B4-BE49-F238E27FC236}">
                <a16:creationId xmlns:a16="http://schemas.microsoft.com/office/drawing/2014/main" id="{9CD199C4-0FDD-1949-3BB1-13DB9E2176AF}"/>
              </a:ext>
            </a:extLst>
          </p:cNvPr>
          <p:cNvSpPr txBox="1"/>
          <p:nvPr/>
        </p:nvSpPr>
        <p:spPr>
          <a:xfrm>
            <a:off x="6732120" y="5925918"/>
            <a:ext cx="4459528" cy="215444"/>
          </a:xfrm>
          <a:prstGeom prst="rect">
            <a:avLst/>
          </a:prstGeom>
          <a:noFill/>
        </p:spPr>
        <p:txBody>
          <a:bodyPr wrap="square" rtlCol="0">
            <a:spAutoFit/>
          </a:bodyPr>
          <a:lstStyle/>
          <a:p>
            <a:r>
              <a:rPr lang="en-US" sz="800" i="1" dirty="0">
                <a:solidFill>
                  <a:schemeClr val="bg1"/>
                </a:solidFill>
                <a:latin typeface="Arial" panose="020B0604020202020204" pitchFamily="34" charset="0"/>
                <a:cs typeface="Arial" panose="020B0604020202020204" pitchFamily="34" charset="0"/>
              </a:rPr>
              <a:t>Champion</a:t>
            </a:r>
            <a:r>
              <a:rPr lang="en-US" sz="800" dirty="0">
                <a:solidFill>
                  <a:schemeClr val="bg1"/>
                </a:solidFill>
                <a:latin typeface="Arial" panose="020B0604020202020204" pitchFamily="34" charset="0"/>
                <a:cs typeface="Arial" panose="020B0604020202020204" pitchFamily="34" charset="0"/>
              </a:rPr>
              <a:t>, Lyric Opera of Chicago (photo: Michael </a:t>
            </a:r>
            <a:r>
              <a:rPr lang="en-US" sz="800" dirty="0" err="1">
                <a:solidFill>
                  <a:schemeClr val="bg1"/>
                </a:solidFill>
                <a:latin typeface="Arial" panose="020B0604020202020204" pitchFamily="34" charset="0"/>
                <a:cs typeface="Arial" panose="020B0604020202020204" pitchFamily="34" charset="0"/>
              </a:rPr>
              <a:t>Brosilow</a:t>
            </a:r>
            <a:r>
              <a:rPr lang="en-US" sz="800" dirty="0">
                <a:solidFill>
                  <a:schemeClr val="bg1"/>
                </a:solidFill>
                <a:latin typeface="Arial" panose="020B0604020202020204" pitchFamily="34" charset="0"/>
                <a:cs typeface="Arial" panose="020B0604020202020204" pitchFamily="34" charset="0"/>
              </a:rPr>
              <a:t>)</a:t>
            </a:r>
            <a:endParaRPr lang="en-US" sz="800" i="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7BED6BE-C79A-EAAC-A16F-799065C18548}"/>
              </a:ext>
            </a:extLst>
          </p:cNvPr>
          <p:cNvSpPr txBox="1">
            <a:spLocks/>
          </p:cNvSpPr>
          <p:nvPr/>
        </p:nvSpPr>
        <p:spPr>
          <a:xfrm>
            <a:off x="368299" y="634544"/>
            <a:ext cx="10985500" cy="27944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400" kern="1200">
                <a:solidFill>
                  <a:schemeClr val="tx1"/>
                </a:solidFill>
                <a:latin typeface="Avenir LT Std 65 Medium" panose="020B0603020203020204" pitchFamily="34" charset="0"/>
                <a:ea typeface="+mj-ea"/>
                <a:cs typeface="+mj-cs"/>
              </a:defRPr>
            </a:lvl1pPr>
          </a:lstStyle>
          <a:p>
            <a:pPr algn="l"/>
            <a:r>
              <a:rPr lang="en-US" sz="4800" b="1" dirty="0">
                <a:latin typeface="Arial" panose="020B0604020202020204" pitchFamily="34" charset="0"/>
                <a:cs typeface="Arial" panose="020B0604020202020204" pitchFamily="34" charset="0"/>
              </a:rPr>
              <a:t>Key Scene #2: </a:t>
            </a:r>
            <a:r>
              <a:rPr lang="en-US" sz="4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 I, Scene 22-23: Don’t listen, Emile. Don’t think–In my head it happens fast</a:t>
            </a:r>
            <a:endParaRPr lang="en-US" sz="4800" b="1" dirty="0">
              <a:latin typeface="Arial" panose="020B0604020202020204" pitchFamily="34" charset="0"/>
              <a:cs typeface="Arial" panose="020B0604020202020204" pitchFamily="34" charset="0"/>
            </a:endParaRPr>
          </a:p>
          <a:p>
            <a:pPr algn="l"/>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272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20123CC55F54FB419FEF2656D0B67" ma:contentTypeVersion="18" ma:contentTypeDescription="Create a new document." ma:contentTypeScope="" ma:versionID="530eeba448efa15e4eb13aa548216de8">
  <xsd:schema xmlns:xsd="http://www.w3.org/2001/XMLSchema" xmlns:xs="http://www.w3.org/2001/XMLSchema" xmlns:p="http://schemas.microsoft.com/office/2006/metadata/properties" xmlns:ns2="b72ba1e0-34b4-4993-8b13-ea94b42b601b" xmlns:ns3="b5d4d16c-bf63-424b-a50c-8f06863d77c9" targetNamespace="http://schemas.microsoft.com/office/2006/metadata/properties" ma:root="true" ma:fieldsID="60fd2fbb6b7d391bf724b351339150d8" ns2:_="" ns3:_="">
    <xsd:import namespace="b72ba1e0-34b4-4993-8b13-ea94b42b601b"/>
    <xsd:import namespace="b5d4d16c-bf63-424b-a50c-8f06863d77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2ba1e0-34b4-4993-8b13-ea94b42b6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e0a3262-5203-4f8a-8a89-6d95a304a3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4d16c-bf63-424b-a50c-8f06863d77c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1c485f-a3a1-46ff-b4d5-f82ec574cdad}" ma:internalName="TaxCatchAll" ma:showField="CatchAllData" ma:web="b5d4d16c-bf63-424b-a50c-8f06863d77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5d4d16c-bf63-424b-a50c-8f06863d77c9" xsi:nil="true"/>
    <lcf76f155ced4ddcb4097134ff3c332f xmlns="b72ba1e0-34b4-4993-8b13-ea94b42b601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3542A2-FF48-464D-82B4-D04A8530FFBC}">
  <ds:schemaRefs>
    <ds:schemaRef ds:uri="http://schemas.microsoft.com/sharepoint/v3/contenttype/forms"/>
  </ds:schemaRefs>
</ds:datastoreItem>
</file>

<file path=customXml/itemProps2.xml><?xml version="1.0" encoding="utf-8"?>
<ds:datastoreItem xmlns:ds="http://schemas.openxmlformats.org/officeDocument/2006/customXml" ds:itemID="{FDEEBA76-D158-4524-90CA-E3A1154BA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2ba1e0-34b4-4993-8b13-ea94b42b601b"/>
    <ds:schemaRef ds:uri="b5d4d16c-bf63-424b-a50c-8f06863d7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E72EC6-F805-44F4-8754-6D2B1AEA7093}">
  <ds:schemaRefs>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documentManagement/types"/>
    <ds:schemaRef ds:uri="b5d4d16c-bf63-424b-a50c-8f06863d77c9"/>
    <ds:schemaRef ds:uri="http://schemas.microsoft.com/office/2006/metadata/properties"/>
    <ds:schemaRef ds:uri="b72ba1e0-34b4-4993-8b13-ea94b42b601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2731</TotalTime>
  <Words>825</Words>
  <Application>Microsoft Office PowerPoint</Application>
  <PresentationFormat>Widescreen</PresentationFormat>
  <Paragraphs>85</Paragraphs>
  <Slides>18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Avenir</vt:lpstr>
      <vt:lpstr>Avenir LT Std 65 Medium</vt:lpstr>
      <vt:lpstr>Calibri</vt:lpstr>
      <vt:lpstr>Cambria</vt:lpstr>
      <vt:lpstr>Georgia</vt:lpstr>
      <vt:lpstr>Symbol</vt:lpstr>
      <vt:lpstr>Wingdings</vt:lpstr>
      <vt:lpstr>Office Theme</vt:lpstr>
      <vt:lpstr>Exploring Story Adaptation</vt:lpstr>
      <vt:lpstr>PowerPoint Presentation</vt:lpstr>
      <vt:lpstr>PowerPoint Presentation</vt:lpstr>
      <vt:lpstr>PowerPoint Presentation</vt:lpstr>
      <vt:lpstr>PowerPoint Presentation</vt:lpstr>
      <vt:lpstr>Talk &amp; 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Adaptation Guidelines</vt:lpstr>
      <vt:lpstr>Adaptation Pitch</vt:lpstr>
      <vt:lpstr>Present</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Wise</dc:creator>
  <cp:lastModifiedBy>Jaclyn Randazzo</cp:lastModifiedBy>
  <cp:revision>3</cp:revision>
  <dcterms:created xsi:type="dcterms:W3CDTF">2020-04-06T15:08:23Z</dcterms:created>
  <dcterms:modified xsi:type="dcterms:W3CDTF">2024-12-20T15:31:52Z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0x010100E4C20123CC55F54FB419FEF2656D0B67</vt:lpwstr>
  </property>
  <property fmtid="{D5CDD505-2E9C-101B-9397-08002B2CF9AE}" pid="3" name="MediaServiceImageTags">
    <vt:lpwstr/>
  </property>
</Properties>
</file>