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302" r:id="rId5"/>
    <p:sldId id="294" r:id="rId6"/>
    <p:sldId id="293" r:id="rId7"/>
    <p:sldId id="295" r:id="rId8"/>
    <p:sldId id="296" r:id="rId9"/>
    <p:sldId id="297" r:id="rId10"/>
    <p:sldId id="280" r:id="rId11"/>
    <p:sldId id="304" r:id="rId12"/>
    <p:sldId id="287" r:id="rId13"/>
    <p:sldId id="309" r:id="rId14"/>
    <p:sldId id="311" r:id="rId15"/>
    <p:sldId id="318" r:id="rId16"/>
    <p:sldId id="298" r:id="rId17"/>
    <p:sldId id="290" r:id="rId18"/>
    <p:sldId id="270" r:id="rId19"/>
    <p:sldId id="291" r:id="rId20"/>
    <p:sldId id="289" r:id="rId21"/>
    <p:sldId id="25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102E"/>
    <a:srgbClr val="999896"/>
    <a:srgbClr val="B3B2B0"/>
    <a:srgbClr val="FFFEFA"/>
    <a:srgbClr val="FFFFFF"/>
    <a:srgbClr val="F8F8F8"/>
    <a:srgbClr val="E519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12654B-539A-48D7-A25A-6344A5C02D8F}" v="35" dt="2024-12-17T17:08:03.4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A2F088-FDA7-431A-83D8-C46853471259}" type="datetimeFigureOut">
              <a:rPr lang="en-US" smtClean="0"/>
              <a:t>12/20/2024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1DECFC-91BF-4AD5-8C5F-471766CF9085}" type="slidenum">
              <a:rPr lang="en-US" smtClean="0"/>
              <a:t>‹#›</a:t>
            </a:fld>
            <a:endParaRPr lang="en-US"/>
          </a:p>
        </p:txBody>
      </p:sp>
    </p:spTree>
    <p:extLst>
      <p:ext uri="{BB962C8B-B14F-4D97-AF65-F5344CB8AC3E}">
        <p14:creationId xmlns:p14="http://schemas.microsoft.com/office/powerpoint/2010/main" val="61396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https://ondemand.metopera.org/performance/detail/e8174902-82fb-5e94-b1ef-54dd3387dbe9</a:t>
            </a:r>
          </a:p>
          <a:p>
            <a:r>
              <a:rPr lang="en-US" dirty="0"/>
              <a:t>https://www.youtube.com/watch?v=Yy-DTtJ5q-A</a:t>
            </a:r>
          </a:p>
          <a:p>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8</a:t>
            </a:fld>
            <a:endParaRPr lang="en-US"/>
          </a:p>
        </p:txBody>
      </p:sp>
    </p:spTree>
    <p:extLst>
      <p:ext uri="{BB962C8B-B14F-4D97-AF65-F5344CB8AC3E}">
        <p14:creationId xmlns:p14="http://schemas.microsoft.com/office/powerpoint/2010/main" val="4009200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https://ondemand.metopera.org/performance/detail/e8174902-82fb-5e94-b1ef-54dd3387dbe9</a:t>
            </a:r>
          </a:p>
          <a:p>
            <a:r>
              <a:rPr lang="en-US" dirty="0"/>
              <a:t>https://www.youtube.com/watch?v=Yy-DTtJ5q-A</a:t>
            </a:r>
          </a:p>
        </p:txBody>
      </p:sp>
      <p:sp>
        <p:nvSpPr>
          <p:cNvPr id="4" name="Slide Number Placeholder 3"/>
          <p:cNvSpPr>
            <a:spLocks noGrp="1"/>
          </p:cNvSpPr>
          <p:nvPr>
            <p:ph type="sldNum" sz="quarter" idx="5"/>
          </p:nvPr>
        </p:nvSpPr>
        <p:spPr/>
        <p:txBody>
          <a:bodyPr/>
          <a:lstStyle/>
          <a:p>
            <a:fld id="{101DECFC-91BF-4AD5-8C5F-471766CF9085}" type="slidenum">
              <a:rPr lang="en-US" smtClean="0"/>
              <a:t>10</a:t>
            </a:fld>
            <a:endParaRPr lang="en-US"/>
          </a:p>
        </p:txBody>
      </p:sp>
    </p:spTree>
    <p:extLst>
      <p:ext uri="{BB962C8B-B14F-4D97-AF65-F5344CB8AC3E}">
        <p14:creationId xmlns:p14="http://schemas.microsoft.com/office/powerpoint/2010/main" val="2922152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https://ondemand.metopera.org/performance/detail/e8174902-82fb-5e94-b1ef-54dd3387dbe9</a:t>
            </a:r>
          </a:p>
          <a:p>
            <a:r>
              <a:rPr lang="en-US" dirty="0"/>
              <a:t>https://www.youtube.com/watch?v=Yy-DTtJ5q-A</a:t>
            </a:r>
          </a:p>
          <a:p>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12</a:t>
            </a:fld>
            <a:endParaRPr lang="en-US"/>
          </a:p>
        </p:txBody>
      </p:sp>
    </p:spTree>
    <p:extLst>
      <p:ext uri="{BB962C8B-B14F-4D97-AF65-F5344CB8AC3E}">
        <p14:creationId xmlns:p14="http://schemas.microsoft.com/office/powerpoint/2010/main" val="2504983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3" name="Google Shape;173;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17</a:t>
            </a:fld>
            <a:endParaRPr lang="en-US"/>
          </a:p>
        </p:txBody>
      </p:sp>
    </p:spTree>
    <p:extLst>
      <p:ext uri="{BB962C8B-B14F-4D97-AF65-F5344CB8AC3E}">
        <p14:creationId xmlns:p14="http://schemas.microsoft.com/office/powerpoint/2010/main" val="12440313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3811" y="665962"/>
            <a:ext cx="10984375" cy="1180618"/>
          </a:xfrm>
        </p:spPr>
        <p:txBody>
          <a:bodyPr anchor="b">
            <a:normAutofit/>
          </a:bodyPr>
          <a:lstStyle>
            <a:lvl1pPr algn="ctr">
              <a:defRPr sz="4400"/>
            </a:lvl1pPr>
          </a:lstStyle>
          <a:p>
            <a:r>
              <a:rPr lang="en-US" dirty="0"/>
              <a:t>CLICK TO EDIT MASTER TITLE STYLE</a:t>
            </a:r>
          </a:p>
        </p:txBody>
      </p:sp>
      <p:sp>
        <p:nvSpPr>
          <p:cNvPr id="3" name="Subtitle 2"/>
          <p:cNvSpPr>
            <a:spLocks noGrp="1"/>
          </p:cNvSpPr>
          <p:nvPr>
            <p:ph type="subTitle" idx="1"/>
          </p:nvPr>
        </p:nvSpPr>
        <p:spPr>
          <a:xfrm>
            <a:off x="1523999" y="2137781"/>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90E25B9-6D6C-46FD-8747-DA5FD85E2693}"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red text on a black background&#10;&#10;Description automatically generated">
            <a:extLst>
              <a:ext uri="{FF2B5EF4-FFF2-40B4-BE49-F238E27FC236}">
                <a16:creationId xmlns:a16="http://schemas.microsoft.com/office/drawing/2014/main" id="{8C26A1FD-29AB-12F8-F95B-18FBBDA0A4B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0016" y="4317517"/>
            <a:ext cx="5711964" cy="1514859"/>
          </a:xfrm>
          <a:prstGeom prst="rect">
            <a:avLst/>
          </a:prstGeom>
        </p:spPr>
      </p:pic>
    </p:spTree>
    <p:extLst>
      <p:ext uri="{BB962C8B-B14F-4D97-AF65-F5344CB8AC3E}">
        <p14:creationId xmlns:p14="http://schemas.microsoft.com/office/powerpoint/2010/main" val="411086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3812" y="563433"/>
            <a:ext cx="10984375" cy="1180618"/>
          </a:xfrm>
        </p:spPr>
        <p:txBody>
          <a:bodyPr anchor="b">
            <a:normAutofit/>
          </a:bodyPr>
          <a:lstStyle>
            <a:lvl1pPr algn="ctr">
              <a:defRPr sz="4400"/>
            </a:lvl1pPr>
          </a:lstStyle>
          <a:p>
            <a:r>
              <a:rPr lang="en-US" dirty="0"/>
              <a:t>CLICK TO EDIT MASTER TITLE STYLE</a:t>
            </a:r>
          </a:p>
        </p:txBody>
      </p:sp>
      <p:sp>
        <p:nvSpPr>
          <p:cNvPr id="4" name="Date Placeholder 3"/>
          <p:cNvSpPr>
            <a:spLocks noGrp="1"/>
          </p:cNvSpPr>
          <p:nvPr>
            <p:ph type="dt" sz="half" idx="10"/>
          </p:nvPr>
        </p:nvSpPr>
        <p:spPr/>
        <p:txBody>
          <a:bodyPr/>
          <a:lstStyle/>
          <a:p>
            <a:fld id="{990E25B9-6D6C-46FD-8747-DA5FD85E2693}"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92C675CF-5071-A27F-9874-BA5DB77373A8}"/>
              </a:ext>
            </a:extLst>
          </p:cNvPr>
          <p:cNvSpPr>
            <a:spLocks noGrp="1"/>
          </p:cNvSpPr>
          <p:nvPr>
            <p:ph sz="half" idx="1"/>
          </p:nvPr>
        </p:nvSpPr>
        <p:spPr>
          <a:xfrm>
            <a:off x="603811" y="1874531"/>
            <a:ext cx="1098437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Box 2">
            <a:extLst>
              <a:ext uri="{FF2B5EF4-FFF2-40B4-BE49-F238E27FC236}">
                <a16:creationId xmlns:a16="http://schemas.microsoft.com/office/drawing/2014/main" id="{CEFDDC1F-B4C4-1112-8B12-1145455CBFBE}"/>
              </a:ext>
            </a:extLst>
          </p:cNvPr>
          <p:cNvSpPr txBox="1"/>
          <p:nvPr userDrawn="1"/>
        </p:nvSpPr>
        <p:spPr>
          <a:xfrm>
            <a:off x="10200815" y="6190191"/>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226328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0E25B9-6D6C-46FD-8747-DA5FD85E2693}"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0F6854A-E8E4-AD47-7C51-1677E17BFF4E}"/>
              </a:ext>
            </a:extLst>
          </p:cNvPr>
          <p:cNvSpPr>
            <a:spLocks noGrp="1"/>
          </p:cNvSpPr>
          <p:nvPr>
            <p:ph type="title"/>
          </p:nvPr>
        </p:nvSpPr>
        <p:spPr>
          <a:xfrm>
            <a:off x="838200" y="664304"/>
            <a:ext cx="3932237" cy="1600200"/>
          </a:xfrm>
        </p:spPr>
        <p:txBody>
          <a:bodyPr anchor="b"/>
          <a:lstStyle>
            <a:lvl1pPr>
              <a:defRPr sz="3200"/>
            </a:lvl1pPr>
          </a:lstStyle>
          <a:p>
            <a:r>
              <a:rPr lang="en-US" dirty="0"/>
              <a:t>Click to edit Master title style</a:t>
            </a:r>
          </a:p>
        </p:txBody>
      </p:sp>
      <p:sp>
        <p:nvSpPr>
          <p:cNvPr id="10" name="Picture Placeholder 2">
            <a:extLst>
              <a:ext uri="{FF2B5EF4-FFF2-40B4-BE49-F238E27FC236}">
                <a16:creationId xmlns:a16="http://schemas.microsoft.com/office/drawing/2014/main" id="{F7E223F6-A23C-54D6-ACF3-A965EB8E63AB}"/>
              </a:ext>
            </a:extLst>
          </p:cNvPr>
          <p:cNvSpPr>
            <a:spLocks noGrp="1"/>
          </p:cNvSpPr>
          <p:nvPr>
            <p:ph type="pic" idx="1"/>
          </p:nvPr>
        </p:nvSpPr>
        <p:spPr>
          <a:xfrm>
            <a:off x="5181600" y="119452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1" name="Text Placeholder 3">
            <a:extLst>
              <a:ext uri="{FF2B5EF4-FFF2-40B4-BE49-F238E27FC236}">
                <a16:creationId xmlns:a16="http://schemas.microsoft.com/office/drawing/2014/main" id="{DA956003-5C2D-E80D-F00D-3D2CF1187091}"/>
              </a:ext>
            </a:extLst>
          </p:cNvPr>
          <p:cNvSpPr>
            <a:spLocks noGrp="1"/>
          </p:cNvSpPr>
          <p:nvPr>
            <p:ph type="body" sz="half" idx="2"/>
          </p:nvPr>
        </p:nvSpPr>
        <p:spPr>
          <a:xfrm>
            <a:off x="838200" y="2264504"/>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TextBox 5">
            <a:extLst>
              <a:ext uri="{FF2B5EF4-FFF2-40B4-BE49-F238E27FC236}">
                <a16:creationId xmlns:a16="http://schemas.microsoft.com/office/drawing/2014/main" id="{831262F5-76F2-4EE7-89E6-514019378B3F}"/>
              </a:ext>
            </a:extLst>
          </p:cNvPr>
          <p:cNvSpPr txBox="1"/>
          <p:nvPr userDrawn="1"/>
        </p:nvSpPr>
        <p:spPr>
          <a:xfrm>
            <a:off x="10200815" y="6212342"/>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451672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0E25B9-6D6C-46FD-8747-DA5FD85E2693}"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2">
            <a:extLst>
              <a:ext uri="{FF2B5EF4-FFF2-40B4-BE49-F238E27FC236}">
                <a16:creationId xmlns:a16="http://schemas.microsoft.com/office/drawing/2014/main" id="{E4410A6E-C1A3-8886-CA41-46C65DF4E4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Title 1">
            <a:extLst>
              <a:ext uri="{FF2B5EF4-FFF2-40B4-BE49-F238E27FC236}">
                <a16:creationId xmlns:a16="http://schemas.microsoft.com/office/drawing/2014/main" id="{D745CF91-0581-9E41-F431-D30FD62291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6" name="TextBox 5">
            <a:extLst>
              <a:ext uri="{FF2B5EF4-FFF2-40B4-BE49-F238E27FC236}">
                <a16:creationId xmlns:a16="http://schemas.microsoft.com/office/drawing/2014/main" id="{330D3863-9701-3585-A54E-E1CDA9619DD6}"/>
              </a:ext>
            </a:extLst>
          </p:cNvPr>
          <p:cNvSpPr txBox="1"/>
          <p:nvPr userDrawn="1"/>
        </p:nvSpPr>
        <p:spPr>
          <a:xfrm>
            <a:off x="10200815" y="6212342"/>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3019549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13458" y="2430687"/>
            <a:ext cx="10984375" cy="1180618"/>
          </a:xfrm>
        </p:spPr>
        <p:txBody>
          <a:bodyPr anchor="b">
            <a:normAutofit/>
          </a:bodyPr>
          <a:lstStyle>
            <a:lvl1pPr algn="ctr">
              <a:defRPr sz="4400"/>
            </a:lvl1pPr>
          </a:lstStyle>
          <a:p>
            <a:r>
              <a:rPr lang="en-US"/>
              <a:t>CLICK TO EDIT MASTER TITLE STYLE</a:t>
            </a:r>
          </a:p>
        </p:txBody>
      </p:sp>
      <p:sp>
        <p:nvSpPr>
          <p:cNvPr id="3" name="Subtitle 2"/>
          <p:cNvSpPr>
            <a:spLocks noGrp="1"/>
          </p:cNvSpPr>
          <p:nvPr>
            <p:ph type="subTitle" idx="1"/>
          </p:nvPr>
        </p:nvSpPr>
        <p:spPr>
          <a:xfrm>
            <a:off x="1524000" y="3837327"/>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90E25B9-6D6C-46FD-8747-DA5FD85E2693}" type="datetimeFigureOut">
              <a:rPr lang="en-US" smtClean="0"/>
              <a:t>12/20/2024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9400F-DAA0-45CD-9B80-ED5465233AB4}" type="slidenum">
              <a:rPr lang="en-US" smtClean="0"/>
              <a:t>‹#›</a:t>
            </a:fld>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591F7323-9B75-3731-CFF1-753E16C2BD3B}"/>
              </a:ext>
            </a:extLst>
          </p:cNvPr>
          <p:cNvSpPr txBox="1"/>
          <p:nvPr userDrawn="1"/>
        </p:nvSpPr>
        <p:spPr>
          <a:xfrm>
            <a:off x="10200815" y="6212342"/>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3717768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_Title Slide">
  <p:cSld name="5_Title Slide">
    <p:spTree>
      <p:nvGrpSpPr>
        <p:cNvPr id="1" name="Shape 25"/>
        <p:cNvGrpSpPr/>
        <p:nvPr/>
      </p:nvGrpSpPr>
      <p:grpSpPr>
        <a:xfrm>
          <a:off x="0" y="0"/>
          <a:ext cx="0" cy="0"/>
          <a:chOff x="0" y="0"/>
          <a:chExt cx="0" cy="0"/>
        </a:xfrm>
      </p:grpSpPr>
      <p:sp>
        <p:nvSpPr>
          <p:cNvPr id="26" name="Google Shape;26;p21"/>
          <p:cNvSpPr txBox="1">
            <a:spLocks noGrp="1"/>
          </p:cNvSpPr>
          <p:nvPr>
            <p:ph type="ctrTitle"/>
          </p:nvPr>
        </p:nvSpPr>
        <p:spPr>
          <a:xfrm>
            <a:off x="603812" y="563433"/>
            <a:ext cx="10984375" cy="1180618"/>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400"/>
              <a:buFont typeface="Avenir"/>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21"/>
          <p:cNvSpPr/>
          <p:nvPr/>
        </p:nvSpPr>
        <p:spPr>
          <a:xfrm>
            <a:off x="0" y="-2"/>
            <a:ext cx="12192000" cy="384048"/>
          </a:xfrm>
          <a:prstGeom prst="rect">
            <a:avLst/>
          </a:prstGeom>
          <a:solidFill>
            <a:srgbClr val="C8102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0" name="Google Shape;30;p21"/>
          <p:cNvSpPr/>
          <p:nvPr/>
        </p:nvSpPr>
        <p:spPr>
          <a:xfrm>
            <a:off x="0" y="6473952"/>
            <a:ext cx="12192000" cy="384048"/>
          </a:xfrm>
          <a:prstGeom prst="rect">
            <a:avLst/>
          </a:prstGeom>
          <a:solidFill>
            <a:srgbClr val="C8102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1" name="Google Shape;31;p21"/>
          <p:cNvSpPr txBox="1">
            <a:spLocks noGrp="1"/>
          </p:cNvSpPr>
          <p:nvPr>
            <p:ph type="body" idx="1"/>
          </p:nvPr>
        </p:nvSpPr>
        <p:spPr>
          <a:xfrm>
            <a:off x="603811" y="1874531"/>
            <a:ext cx="1098437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 name="TextBox 3">
            <a:extLst>
              <a:ext uri="{FF2B5EF4-FFF2-40B4-BE49-F238E27FC236}">
                <a16:creationId xmlns:a16="http://schemas.microsoft.com/office/drawing/2014/main" id="{5808140A-29D2-7FB5-D768-BE0A0D10F3EC}"/>
              </a:ext>
            </a:extLst>
          </p:cNvPr>
          <p:cNvSpPr txBox="1"/>
          <p:nvPr userDrawn="1"/>
        </p:nvSpPr>
        <p:spPr>
          <a:xfrm>
            <a:off x="10200815" y="6212342"/>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40174881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alpha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0E25B9-6D6C-46FD-8747-DA5FD85E2693}" type="datetimeFigureOut">
              <a:rPr lang="en-US" smtClean="0"/>
              <a:t>12/20/2024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69400F-DAA0-45CD-9B80-ED5465233AB4}" type="slidenum">
              <a:rPr lang="en-US" smtClean="0"/>
              <a:t>‹#›</a:t>
            </a:fld>
            <a:endParaRPr lang="en-US"/>
          </a:p>
        </p:txBody>
      </p:sp>
      <p:sp>
        <p:nvSpPr>
          <p:cNvPr id="7" name="Rectangle 6">
            <a:extLst>
              <a:ext uri="{FF2B5EF4-FFF2-40B4-BE49-F238E27FC236}">
                <a16:creationId xmlns:a16="http://schemas.microsoft.com/office/drawing/2014/main" id="{52516D2C-6E54-4214-BFEC-219C28DB01AB}"/>
              </a:ext>
            </a:extLst>
          </p:cNvPr>
          <p:cNvSpPr/>
          <p:nvPr userDrawn="1"/>
        </p:nvSpPr>
        <p:spPr>
          <a:xfrm>
            <a:off x="0" y="-2"/>
            <a:ext cx="12192000" cy="384048"/>
          </a:xfrm>
          <a:prstGeom prst="rect">
            <a:avLst/>
          </a:prstGeom>
          <a:solidFill>
            <a:srgbClr val="E5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E75B0AA-3900-4A19-BB19-3BC1581D8D9D}"/>
              </a:ext>
            </a:extLst>
          </p:cNvPr>
          <p:cNvSpPr/>
          <p:nvPr userDrawn="1"/>
        </p:nvSpPr>
        <p:spPr>
          <a:xfrm>
            <a:off x="0" y="6473952"/>
            <a:ext cx="12192000" cy="384048"/>
          </a:xfrm>
          <a:prstGeom prst="rect">
            <a:avLst/>
          </a:prstGeom>
          <a:solidFill>
            <a:srgbClr val="E5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1819113"/>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49" r:id="rId5"/>
    <p:sldLayoutId id="2147483655" r:id="rId6"/>
  </p:sldLayoutIdLst>
  <p:txStyles>
    <p:titleStyle>
      <a:lvl1pPr algn="l"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ondemand.metopera.org/performance/detail/e8174902-82fb-5e94-b1ef-54dd3387dbe9"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hyperlink" Target="https://www.youtube.com/watch?v=Yy-DTtJ5q-A"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ondemand.metopera.org/performance/detail/e8174902-82fb-5e94-b1ef-54dd3387dbe9"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hyperlink" Target="https://www.youtube.com/watch?v=Yy-DTtJ5q-A"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1.sv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ondemand.metopera.org/performance/detail/e8174902-82fb-5e94-b1ef-54dd3387dbe9"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hyperlink" Target="https://www.youtube.com/watch?v=Yy-DTtJ5q-A"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CA9ABCA-4DB5-B93E-9270-647D25ADB009}"/>
              </a:ext>
            </a:extLst>
          </p:cNvPr>
          <p:cNvSpPr/>
          <p:nvPr/>
        </p:nvSpPr>
        <p:spPr>
          <a:xfrm>
            <a:off x="0" y="0"/>
            <a:ext cx="12192000" cy="3793543"/>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C53ECC-57DD-F799-DEB4-5F4FECA1551C}"/>
              </a:ext>
            </a:extLst>
          </p:cNvPr>
          <p:cNvSpPr>
            <a:spLocks noGrp="1"/>
          </p:cNvSpPr>
          <p:nvPr>
            <p:ph type="ctrTitle"/>
          </p:nvPr>
        </p:nvSpPr>
        <p:spPr/>
        <p:txBody>
          <a:bodyPr>
            <a:normAutofit/>
          </a:bodyPr>
          <a:lstStyle/>
          <a:p>
            <a:r>
              <a:rPr lang="en-US" sz="5400" b="1" dirty="0">
                <a:solidFill>
                  <a:srgbClr val="FFFEFA"/>
                </a:solidFill>
                <a:latin typeface="Arial" panose="020B0604020202020204" pitchFamily="34" charset="0"/>
                <a:cs typeface="Arial" panose="020B0604020202020204" pitchFamily="34" charset="0"/>
              </a:rPr>
              <a:t>Exploring Story Adaptation</a:t>
            </a:r>
          </a:p>
        </p:txBody>
      </p:sp>
      <p:sp>
        <p:nvSpPr>
          <p:cNvPr id="3" name="Subtitle 2">
            <a:extLst>
              <a:ext uri="{FF2B5EF4-FFF2-40B4-BE49-F238E27FC236}">
                <a16:creationId xmlns:a16="http://schemas.microsoft.com/office/drawing/2014/main" id="{1D8D9891-B917-D579-C30A-B9265F407AC3}"/>
              </a:ext>
            </a:extLst>
          </p:cNvPr>
          <p:cNvSpPr>
            <a:spLocks noGrp="1"/>
          </p:cNvSpPr>
          <p:nvPr>
            <p:ph type="subTitle" idx="1"/>
          </p:nvPr>
        </p:nvSpPr>
        <p:spPr>
          <a:xfrm>
            <a:off x="1345807" y="2188694"/>
            <a:ext cx="9500381" cy="1655762"/>
          </a:xfrm>
        </p:spPr>
        <p:txBody>
          <a:bodyPr>
            <a:normAutofit/>
          </a:bodyPr>
          <a:lstStyle/>
          <a:p>
            <a:r>
              <a:rPr lang="en-US" sz="3600" dirty="0">
                <a:solidFill>
                  <a:srgbClr val="FFFEFA"/>
                </a:solidFill>
                <a:latin typeface="Arial" panose="020B0604020202020204" pitchFamily="34" charset="0"/>
                <a:cs typeface="Arial" panose="020B0604020202020204" pitchFamily="34" charset="0"/>
              </a:rPr>
              <a:t>Enriching the Humanities Through Opera</a:t>
            </a:r>
          </a:p>
        </p:txBody>
      </p:sp>
      <p:sp>
        <p:nvSpPr>
          <p:cNvPr id="11" name="TextBox 10">
            <a:extLst>
              <a:ext uri="{FF2B5EF4-FFF2-40B4-BE49-F238E27FC236}">
                <a16:creationId xmlns:a16="http://schemas.microsoft.com/office/drawing/2014/main" id="{F99634CE-32AF-7899-4868-46FA31B121D1}"/>
              </a:ext>
            </a:extLst>
          </p:cNvPr>
          <p:cNvSpPr txBox="1"/>
          <p:nvPr/>
        </p:nvSpPr>
        <p:spPr>
          <a:xfrm>
            <a:off x="7753036" y="6133920"/>
            <a:ext cx="3598698" cy="261610"/>
          </a:xfrm>
          <a:prstGeom prst="rect">
            <a:avLst/>
          </a:prstGeom>
          <a:noFill/>
        </p:spPr>
        <p:txBody>
          <a:bodyPr wrap="square" rtlCol="0">
            <a:spAutoFit/>
          </a:bodyPr>
          <a:lstStyle/>
          <a:p>
            <a:r>
              <a:rPr lang="en-US" sz="1100" dirty="0">
                <a:solidFill>
                  <a:srgbClr val="999896"/>
                </a:solidFill>
                <a:latin typeface="Arial" panose="020B0604020202020204" pitchFamily="34" charset="0"/>
                <a:cs typeface="Arial" panose="020B0604020202020204" pitchFamily="34" charset="0"/>
              </a:rPr>
              <a:t>Made possible by the generous support from the</a:t>
            </a:r>
          </a:p>
        </p:txBody>
      </p:sp>
      <p:pic>
        <p:nvPicPr>
          <p:cNvPr id="5" name="Picture 4" descr="A white and orange logo&#10;&#10;Description automatically generated">
            <a:extLst>
              <a:ext uri="{FF2B5EF4-FFF2-40B4-BE49-F238E27FC236}">
                <a16:creationId xmlns:a16="http://schemas.microsoft.com/office/drawing/2014/main" id="{370BEB4E-52B3-4D67-BC68-C975C30EBE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46188" y="5927188"/>
            <a:ext cx="1253448" cy="413464"/>
          </a:xfrm>
          <a:prstGeom prst="rect">
            <a:avLst/>
          </a:prstGeom>
        </p:spPr>
      </p:pic>
    </p:spTree>
    <p:extLst>
      <p:ext uri="{BB962C8B-B14F-4D97-AF65-F5344CB8AC3E}">
        <p14:creationId xmlns:p14="http://schemas.microsoft.com/office/powerpoint/2010/main" val="2684681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05A16-9E87-D5CF-4CB2-B914377CA181}"/>
              </a:ext>
            </a:extLst>
          </p:cNvPr>
          <p:cNvSpPr txBox="1">
            <a:spLocks/>
          </p:cNvSpPr>
          <p:nvPr/>
        </p:nvSpPr>
        <p:spPr>
          <a:xfrm>
            <a:off x="368299" y="266077"/>
            <a:ext cx="10985500" cy="11811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dirty="0">
                <a:latin typeface="Arial" panose="020B0604020202020204" pitchFamily="34" charset="0"/>
                <a:cs typeface="Arial" panose="020B0604020202020204" pitchFamily="34" charset="0"/>
              </a:rPr>
              <a:t>Key Scene #2 continued</a:t>
            </a:r>
          </a:p>
        </p:txBody>
      </p:sp>
      <p:sp>
        <p:nvSpPr>
          <p:cNvPr id="4" name="TextBox 3">
            <a:extLst>
              <a:ext uri="{FF2B5EF4-FFF2-40B4-BE49-F238E27FC236}">
                <a16:creationId xmlns:a16="http://schemas.microsoft.com/office/drawing/2014/main" id="{B95A5EC1-5779-997E-ED1D-A1829D2DDE75}"/>
              </a:ext>
            </a:extLst>
          </p:cNvPr>
          <p:cNvSpPr txBox="1"/>
          <p:nvPr/>
        </p:nvSpPr>
        <p:spPr>
          <a:xfrm>
            <a:off x="368299" y="2037268"/>
            <a:ext cx="8391002" cy="1849032"/>
          </a:xfrm>
          <a:prstGeom prst="rect">
            <a:avLst/>
          </a:prstGeom>
          <a:noFill/>
        </p:spPr>
        <p:txBody>
          <a:bodyPr wrap="square" rtlCol="0">
            <a:spAutoFit/>
          </a:bodyPr>
          <a:lstStyle/>
          <a:p>
            <a:pPr marL="0" marR="0">
              <a:lnSpc>
                <a:spcPct val="107000"/>
              </a:lnSpc>
              <a:spcBef>
                <a:spcPts val="0"/>
              </a:spcBef>
              <a:spcAft>
                <a:spcPts val="0"/>
              </a:spcAft>
            </a:pPr>
            <a:r>
              <a:rPr lang="en-US" u="sng" kern="100" dirty="0">
                <a:solidFill>
                  <a:srgbClr val="C8102E"/>
                </a:solidFill>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Met Opera on Demand:</a:t>
            </a:r>
            <a:r>
              <a:rPr lang="en-US" kern="100" dirty="0">
                <a:solidFill>
                  <a:srgbClr val="C8102E"/>
                </a:solidFill>
                <a:latin typeface="Arial" panose="020B0604020202020204" pitchFamily="34" charset="0"/>
                <a:ea typeface="Times New Roman" panose="02020603050405020304" pitchFamily="18" charset="0"/>
                <a:cs typeface="Arial" panose="020B0604020202020204" pitchFamily="34" charset="0"/>
              </a:rPr>
              <a:t> </a:t>
            </a:r>
            <a:r>
              <a:rPr lang="en-US" sz="18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Track #</a:t>
            </a:r>
            <a:r>
              <a:rPr lang="it-IT" sz="18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36. ACT III: Riconosci in questo amplesso — Eccovi — Io vi dico</a:t>
            </a:r>
            <a:endParaRPr lang="it-IT" kern="1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a:lnSpc>
                <a:spcPct val="107000"/>
              </a:lnSpc>
              <a:spcBef>
                <a:spcPts val="0"/>
              </a:spcBef>
              <a:spcAft>
                <a:spcPts val="0"/>
              </a:spcAft>
            </a:pPr>
            <a:r>
              <a:rPr lang="it-IT" kern="100" dirty="0">
                <a:solidFill>
                  <a:srgbClr val="000000"/>
                </a:solidFill>
                <a:latin typeface="Arial" panose="020B0604020202020204" pitchFamily="34" charset="0"/>
                <a:ea typeface="Aptos" panose="020B0004020202020204" pitchFamily="34" charset="0"/>
                <a:cs typeface="Arial" panose="020B0604020202020204" pitchFamily="34" charset="0"/>
              </a:rPr>
              <a:t>00:48 – 06:27 </a:t>
            </a:r>
            <a:endParaRPr lang="en-US" kern="100" dirty="0">
              <a:solidFill>
                <a:srgbClr val="000000"/>
              </a:solidFill>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r>
              <a:rPr lang="en-US" sz="18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endParaRPr lang="it-IT" sz="1800" dirty="0">
              <a:effectLst/>
              <a:latin typeface="Arial" panose="020B0604020202020204" pitchFamily="34" charset="0"/>
              <a:ea typeface="Aptos" panose="020B00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407AC20-8F1B-795B-42C1-012237EE9F53}"/>
              </a:ext>
            </a:extLst>
          </p:cNvPr>
          <p:cNvSpPr txBox="1"/>
          <p:nvPr/>
        </p:nvSpPr>
        <p:spPr>
          <a:xfrm>
            <a:off x="368298" y="4144601"/>
            <a:ext cx="7899401" cy="663580"/>
          </a:xfrm>
          <a:prstGeom prst="rect">
            <a:avLst/>
          </a:prstGeom>
          <a:noFill/>
        </p:spPr>
        <p:txBody>
          <a:bodyPr wrap="square">
            <a:spAutoFit/>
          </a:bodyPr>
          <a:lstStyle/>
          <a:p>
            <a:pPr marL="0" marR="0">
              <a:lnSpc>
                <a:spcPct val="107000"/>
              </a:lnSpc>
              <a:spcBef>
                <a:spcPts val="0"/>
              </a:spcBef>
              <a:spcAft>
                <a:spcPts val="0"/>
              </a:spcAft>
            </a:pPr>
            <a:r>
              <a:rPr lang="en-US" sz="1800" dirty="0">
                <a:solidFill>
                  <a:srgbClr val="C8102E"/>
                </a:solidFill>
                <a:effectLst/>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Act #, Scene #</a:t>
            </a:r>
            <a:endParaRPr lang="en-US" sz="1800" dirty="0">
              <a:solidFill>
                <a:srgbClr val="C8102E"/>
              </a:solidFill>
              <a:effectLst/>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r>
              <a:rPr lang="en-US" kern="100" dirty="0">
                <a:latin typeface="Arial" panose="020B0604020202020204" pitchFamily="34" charset="0"/>
                <a:ea typeface="Times New Roman" panose="02020603050405020304" pitchFamily="18" charset="0"/>
                <a:cs typeface="Arial" panose="020B0604020202020204" pitchFamily="34" charset="0"/>
              </a:rPr>
              <a:t>2:01:22 – 2:06:57</a:t>
            </a:r>
            <a:endParaRPr lang="en-US" sz="1800" kern="100" dirty="0">
              <a:effectLst/>
              <a:latin typeface="Arial" panose="020B0604020202020204" pitchFamily="34" charset="0"/>
              <a:ea typeface="Aptos" panose="020B0004020202020204" pitchFamily="34" charset="0"/>
              <a:cs typeface="Arial" panose="020B0604020202020204" pitchFamily="34" charset="0"/>
            </a:endParaRPr>
          </a:p>
        </p:txBody>
      </p:sp>
      <p:pic>
        <p:nvPicPr>
          <p:cNvPr id="7" name="Graphic 6" descr="Theatre with solid fill">
            <a:hlinkClick r:id="rId4"/>
            <a:extLst>
              <a:ext uri="{FF2B5EF4-FFF2-40B4-BE49-F238E27FC236}">
                <a16:creationId xmlns:a16="http://schemas.microsoft.com/office/drawing/2014/main" id="{A516423F-B210-3F4E-04D7-CE66EBFFFCA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759300" y="3505136"/>
            <a:ext cx="1982681" cy="1982681"/>
          </a:xfrm>
          <a:prstGeom prst="rect">
            <a:avLst/>
          </a:prstGeom>
        </p:spPr>
      </p:pic>
      <p:pic>
        <p:nvPicPr>
          <p:cNvPr id="8" name="Graphic 7" descr="Theatre with solid fill">
            <a:hlinkClick r:id="rId3"/>
            <a:extLst>
              <a:ext uri="{FF2B5EF4-FFF2-40B4-BE49-F238E27FC236}">
                <a16:creationId xmlns:a16="http://schemas.microsoft.com/office/drawing/2014/main" id="{CF7F487E-EAB9-1332-0AC6-05858312858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759301" y="1313528"/>
            <a:ext cx="1982681" cy="1982681"/>
          </a:xfrm>
          <a:prstGeom prst="rect">
            <a:avLst/>
          </a:prstGeom>
        </p:spPr>
      </p:pic>
    </p:spTree>
    <p:extLst>
      <p:ext uri="{BB962C8B-B14F-4D97-AF65-F5344CB8AC3E}">
        <p14:creationId xmlns:p14="http://schemas.microsoft.com/office/powerpoint/2010/main" val="3552454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group of people in clothing&#10;&#10;Description automatically generated">
            <a:extLst>
              <a:ext uri="{FF2B5EF4-FFF2-40B4-BE49-F238E27FC236}">
                <a16:creationId xmlns:a16="http://schemas.microsoft.com/office/drawing/2014/main" id="{8FC21846-46D9-EE93-CFC4-70288A7714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25" y="2417243"/>
            <a:ext cx="6376729" cy="3188365"/>
          </a:xfrm>
          <a:prstGeom prst="rect">
            <a:avLst/>
          </a:prstGeom>
        </p:spPr>
      </p:pic>
      <p:sp>
        <p:nvSpPr>
          <p:cNvPr id="2" name="Title 1">
            <a:extLst>
              <a:ext uri="{FF2B5EF4-FFF2-40B4-BE49-F238E27FC236}">
                <a16:creationId xmlns:a16="http://schemas.microsoft.com/office/drawing/2014/main" id="{2CB3F44F-7C81-0081-C78D-C5ADAFAF610B}"/>
              </a:ext>
            </a:extLst>
          </p:cNvPr>
          <p:cNvSpPr txBox="1">
            <a:spLocks/>
          </p:cNvSpPr>
          <p:nvPr/>
        </p:nvSpPr>
        <p:spPr>
          <a:xfrm>
            <a:off x="368299" y="266077"/>
            <a:ext cx="10985500" cy="11811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dirty="0">
                <a:latin typeface="Arial" panose="020B0604020202020204" pitchFamily="34" charset="0"/>
                <a:cs typeface="Arial" panose="020B0604020202020204" pitchFamily="34" charset="0"/>
              </a:rPr>
              <a:t>Key Scene #3</a:t>
            </a:r>
          </a:p>
        </p:txBody>
      </p:sp>
      <p:sp>
        <p:nvSpPr>
          <p:cNvPr id="6" name="TextBox 5">
            <a:extLst>
              <a:ext uri="{FF2B5EF4-FFF2-40B4-BE49-F238E27FC236}">
                <a16:creationId xmlns:a16="http://schemas.microsoft.com/office/drawing/2014/main" id="{2761CE45-2628-A938-C837-329E2E69DEAD}"/>
              </a:ext>
            </a:extLst>
          </p:cNvPr>
          <p:cNvSpPr txBox="1"/>
          <p:nvPr/>
        </p:nvSpPr>
        <p:spPr>
          <a:xfrm>
            <a:off x="354925" y="1475409"/>
            <a:ext cx="11427461" cy="830997"/>
          </a:xfrm>
          <a:prstGeom prst="rect">
            <a:avLst/>
          </a:prstGeom>
          <a:noFill/>
        </p:spPr>
        <p:txBody>
          <a:bodyPr wrap="square">
            <a:spAutoFit/>
          </a:bodyPr>
          <a:lstStyle/>
          <a:p>
            <a:r>
              <a:rPr lang="it-IT" sz="2400" b="1" dirty="0">
                <a:latin typeface="Arial" panose="020B0604020202020204" pitchFamily="34" charset="0"/>
                <a:cs typeface="Arial" panose="020B0604020202020204" pitchFamily="34" charset="0"/>
              </a:rPr>
              <a:t>Act IV, Finale: Gente, gente, all'armi, all'armi!... Questo giorno di tormenti (Gentlemen, to arms!... This day of torments)</a:t>
            </a:r>
            <a:endParaRPr lang="en-US" sz="24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248A56EF-FB1C-DCD9-3DCF-8D5C81D8EF5D}"/>
              </a:ext>
            </a:extLst>
          </p:cNvPr>
          <p:cNvSpPr txBox="1"/>
          <p:nvPr/>
        </p:nvSpPr>
        <p:spPr>
          <a:xfrm>
            <a:off x="354925" y="5382591"/>
            <a:ext cx="4520554" cy="215444"/>
          </a:xfrm>
          <a:prstGeom prst="rect">
            <a:avLst/>
          </a:prstGeom>
          <a:noFill/>
        </p:spPr>
        <p:txBody>
          <a:bodyPr wrap="square" rtlCol="0">
            <a:spAutoFit/>
          </a:bodyPr>
          <a:lstStyle/>
          <a:p>
            <a:r>
              <a:rPr lang="en-US" sz="800" i="1" dirty="0">
                <a:solidFill>
                  <a:schemeClr val="bg1"/>
                </a:solidFill>
                <a:latin typeface="Arial" panose="020B0604020202020204" pitchFamily="34" charset="0"/>
                <a:cs typeface="Arial" panose="020B0604020202020204" pitchFamily="34" charset="0"/>
              </a:rPr>
              <a:t>Le </a:t>
            </a:r>
            <a:r>
              <a:rPr lang="en-US" sz="800" i="1" dirty="0" err="1">
                <a:solidFill>
                  <a:schemeClr val="bg1"/>
                </a:solidFill>
                <a:latin typeface="Arial" panose="020B0604020202020204" pitchFamily="34" charset="0"/>
                <a:cs typeface="Arial" panose="020B0604020202020204" pitchFamily="34" charset="0"/>
              </a:rPr>
              <a:t>nozze</a:t>
            </a:r>
            <a:r>
              <a:rPr lang="en-US" sz="800" i="1" dirty="0">
                <a:solidFill>
                  <a:schemeClr val="bg1"/>
                </a:solidFill>
                <a:latin typeface="Arial" panose="020B0604020202020204" pitchFamily="34" charset="0"/>
                <a:cs typeface="Arial" panose="020B0604020202020204" pitchFamily="34" charset="0"/>
              </a:rPr>
              <a:t> di Figaro</a:t>
            </a:r>
            <a:r>
              <a:rPr lang="en-US" sz="800" dirty="0">
                <a:solidFill>
                  <a:schemeClr val="bg1"/>
                </a:solidFill>
                <a:latin typeface="Arial" panose="020B0604020202020204" pitchFamily="34" charset="0"/>
                <a:cs typeface="Arial" panose="020B0604020202020204" pitchFamily="34" charset="0"/>
              </a:rPr>
              <a:t>, Seattle Opera (photo: </a:t>
            </a:r>
            <a:r>
              <a:rPr lang="en-US" sz="800" dirty="0" err="1">
                <a:solidFill>
                  <a:schemeClr val="bg1"/>
                </a:solidFill>
                <a:latin typeface="Arial" panose="020B0604020202020204" pitchFamily="34" charset="0"/>
                <a:cs typeface="Arial" panose="020B0604020202020204" pitchFamily="34" charset="0"/>
              </a:rPr>
              <a:t>Tuffer</a:t>
            </a:r>
            <a:r>
              <a:rPr lang="en-US" sz="800" dirty="0">
                <a:solidFill>
                  <a:schemeClr val="bg1"/>
                </a:solidFill>
                <a:latin typeface="Arial" panose="020B0604020202020204" pitchFamily="34" charset="0"/>
                <a:cs typeface="Arial" panose="020B0604020202020204" pitchFamily="34" charset="0"/>
              </a:rPr>
              <a:t>)</a:t>
            </a:r>
            <a:endParaRPr lang="en-US" sz="800" i="1" dirty="0">
              <a:solidFill>
                <a:schemeClr val="bg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B990C088-27E4-5350-06F1-22D139984361}"/>
              </a:ext>
            </a:extLst>
          </p:cNvPr>
          <p:cNvSpPr txBox="1"/>
          <p:nvPr/>
        </p:nvSpPr>
        <p:spPr>
          <a:xfrm>
            <a:off x="6750315" y="2334638"/>
            <a:ext cx="5365024" cy="4015330"/>
          </a:xfrm>
          <a:prstGeom prst="rect">
            <a:avLst/>
          </a:prstGeom>
          <a:noFill/>
        </p:spPr>
        <p:txBody>
          <a:bodyPr wrap="square">
            <a:spAutoFit/>
          </a:bodyPr>
          <a:lstStyle/>
          <a:p>
            <a:pPr marL="0" marR="0">
              <a:lnSpc>
                <a:spcPct val="107000"/>
              </a:lnSpc>
              <a:spcBef>
                <a:spcPts val="0"/>
              </a:spcBef>
              <a:spcAft>
                <a:spcPts val="0"/>
              </a:spcAft>
            </a:pPr>
            <a:r>
              <a:rPr lang="en-US" sz="2400" kern="100" dirty="0">
                <a:effectLst/>
                <a:latin typeface="Arial" panose="020B0604020202020204" pitchFamily="34" charset="0"/>
                <a:ea typeface="Aptos" panose="020B0004020202020204" pitchFamily="34" charset="0"/>
                <a:cs typeface="Arial" panose="020B0604020202020204" pitchFamily="34" charset="0"/>
              </a:rPr>
              <a:t>Chaos erupts as the elaborate disguises and misunderstandings reach their peak. Figaro, Susanna, the Count, and the Countess become entangled in a whirlwind of mistaken identities, culminating in the Count mistakenly accusing the disguised Countess of infidelity. The commotion attracts others, who rush in, adding to the confusion.</a:t>
            </a:r>
          </a:p>
        </p:txBody>
      </p:sp>
    </p:spTree>
    <p:extLst>
      <p:ext uri="{BB962C8B-B14F-4D97-AF65-F5344CB8AC3E}">
        <p14:creationId xmlns:p14="http://schemas.microsoft.com/office/powerpoint/2010/main" val="1465395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05A16-9E87-D5CF-4CB2-B914377CA181}"/>
              </a:ext>
            </a:extLst>
          </p:cNvPr>
          <p:cNvSpPr txBox="1">
            <a:spLocks/>
          </p:cNvSpPr>
          <p:nvPr/>
        </p:nvSpPr>
        <p:spPr>
          <a:xfrm>
            <a:off x="368299" y="266077"/>
            <a:ext cx="10985500" cy="11811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dirty="0">
                <a:latin typeface="Arial" panose="020B0604020202020204" pitchFamily="34" charset="0"/>
                <a:cs typeface="Arial" panose="020B0604020202020204" pitchFamily="34" charset="0"/>
              </a:rPr>
              <a:t>Key Scene #3 continued</a:t>
            </a:r>
          </a:p>
        </p:txBody>
      </p:sp>
      <p:sp>
        <p:nvSpPr>
          <p:cNvPr id="4" name="TextBox 3">
            <a:extLst>
              <a:ext uri="{FF2B5EF4-FFF2-40B4-BE49-F238E27FC236}">
                <a16:creationId xmlns:a16="http://schemas.microsoft.com/office/drawing/2014/main" id="{B95A5EC1-5779-997E-ED1D-A1829D2DDE75}"/>
              </a:ext>
            </a:extLst>
          </p:cNvPr>
          <p:cNvSpPr txBox="1"/>
          <p:nvPr/>
        </p:nvSpPr>
        <p:spPr>
          <a:xfrm>
            <a:off x="368299" y="2037268"/>
            <a:ext cx="8391002" cy="1849032"/>
          </a:xfrm>
          <a:prstGeom prst="rect">
            <a:avLst/>
          </a:prstGeom>
          <a:noFill/>
        </p:spPr>
        <p:txBody>
          <a:bodyPr wrap="square" rtlCol="0">
            <a:spAutoFit/>
          </a:bodyPr>
          <a:lstStyle/>
          <a:p>
            <a:pPr marL="0" marR="0">
              <a:lnSpc>
                <a:spcPct val="107000"/>
              </a:lnSpc>
              <a:spcBef>
                <a:spcPts val="0"/>
              </a:spcBef>
              <a:spcAft>
                <a:spcPts val="0"/>
              </a:spcAft>
            </a:pPr>
            <a:r>
              <a:rPr lang="en-US" u="sng" kern="100" dirty="0">
                <a:solidFill>
                  <a:srgbClr val="C8102E"/>
                </a:solidFill>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Met Opera on Demand:</a:t>
            </a:r>
            <a:r>
              <a:rPr lang="en-US" kern="100" dirty="0">
                <a:solidFill>
                  <a:srgbClr val="C8102E"/>
                </a:solidFill>
                <a:latin typeface="Arial" panose="020B0604020202020204" pitchFamily="34" charset="0"/>
                <a:ea typeface="Times New Roman" panose="02020603050405020304" pitchFamily="18" charset="0"/>
                <a:cs typeface="Arial" panose="020B0604020202020204" pitchFamily="34" charset="0"/>
              </a:rPr>
              <a:t> </a:t>
            </a:r>
            <a:r>
              <a:rPr lang="en-US" sz="18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Track #</a:t>
            </a:r>
            <a:r>
              <a:rPr lang="it-IT" sz="18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47. ACT IV: Gente, gente, all'armi — Questo giorno di tormenti</a:t>
            </a:r>
            <a:endParaRPr lang="it-IT" kern="1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a:lnSpc>
                <a:spcPct val="107000"/>
              </a:lnSpc>
              <a:spcBef>
                <a:spcPts val="0"/>
              </a:spcBef>
              <a:spcAft>
                <a:spcPts val="0"/>
              </a:spcAft>
            </a:pPr>
            <a:r>
              <a:rPr lang="it-IT" kern="100" dirty="0">
                <a:solidFill>
                  <a:srgbClr val="000000"/>
                </a:solidFill>
                <a:latin typeface="Arial" panose="020B0604020202020204" pitchFamily="34" charset="0"/>
                <a:ea typeface="Aptos" panose="020B0004020202020204" pitchFamily="34" charset="0"/>
                <a:cs typeface="Arial" panose="020B0604020202020204" pitchFamily="34" charset="0"/>
              </a:rPr>
              <a:t>00:00 – 05:24 </a:t>
            </a:r>
            <a:endParaRPr lang="en-US" kern="100" dirty="0">
              <a:solidFill>
                <a:srgbClr val="000000"/>
              </a:solidFill>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r>
              <a:rPr lang="en-US" sz="18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endParaRPr lang="it-IT" sz="1800" dirty="0">
              <a:effectLst/>
              <a:latin typeface="Arial" panose="020B0604020202020204" pitchFamily="34" charset="0"/>
              <a:ea typeface="Aptos" panose="020B00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407AC20-8F1B-795B-42C1-012237EE9F53}"/>
              </a:ext>
            </a:extLst>
          </p:cNvPr>
          <p:cNvSpPr txBox="1"/>
          <p:nvPr/>
        </p:nvSpPr>
        <p:spPr>
          <a:xfrm>
            <a:off x="368298" y="4144601"/>
            <a:ext cx="7899401" cy="663580"/>
          </a:xfrm>
          <a:prstGeom prst="rect">
            <a:avLst/>
          </a:prstGeom>
          <a:noFill/>
        </p:spPr>
        <p:txBody>
          <a:bodyPr wrap="square">
            <a:spAutoFit/>
          </a:bodyPr>
          <a:lstStyle/>
          <a:p>
            <a:pPr marL="0" marR="0">
              <a:lnSpc>
                <a:spcPct val="107000"/>
              </a:lnSpc>
              <a:spcBef>
                <a:spcPts val="0"/>
              </a:spcBef>
              <a:spcAft>
                <a:spcPts val="0"/>
              </a:spcAft>
            </a:pPr>
            <a:r>
              <a:rPr lang="en-US" dirty="0">
                <a:solidFill>
                  <a:srgbClr val="C8102E"/>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Act IV, Scene 14: </a:t>
            </a:r>
            <a:r>
              <a:rPr lang="en-US" dirty="0" err="1">
                <a:solidFill>
                  <a:srgbClr val="C8102E"/>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Gente</a:t>
            </a:r>
            <a:r>
              <a:rPr lang="en-US" dirty="0">
                <a:solidFill>
                  <a:srgbClr val="C8102E"/>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a:t>
            </a:r>
            <a:r>
              <a:rPr lang="en-US" dirty="0" err="1">
                <a:solidFill>
                  <a:srgbClr val="C8102E"/>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gente</a:t>
            </a:r>
            <a:r>
              <a:rPr lang="en-US" dirty="0">
                <a:solidFill>
                  <a:srgbClr val="C8102E"/>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a:t>
            </a:r>
            <a:r>
              <a:rPr lang="en-US" dirty="0" err="1">
                <a:solidFill>
                  <a:srgbClr val="C8102E"/>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all'armi</a:t>
            </a:r>
            <a:r>
              <a:rPr lang="en-US" dirty="0">
                <a:solidFill>
                  <a:srgbClr val="C8102E"/>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a:t>
            </a:r>
            <a:r>
              <a:rPr lang="en-US" dirty="0" err="1">
                <a:solidFill>
                  <a:srgbClr val="C8102E"/>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all'armi</a:t>
            </a:r>
            <a:r>
              <a:rPr lang="en-US" dirty="0">
                <a:solidFill>
                  <a:srgbClr val="C8102E"/>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a:t>
            </a:r>
            <a:r>
              <a:rPr lang="en-US" dirty="0" err="1">
                <a:solidFill>
                  <a:srgbClr val="C8102E"/>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Questo</a:t>
            </a:r>
            <a:r>
              <a:rPr lang="en-US" dirty="0">
                <a:solidFill>
                  <a:srgbClr val="C8102E"/>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a:t>
            </a:r>
            <a:r>
              <a:rPr lang="en-US" dirty="0" err="1">
                <a:solidFill>
                  <a:srgbClr val="C8102E"/>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giorno</a:t>
            </a:r>
            <a:r>
              <a:rPr lang="en-US" dirty="0">
                <a:solidFill>
                  <a:srgbClr val="C8102E"/>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di </a:t>
            </a:r>
            <a:r>
              <a:rPr lang="en-US" dirty="0" err="1">
                <a:solidFill>
                  <a:srgbClr val="C8102E"/>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tormenti</a:t>
            </a:r>
            <a:r>
              <a:rPr lang="en-US" dirty="0">
                <a:solidFill>
                  <a:srgbClr val="C8102E"/>
                </a:solidFill>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a:t>
            </a:r>
            <a:endParaRPr lang="en-US" sz="1800" dirty="0">
              <a:solidFill>
                <a:srgbClr val="C8102E"/>
              </a:solidFill>
              <a:effectLst/>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r>
              <a:rPr lang="en-US" kern="100" dirty="0">
                <a:latin typeface="Arial" panose="020B0604020202020204" pitchFamily="34" charset="0"/>
                <a:ea typeface="Times New Roman" panose="02020603050405020304" pitchFamily="18" charset="0"/>
                <a:cs typeface="Arial" panose="020B0604020202020204" pitchFamily="34" charset="0"/>
              </a:rPr>
              <a:t>2:59:50 – 3:05:28</a:t>
            </a:r>
            <a:endParaRPr lang="en-US" sz="1800" kern="100" dirty="0">
              <a:effectLst/>
              <a:latin typeface="Arial" panose="020B0604020202020204" pitchFamily="34" charset="0"/>
              <a:ea typeface="Aptos" panose="020B0004020202020204" pitchFamily="34" charset="0"/>
              <a:cs typeface="Arial" panose="020B0604020202020204" pitchFamily="34" charset="0"/>
            </a:endParaRPr>
          </a:p>
        </p:txBody>
      </p:sp>
      <p:pic>
        <p:nvPicPr>
          <p:cNvPr id="7" name="Graphic 6" descr="Theatre with solid fill">
            <a:hlinkClick r:id="rId4"/>
            <a:extLst>
              <a:ext uri="{FF2B5EF4-FFF2-40B4-BE49-F238E27FC236}">
                <a16:creationId xmlns:a16="http://schemas.microsoft.com/office/drawing/2014/main" id="{A516423F-B210-3F4E-04D7-CE66EBFFFCA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759300" y="3505136"/>
            <a:ext cx="1982681" cy="1982681"/>
          </a:xfrm>
          <a:prstGeom prst="rect">
            <a:avLst/>
          </a:prstGeom>
        </p:spPr>
      </p:pic>
      <p:pic>
        <p:nvPicPr>
          <p:cNvPr id="8" name="Graphic 7" descr="Theatre with solid fill">
            <a:hlinkClick r:id="rId3"/>
            <a:extLst>
              <a:ext uri="{FF2B5EF4-FFF2-40B4-BE49-F238E27FC236}">
                <a16:creationId xmlns:a16="http://schemas.microsoft.com/office/drawing/2014/main" id="{CF7F487E-EAB9-1332-0AC6-05858312858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759301" y="1313528"/>
            <a:ext cx="1982681" cy="1982681"/>
          </a:xfrm>
          <a:prstGeom prst="rect">
            <a:avLst/>
          </a:prstGeom>
        </p:spPr>
      </p:pic>
    </p:spTree>
    <p:extLst>
      <p:ext uri="{BB962C8B-B14F-4D97-AF65-F5344CB8AC3E}">
        <p14:creationId xmlns:p14="http://schemas.microsoft.com/office/powerpoint/2010/main" val="1075632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8E063E1-78EB-77FB-3A60-7A3D913762AC}"/>
              </a:ext>
            </a:extLst>
          </p:cNvPr>
          <p:cNvSpPr txBox="1"/>
          <p:nvPr/>
        </p:nvSpPr>
        <p:spPr>
          <a:xfrm>
            <a:off x="722142" y="2705725"/>
            <a:ext cx="10747716" cy="1446550"/>
          </a:xfrm>
          <a:prstGeom prst="rect">
            <a:avLst/>
          </a:prstGeom>
          <a:noFill/>
        </p:spPr>
        <p:txBody>
          <a:bodyPr wrap="square" rtlCol="0">
            <a:spAutoFit/>
          </a:bodyPr>
          <a:lstStyle/>
          <a:p>
            <a:pPr algn="ctr"/>
            <a:r>
              <a:rPr lang="en-US" sz="4400" b="1" dirty="0">
                <a:latin typeface="Arial" panose="020B0604020202020204" pitchFamily="34" charset="0"/>
                <a:cs typeface="Arial" panose="020B0604020202020204" pitchFamily="34" charset="0"/>
              </a:rPr>
              <a:t>Why do we adapt stories?</a:t>
            </a:r>
          </a:p>
          <a:p>
            <a:endParaRPr lang="en-US" sz="4400" dirty="0">
              <a:latin typeface="Avenir LT Std 65 Medium" panose="020B0603020203020204" pitchFamily="34" charset="0"/>
            </a:endParaRPr>
          </a:p>
        </p:txBody>
      </p:sp>
    </p:spTree>
    <p:extLst>
      <p:ext uri="{BB962C8B-B14F-4D97-AF65-F5344CB8AC3E}">
        <p14:creationId xmlns:p14="http://schemas.microsoft.com/office/powerpoint/2010/main" val="38000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500DC-72C3-EC26-1B9A-E3907B8C6D2D}"/>
              </a:ext>
            </a:extLst>
          </p:cNvPr>
          <p:cNvSpPr>
            <a:spLocks noGrp="1"/>
          </p:cNvSpPr>
          <p:nvPr>
            <p:ph type="ctrTitle"/>
          </p:nvPr>
        </p:nvSpPr>
        <p:spPr>
          <a:xfrm>
            <a:off x="603812" y="239342"/>
            <a:ext cx="10984375" cy="1180618"/>
          </a:xfrm>
        </p:spPr>
        <p:txBody>
          <a:bodyPr>
            <a:normAutofit/>
          </a:bodyPr>
          <a:lstStyle/>
          <a:p>
            <a:pPr algn="l"/>
            <a:r>
              <a:rPr lang="en-US" sz="4800" b="1" dirty="0">
                <a:latin typeface="Arial" panose="020B0604020202020204" pitchFamily="34" charset="0"/>
                <a:cs typeface="Arial" panose="020B0604020202020204" pitchFamily="34" charset="0"/>
              </a:rPr>
              <a:t>Adaptation Guidelines</a:t>
            </a:r>
            <a:endParaRPr lang="en-US" sz="4800" dirty="0"/>
          </a:p>
        </p:txBody>
      </p:sp>
      <p:sp>
        <p:nvSpPr>
          <p:cNvPr id="3" name="Content Placeholder 2">
            <a:extLst>
              <a:ext uri="{FF2B5EF4-FFF2-40B4-BE49-F238E27FC236}">
                <a16:creationId xmlns:a16="http://schemas.microsoft.com/office/drawing/2014/main" id="{F69C3BA4-D3D8-F1DD-1D6B-83FFB47C1DE8}"/>
              </a:ext>
            </a:extLst>
          </p:cNvPr>
          <p:cNvSpPr>
            <a:spLocks noGrp="1"/>
          </p:cNvSpPr>
          <p:nvPr>
            <p:ph sz="half" idx="1"/>
          </p:nvPr>
        </p:nvSpPr>
        <p:spPr>
          <a:xfrm>
            <a:off x="120030" y="1863732"/>
            <a:ext cx="10984375" cy="4351338"/>
          </a:xfrm>
        </p:spPr>
        <p:txBody>
          <a:bodyPr>
            <a:normAutofit/>
          </a:bodyPr>
          <a:lstStyle/>
          <a:p>
            <a:pPr marL="914400" marR="0" lvl="2" indent="0">
              <a:lnSpc>
                <a:spcPct val="107000"/>
              </a:lnSpc>
              <a:spcBef>
                <a:spcPts val="525"/>
              </a:spcBef>
              <a:spcAft>
                <a:spcPts val="0"/>
              </a:spcAft>
              <a:buSzPts val="1000"/>
              <a:buNone/>
              <a:tabLst>
                <a:tab pos="1371600" algn="l"/>
              </a:tabLst>
            </a:pPr>
            <a:r>
              <a:rPr lang="en-US" sz="32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Adapting the Who, What, When, and Where. </a:t>
            </a:r>
            <a:endParaRPr lang="en-US" sz="32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600200" marR="0" lvl="3" indent="-228600">
              <a:lnSpc>
                <a:spcPct val="107000"/>
              </a:lnSpc>
              <a:spcBef>
                <a:spcPts val="525"/>
              </a:spcBef>
              <a:spcAft>
                <a:spcPts val="0"/>
              </a:spcAft>
              <a:buSzPts val="1000"/>
              <a:buFont typeface="Wingdings" panose="05000000000000000000" pitchFamily="2" charset="2"/>
              <a:buChar char=""/>
              <a:tabLst>
                <a:tab pos="1828800" algn="l"/>
              </a:tabLst>
            </a:pPr>
            <a:r>
              <a:rPr lang="en-US" sz="28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Who: </a:t>
            </a:r>
            <a:r>
              <a:rPr lang="en-US" sz="28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character/character identity</a:t>
            </a:r>
          </a:p>
          <a:p>
            <a:pPr marL="1828800" lvl="4" indent="0">
              <a:lnSpc>
                <a:spcPct val="107000"/>
              </a:lnSpc>
              <a:spcBef>
                <a:spcPts val="525"/>
              </a:spcBef>
              <a:buSzPts val="1000"/>
              <a:buNone/>
              <a:tabLst>
                <a:tab pos="1828800" algn="l"/>
              </a:tabLst>
            </a:pPr>
            <a:r>
              <a:rPr lang="en-US" sz="2800" b="1" i="1" kern="1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200" b="1" i="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Note</a:t>
            </a:r>
            <a:r>
              <a:rPr lang="en-US" sz="2200" b="1" i="1" kern="1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en-US" sz="22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2200" i="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character identity can be adapted, but characters may not 	be eliminated or added. </a:t>
            </a:r>
            <a:endParaRPr lang="en-US" sz="2200" kern="1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1600200" marR="0" lvl="3" indent="-228600">
              <a:lnSpc>
                <a:spcPct val="107000"/>
              </a:lnSpc>
              <a:spcBef>
                <a:spcPts val="525"/>
              </a:spcBef>
              <a:spcAft>
                <a:spcPts val="0"/>
              </a:spcAft>
              <a:buSzPts val="1000"/>
              <a:buFont typeface="Wingdings" panose="05000000000000000000" pitchFamily="2" charset="2"/>
              <a:buChar char=""/>
              <a:tabLst>
                <a:tab pos="1828800" algn="l"/>
              </a:tabLst>
            </a:pPr>
            <a:r>
              <a:rPr lang="en-US" sz="28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What: </a:t>
            </a:r>
            <a:r>
              <a:rPr lang="en-US" sz="28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key scene, action in the story - what is happening?</a:t>
            </a:r>
            <a:endParaRPr lang="en-US" sz="28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600200" marR="0" lvl="3" indent="-228600">
              <a:lnSpc>
                <a:spcPct val="107000"/>
              </a:lnSpc>
              <a:spcBef>
                <a:spcPts val="525"/>
              </a:spcBef>
              <a:spcAft>
                <a:spcPts val="0"/>
              </a:spcAft>
              <a:buSzPts val="1000"/>
              <a:buFont typeface="Wingdings" panose="05000000000000000000" pitchFamily="2" charset="2"/>
              <a:buChar char=""/>
              <a:tabLst>
                <a:tab pos="1828800" algn="l"/>
              </a:tabLst>
            </a:pPr>
            <a:r>
              <a:rPr lang="en-US" sz="28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When: </a:t>
            </a:r>
            <a:r>
              <a:rPr lang="en-US" sz="28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time period, time of day, year, etc.</a:t>
            </a:r>
            <a:endParaRPr lang="en-US" sz="28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1600200" marR="0" lvl="3" indent="-228600">
              <a:lnSpc>
                <a:spcPct val="107000"/>
              </a:lnSpc>
              <a:spcBef>
                <a:spcPts val="525"/>
              </a:spcBef>
              <a:spcAft>
                <a:spcPts val="0"/>
              </a:spcAft>
              <a:buSzPts val="1000"/>
              <a:buFont typeface="Wingdings" panose="05000000000000000000" pitchFamily="2" charset="2"/>
              <a:buChar char=""/>
              <a:tabLst>
                <a:tab pos="1828800" algn="l"/>
              </a:tabLst>
            </a:pPr>
            <a:r>
              <a:rPr lang="en-US" sz="2800" b="1"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Where: </a:t>
            </a:r>
            <a:r>
              <a:rPr lang="en-US" sz="28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location and setting</a:t>
            </a:r>
          </a:p>
          <a:p>
            <a:endParaRPr lang="en-US" dirty="0"/>
          </a:p>
        </p:txBody>
      </p:sp>
      <p:pic>
        <p:nvPicPr>
          <p:cNvPr id="5" name="Graphic 4" descr="Pencil with solid fill">
            <a:extLst>
              <a:ext uri="{FF2B5EF4-FFF2-40B4-BE49-F238E27FC236}">
                <a16:creationId xmlns:a16="http://schemas.microsoft.com/office/drawing/2014/main" id="{BFDE452D-07F8-04C1-CAF2-77605371C18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82931" y="505560"/>
            <a:ext cx="914400" cy="914400"/>
          </a:xfrm>
          <a:prstGeom prst="rect">
            <a:avLst/>
          </a:prstGeom>
        </p:spPr>
      </p:pic>
    </p:spTree>
    <p:extLst>
      <p:ext uri="{BB962C8B-B14F-4D97-AF65-F5344CB8AC3E}">
        <p14:creationId xmlns:p14="http://schemas.microsoft.com/office/powerpoint/2010/main" val="563583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15"/>
          <p:cNvSpPr txBox="1">
            <a:spLocks noGrp="1"/>
          </p:cNvSpPr>
          <p:nvPr>
            <p:ph type="ctrTitle"/>
          </p:nvPr>
        </p:nvSpPr>
        <p:spPr>
          <a:xfrm>
            <a:off x="603810" y="239342"/>
            <a:ext cx="10984375" cy="1180618"/>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US" sz="4800" b="1" dirty="0">
                <a:latin typeface="Arial"/>
                <a:ea typeface="Arial"/>
                <a:cs typeface="Arial"/>
                <a:sym typeface="Arial"/>
              </a:rPr>
              <a:t>Adaptation Pitch</a:t>
            </a:r>
            <a:endParaRPr sz="4800" dirty="0"/>
          </a:p>
        </p:txBody>
      </p:sp>
      <p:sp>
        <p:nvSpPr>
          <p:cNvPr id="176" name="Google Shape;176;p15"/>
          <p:cNvSpPr txBox="1">
            <a:spLocks noGrp="1"/>
          </p:cNvSpPr>
          <p:nvPr>
            <p:ph type="body" idx="1"/>
          </p:nvPr>
        </p:nvSpPr>
        <p:spPr>
          <a:xfrm>
            <a:off x="603810" y="1686178"/>
            <a:ext cx="10984375" cy="4351338"/>
          </a:xfrm>
          <a:prstGeom prst="rect">
            <a:avLst/>
          </a:prstGeom>
          <a:noFill/>
          <a:ln>
            <a:noFill/>
          </a:ln>
        </p:spPr>
        <p:txBody>
          <a:bodyPr spcFirstLastPara="1" wrap="square" lIns="91425" tIns="45700" rIns="91425" bIns="45700" anchor="t" anchorCtr="0">
            <a:normAutofit lnSpcReduction="10000"/>
          </a:bodyPr>
          <a:lstStyle/>
          <a:p>
            <a:pPr marL="0" marR="0" lvl="0" indent="0" algn="l" rtl="0">
              <a:lnSpc>
                <a:spcPct val="107000"/>
              </a:lnSpc>
              <a:spcBef>
                <a:spcPts val="0"/>
              </a:spcBef>
              <a:spcAft>
                <a:spcPts val="0"/>
              </a:spcAft>
              <a:buClr>
                <a:schemeClr val="dk1"/>
              </a:buClr>
              <a:buSzPts val="2800"/>
              <a:buNone/>
            </a:pPr>
            <a:r>
              <a:rPr lang="en-US" sz="2800" b="1" dirty="0">
                <a:latin typeface="Arial"/>
                <a:ea typeface="Arial"/>
                <a:cs typeface="Arial"/>
                <a:sym typeface="Arial"/>
              </a:rPr>
              <a:t>Who </a:t>
            </a:r>
            <a:r>
              <a:rPr lang="en-US" sz="2800" dirty="0">
                <a:latin typeface="Arial"/>
                <a:ea typeface="Arial"/>
                <a:cs typeface="Arial"/>
                <a:sym typeface="Arial"/>
              </a:rPr>
              <a:t>(characters in the scene):</a:t>
            </a:r>
            <a:endParaRPr dirty="0"/>
          </a:p>
          <a:p>
            <a:pPr marL="0" marR="0" lvl="0" indent="0" algn="l" rtl="0">
              <a:lnSpc>
                <a:spcPct val="107000"/>
              </a:lnSpc>
              <a:spcBef>
                <a:spcPts val="800"/>
              </a:spcBef>
              <a:spcAft>
                <a:spcPts val="0"/>
              </a:spcAft>
              <a:buClr>
                <a:schemeClr val="dk1"/>
              </a:buClr>
              <a:buSzPts val="2800"/>
              <a:buNone/>
            </a:pPr>
            <a:r>
              <a:rPr lang="en-US" sz="2800" b="1" dirty="0">
                <a:latin typeface="Arial"/>
                <a:ea typeface="Arial"/>
                <a:cs typeface="Arial"/>
                <a:sym typeface="Arial"/>
              </a:rPr>
              <a:t>What </a:t>
            </a:r>
            <a:r>
              <a:rPr lang="en-US" sz="2800" dirty="0">
                <a:latin typeface="Arial"/>
                <a:ea typeface="Arial"/>
                <a:cs typeface="Arial"/>
                <a:sym typeface="Arial"/>
              </a:rPr>
              <a:t>(scene action):</a:t>
            </a:r>
            <a:endParaRPr dirty="0"/>
          </a:p>
          <a:p>
            <a:pPr marL="0" marR="0" lvl="0" indent="0" algn="l" rtl="0">
              <a:lnSpc>
                <a:spcPct val="107000"/>
              </a:lnSpc>
              <a:spcBef>
                <a:spcPts val="800"/>
              </a:spcBef>
              <a:spcAft>
                <a:spcPts val="0"/>
              </a:spcAft>
              <a:buClr>
                <a:schemeClr val="dk1"/>
              </a:buClr>
              <a:buSzPts val="2800"/>
              <a:buNone/>
            </a:pPr>
            <a:r>
              <a:rPr lang="en-US" sz="2800" b="1" dirty="0">
                <a:latin typeface="Arial"/>
                <a:ea typeface="Arial"/>
                <a:cs typeface="Arial"/>
                <a:sym typeface="Arial"/>
              </a:rPr>
              <a:t>When </a:t>
            </a:r>
            <a:r>
              <a:rPr lang="en-US" sz="2800" dirty="0">
                <a:latin typeface="Arial"/>
                <a:ea typeface="Arial"/>
                <a:cs typeface="Arial"/>
                <a:sym typeface="Arial"/>
              </a:rPr>
              <a:t>(time period, time of year/day):</a:t>
            </a:r>
            <a:endParaRPr dirty="0"/>
          </a:p>
          <a:p>
            <a:pPr marL="0" marR="0" lvl="0" indent="0" algn="l" rtl="0">
              <a:lnSpc>
                <a:spcPct val="107000"/>
              </a:lnSpc>
              <a:spcBef>
                <a:spcPts val="800"/>
              </a:spcBef>
              <a:spcAft>
                <a:spcPts val="0"/>
              </a:spcAft>
              <a:buClr>
                <a:schemeClr val="dk1"/>
              </a:buClr>
              <a:buSzPts val="2800"/>
              <a:buNone/>
            </a:pPr>
            <a:r>
              <a:rPr lang="en-US" sz="2800" b="1" dirty="0">
                <a:latin typeface="Arial"/>
                <a:ea typeface="Arial"/>
                <a:cs typeface="Arial"/>
                <a:sym typeface="Arial"/>
              </a:rPr>
              <a:t>Where </a:t>
            </a:r>
            <a:r>
              <a:rPr lang="en-US" sz="2800" dirty="0">
                <a:latin typeface="Arial"/>
                <a:ea typeface="Arial"/>
                <a:cs typeface="Arial"/>
                <a:sym typeface="Arial"/>
              </a:rPr>
              <a:t>(location/setting):</a:t>
            </a:r>
            <a:endParaRPr dirty="0"/>
          </a:p>
          <a:p>
            <a:pPr marL="0" marR="0" lvl="0" indent="0" algn="l" rtl="0">
              <a:lnSpc>
                <a:spcPct val="107000"/>
              </a:lnSpc>
              <a:spcBef>
                <a:spcPts val="800"/>
              </a:spcBef>
              <a:spcAft>
                <a:spcPts val="0"/>
              </a:spcAft>
              <a:buClr>
                <a:schemeClr val="dk1"/>
              </a:buClr>
              <a:buSzPts val="2800"/>
              <a:buNone/>
            </a:pPr>
            <a:r>
              <a:rPr lang="en-US" sz="2800" b="1" dirty="0">
                <a:latin typeface="Arial"/>
                <a:ea typeface="Arial"/>
                <a:cs typeface="Arial"/>
                <a:sym typeface="Arial"/>
              </a:rPr>
              <a:t> </a:t>
            </a:r>
            <a:endParaRPr sz="2800" dirty="0">
              <a:latin typeface="Arial"/>
              <a:ea typeface="Arial"/>
              <a:cs typeface="Arial"/>
              <a:sym typeface="Arial"/>
            </a:endParaRPr>
          </a:p>
          <a:p>
            <a:pPr marL="0" marR="0" lvl="0" indent="0" algn="l" rtl="0">
              <a:lnSpc>
                <a:spcPct val="107000"/>
              </a:lnSpc>
              <a:spcBef>
                <a:spcPts val="800"/>
              </a:spcBef>
              <a:spcAft>
                <a:spcPts val="0"/>
              </a:spcAft>
              <a:buClr>
                <a:schemeClr val="dk1"/>
              </a:buClr>
              <a:buSzPts val="2800"/>
              <a:buNone/>
            </a:pPr>
            <a:r>
              <a:rPr lang="en-US" sz="2800" dirty="0">
                <a:latin typeface="Arial"/>
                <a:ea typeface="Arial"/>
                <a:cs typeface="Arial"/>
                <a:sym typeface="Arial"/>
              </a:rPr>
              <a:t>Why did you choose to adapt the opera this way?</a:t>
            </a:r>
            <a:endParaRPr dirty="0"/>
          </a:p>
          <a:p>
            <a:pPr marL="0" marR="0" lvl="0" indent="0" algn="l" rtl="0">
              <a:lnSpc>
                <a:spcPct val="107000"/>
              </a:lnSpc>
              <a:spcBef>
                <a:spcPts val="800"/>
              </a:spcBef>
              <a:spcAft>
                <a:spcPts val="0"/>
              </a:spcAft>
              <a:buClr>
                <a:schemeClr val="dk1"/>
              </a:buClr>
              <a:buSzPts val="2800"/>
              <a:buNone/>
            </a:pPr>
            <a:r>
              <a:rPr lang="en-US" sz="2800" dirty="0">
                <a:latin typeface="Arial"/>
                <a:ea typeface="Arial"/>
                <a:cs typeface="Arial"/>
                <a:sym typeface="Arial"/>
              </a:rPr>
              <a:t> </a:t>
            </a:r>
            <a:endParaRPr dirty="0"/>
          </a:p>
          <a:p>
            <a:pPr marL="0" marR="0" lvl="0" indent="0" algn="l" rtl="0">
              <a:lnSpc>
                <a:spcPct val="107000"/>
              </a:lnSpc>
              <a:spcBef>
                <a:spcPts val="800"/>
              </a:spcBef>
              <a:spcAft>
                <a:spcPts val="0"/>
              </a:spcAft>
              <a:buClr>
                <a:schemeClr val="dk1"/>
              </a:buClr>
              <a:buSzPts val="2800"/>
              <a:buNone/>
            </a:pPr>
            <a:r>
              <a:rPr lang="en-US" sz="2800" dirty="0">
                <a:latin typeface="Arial"/>
                <a:ea typeface="Arial"/>
                <a:cs typeface="Arial"/>
                <a:sym typeface="Arial"/>
              </a:rPr>
              <a:t>How will these changes affect the rest of the story?</a:t>
            </a:r>
            <a:endParaRPr dirty="0"/>
          </a:p>
          <a:p>
            <a:pPr marL="228600" lvl="0" indent="-50800" algn="l" rtl="0">
              <a:lnSpc>
                <a:spcPct val="90000"/>
              </a:lnSpc>
              <a:spcBef>
                <a:spcPts val="1800"/>
              </a:spcBef>
              <a:spcAft>
                <a:spcPts val="0"/>
              </a:spcAft>
              <a:buClr>
                <a:schemeClr val="dk1"/>
              </a:buClr>
              <a:buSzPts val="2800"/>
              <a:buNone/>
            </a:pPr>
            <a:endParaRPr dirty="0"/>
          </a:p>
        </p:txBody>
      </p:sp>
      <p:pic>
        <p:nvPicPr>
          <p:cNvPr id="177" name="Google Shape;177;p15" descr="Pencil with solid fill"/>
          <p:cNvPicPr preferRelativeResize="0"/>
          <p:nvPr/>
        </p:nvPicPr>
        <p:blipFill rotWithShape="1">
          <a:blip r:embed="rId3">
            <a:alphaModFix/>
          </a:blip>
          <a:srcRect/>
          <a:stretch/>
        </p:blipFill>
        <p:spPr>
          <a:xfrm>
            <a:off x="5638797" y="505560"/>
            <a:ext cx="914400" cy="9144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C314EE7-9F66-5183-9F07-52B37472B6A9}"/>
              </a:ext>
            </a:extLst>
          </p:cNvPr>
          <p:cNvSpPr>
            <a:spLocks noGrp="1"/>
          </p:cNvSpPr>
          <p:nvPr>
            <p:ph type="title"/>
          </p:nvPr>
        </p:nvSpPr>
        <p:spPr>
          <a:xfrm>
            <a:off x="562428" y="2862262"/>
            <a:ext cx="10515600" cy="1133475"/>
          </a:xfrm>
        </p:spPr>
        <p:txBody>
          <a:bodyPr>
            <a:normAutofit/>
          </a:bodyPr>
          <a:lstStyle/>
          <a:p>
            <a:pPr algn="ctr"/>
            <a:r>
              <a:rPr lang="en-US" sz="6600" b="1" dirty="0">
                <a:latin typeface="Arial" panose="020B0604020202020204" pitchFamily="34" charset="0"/>
                <a:cs typeface="Arial" panose="020B0604020202020204" pitchFamily="34" charset="0"/>
              </a:rPr>
              <a:t>Present</a:t>
            </a:r>
          </a:p>
        </p:txBody>
      </p:sp>
      <p:pic>
        <p:nvPicPr>
          <p:cNvPr id="6" name="Graphic 5" descr="Drama with solid fill">
            <a:extLst>
              <a:ext uri="{FF2B5EF4-FFF2-40B4-BE49-F238E27FC236}">
                <a16:creationId xmlns:a16="http://schemas.microsoft.com/office/drawing/2014/main" id="{C53CF069-FDB4-CCC9-266E-A9F12F7C15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48433" y="2971799"/>
            <a:ext cx="914400" cy="914400"/>
          </a:xfrm>
          <a:prstGeom prst="rect">
            <a:avLst/>
          </a:prstGeom>
        </p:spPr>
      </p:pic>
    </p:spTree>
    <p:extLst>
      <p:ext uri="{BB962C8B-B14F-4D97-AF65-F5344CB8AC3E}">
        <p14:creationId xmlns:p14="http://schemas.microsoft.com/office/powerpoint/2010/main" val="3030511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D80EDE22-4DC5-6C15-1A5A-B563C4C94BFD}"/>
              </a:ext>
            </a:extLst>
          </p:cNvPr>
          <p:cNvSpPr txBox="1">
            <a:spLocks/>
          </p:cNvSpPr>
          <p:nvPr/>
        </p:nvSpPr>
        <p:spPr>
          <a:xfrm>
            <a:off x="368299" y="266077"/>
            <a:ext cx="10985500" cy="11811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dirty="0">
                <a:latin typeface="Arial" panose="020B0604020202020204" pitchFamily="34" charset="0"/>
                <a:cs typeface="Arial" panose="020B0604020202020204" pitchFamily="34" charset="0"/>
              </a:rPr>
              <a:t>Reflection</a:t>
            </a:r>
          </a:p>
        </p:txBody>
      </p:sp>
      <p:pic>
        <p:nvPicPr>
          <p:cNvPr id="10" name="Graphic 9" descr="Group brainstorm outline">
            <a:extLst>
              <a:ext uri="{FF2B5EF4-FFF2-40B4-BE49-F238E27FC236}">
                <a16:creationId xmlns:a16="http://schemas.microsoft.com/office/drawing/2014/main" id="{C12171CC-B377-F4F3-DD8C-A9DC5FFBBD7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527584" y="532777"/>
            <a:ext cx="914400" cy="914400"/>
          </a:xfrm>
          <a:prstGeom prst="rect">
            <a:avLst/>
          </a:prstGeom>
        </p:spPr>
      </p:pic>
      <p:sp>
        <p:nvSpPr>
          <p:cNvPr id="13" name="TextBox 12">
            <a:extLst>
              <a:ext uri="{FF2B5EF4-FFF2-40B4-BE49-F238E27FC236}">
                <a16:creationId xmlns:a16="http://schemas.microsoft.com/office/drawing/2014/main" id="{57745059-1AC5-27CF-A1FF-CB7D627C0EE1}"/>
              </a:ext>
            </a:extLst>
          </p:cNvPr>
          <p:cNvSpPr txBox="1"/>
          <p:nvPr/>
        </p:nvSpPr>
        <p:spPr>
          <a:xfrm>
            <a:off x="406888" y="1838984"/>
            <a:ext cx="11378223" cy="3313023"/>
          </a:xfrm>
          <a:prstGeom prst="rect">
            <a:avLst/>
          </a:prstGeom>
          <a:noFill/>
        </p:spPr>
        <p:txBody>
          <a:bodyPr wrap="square" rtlCol="0">
            <a:spAutoFit/>
          </a:bodyPr>
          <a:lstStyle/>
          <a:p>
            <a:pPr marL="0" marR="0">
              <a:lnSpc>
                <a:spcPct val="107000"/>
              </a:lnSpc>
              <a:spcBef>
                <a:spcPts val="0"/>
              </a:spcBef>
              <a:spcAft>
                <a:spcPts val="0"/>
              </a:spcAft>
            </a:pPr>
            <a:r>
              <a:rPr lang="en-US" sz="3300" kern="100" dirty="0">
                <a:effectLst/>
                <a:latin typeface="Arial" panose="020B0604020202020204" pitchFamily="34" charset="0"/>
                <a:ea typeface="Aptos" panose="020B0004020202020204" pitchFamily="34" charset="0"/>
                <a:cs typeface="Arial" panose="020B0604020202020204" pitchFamily="34" charset="0"/>
              </a:rPr>
              <a:t>Share thoughts on the story adaptation pitch process.</a:t>
            </a:r>
          </a:p>
          <a:p>
            <a:pPr marL="0" marR="0">
              <a:lnSpc>
                <a:spcPct val="107000"/>
              </a:lnSpc>
              <a:spcBef>
                <a:spcPts val="0"/>
              </a:spcBef>
              <a:spcAft>
                <a:spcPts val="0"/>
              </a:spcAft>
            </a:pPr>
            <a:endParaRPr lang="en-US" sz="33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r>
              <a:rPr lang="en-US" sz="3300" kern="100" dirty="0">
                <a:effectLst/>
                <a:latin typeface="Arial" panose="020B0604020202020204" pitchFamily="34" charset="0"/>
                <a:ea typeface="Aptos" panose="020B0004020202020204" pitchFamily="34" charset="0"/>
                <a:cs typeface="Arial" panose="020B0604020202020204" pitchFamily="34" charset="0"/>
              </a:rPr>
              <a:t>How did your understanding of the story change as you adapted it?</a:t>
            </a:r>
          </a:p>
          <a:p>
            <a:pPr marL="0" marR="0">
              <a:lnSpc>
                <a:spcPct val="107000"/>
              </a:lnSpc>
              <a:spcBef>
                <a:spcPts val="0"/>
              </a:spcBef>
              <a:spcAft>
                <a:spcPts val="0"/>
              </a:spcAft>
            </a:pPr>
            <a:r>
              <a:rPr lang="en-US" sz="3300" kern="100" dirty="0">
                <a:effectLst/>
                <a:latin typeface="Arial" panose="020B0604020202020204" pitchFamily="34" charset="0"/>
                <a:ea typeface="Aptos" panose="020B0004020202020204" pitchFamily="34" charset="0"/>
                <a:cs typeface="Arial" panose="020B0604020202020204" pitchFamily="34" charset="0"/>
              </a:rPr>
              <a:t> </a:t>
            </a:r>
          </a:p>
          <a:p>
            <a:pPr marL="0" marR="0">
              <a:lnSpc>
                <a:spcPct val="107000"/>
              </a:lnSpc>
              <a:spcBef>
                <a:spcPts val="0"/>
              </a:spcBef>
              <a:spcAft>
                <a:spcPts val="0"/>
              </a:spcAft>
            </a:pPr>
            <a:r>
              <a:rPr lang="en-US" sz="3300" kern="100" dirty="0">
                <a:effectLst/>
                <a:latin typeface="Arial" panose="020B0604020202020204" pitchFamily="34" charset="0"/>
                <a:ea typeface="Aptos" panose="020B0004020202020204" pitchFamily="34" charset="0"/>
                <a:cs typeface="Arial" panose="020B0604020202020204" pitchFamily="34" charset="0"/>
              </a:rPr>
              <a:t>Were there any new insights or perspectives that emerged?</a:t>
            </a:r>
          </a:p>
        </p:txBody>
      </p:sp>
    </p:spTree>
    <p:extLst>
      <p:ext uri="{BB962C8B-B14F-4D97-AF65-F5344CB8AC3E}">
        <p14:creationId xmlns:p14="http://schemas.microsoft.com/office/powerpoint/2010/main" val="331341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172308" y="1973963"/>
            <a:ext cx="5486400" cy="1455037"/>
          </a:xfrm>
          <a:prstGeom prst="rect">
            <a:avLst/>
          </a:prstGeom>
        </p:spPr>
      </p:pic>
      <p:pic>
        <p:nvPicPr>
          <p:cNvPr id="4" name="Picture 3" descr="A white and orange logo&#10;&#10;Description automatically generated">
            <a:extLst>
              <a:ext uri="{FF2B5EF4-FFF2-40B4-BE49-F238E27FC236}">
                <a16:creationId xmlns:a16="http://schemas.microsoft.com/office/drawing/2014/main" id="{C0AD220C-A684-0D2B-28B6-BF6E23E46F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235" y="3774340"/>
            <a:ext cx="2799266" cy="923369"/>
          </a:xfrm>
          <a:prstGeom prst="rect">
            <a:avLst/>
          </a:prstGeom>
        </p:spPr>
      </p:pic>
    </p:spTree>
    <p:extLst>
      <p:ext uri="{BB962C8B-B14F-4D97-AF65-F5344CB8AC3E}">
        <p14:creationId xmlns:p14="http://schemas.microsoft.com/office/powerpoint/2010/main" val="1564402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EEAF0B0-7256-131E-DD3A-AE5498361CDA}"/>
              </a:ext>
            </a:extLst>
          </p:cNvPr>
          <p:cNvSpPr txBox="1"/>
          <p:nvPr/>
        </p:nvSpPr>
        <p:spPr>
          <a:xfrm>
            <a:off x="328246" y="1584067"/>
            <a:ext cx="11535508" cy="4474045"/>
          </a:xfrm>
          <a:prstGeom prst="rect">
            <a:avLst/>
          </a:prstGeom>
          <a:noFill/>
        </p:spPr>
        <p:txBody>
          <a:bodyPr wrap="square">
            <a:spAutoFit/>
          </a:bodyPr>
          <a:lstStyle/>
          <a:p>
            <a:r>
              <a:rPr lang="en-US" sz="3200" b="1" dirty="0">
                <a:latin typeface="Arial" panose="020B0604020202020204" pitchFamily="34" charset="0"/>
                <a:cs typeface="Arial" panose="020B0604020202020204" pitchFamily="34" charset="0"/>
              </a:rPr>
              <a:t>Today’s Objectives:</a:t>
            </a:r>
          </a:p>
          <a:p>
            <a:endParaRPr lang="en-US" sz="2000" dirty="0">
              <a:latin typeface="Arial" panose="020B0604020202020204" pitchFamily="34" charset="0"/>
              <a:cs typeface="Arial" panose="020B0604020202020204" pitchFamily="34" charset="0"/>
            </a:endParaRPr>
          </a:p>
          <a:p>
            <a:pPr marL="342900" marR="0" lvl="0" indent="-342900">
              <a:lnSpc>
                <a:spcPct val="107000"/>
              </a:lnSpc>
              <a:spcBef>
                <a:spcPts val="525"/>
              </a:spcBef>
              <a:spcAft>
                <a:spcPts val="0"/>
              </a:spcAft>
              <a:buFont typeface="Symbol" panose="05050102010706020507" pitchFamily="18" charset="2"/>
              <a:buChar char=""/>
            </a:pPr>
            <a:r>
              <a:rPr lang="en-US" sz="2400" kern="0" dirty="0">
                <a:effectLst/>
                <a:latin typeface="Arial" panose="020B0604020202020204" pitchFamily="34" charset="0"/>
                <a:ea typeface="Times New Roman" panose="02020603050405020304" pitchFamily="18" charset="0"/>
                <a:cs typeface="Arial" panose="020B0604020202020204" pitchFamily="34" charset="0"/>
              </a:rPr>
              <a:t>Analyze an opera synopsis based on a literary work.</a:t>
            </a:r>
          </a:p>
          <a:p>
            <a:pPr marR="0" lvl="0">
              <a:lnSpc>
                <a:spcPct val="107000"/>
              </a:lnSpc>
              <a:spcBef>
                <a:spcPts val="525"/>
              </a:spcBef>
              <a:spcAft>
                <a:spcPts val="0"/>
              </a:spcAft>
            </a:pPr>
            <a:endParaRPr lang="en-US" sz="24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525"/>
              </a:spcBef>
              <a:spcAft>
                <a:spcPts val="0"/>
              </a:spcAft>
              <a:buFont typeface="Symbol" panose="05050102010706020507" pitchFamily="18" charset="2"/>
              <a:buChar char=""/>
            </a:pPr>
            <a:r>
              <a:rPr lang="en-US" sz="2400" kern="0" dirty="0">
                <a:effectLst/>
                <a:latin typeface="Arial" panose="020B0604020202020204" pitchFamily="34" charset="0"/>
                <a:ea typeface="Times New Roman" panose="02020603050405020304" pitchFamily="18" charset="0"/>
                <a:cs typeface="Arial" panose="020B0604020202020204" pitchFamily="34" charset="0"/>
              </a:rPr>
              <a:t>Compare a literary work with the opera adaptation synopsis.</a:t>
            </a:r>
          </a:p>
          <a:p>
            <a:pPr marR="0" lvl="0">
              <a:lnSpc>
                <a:spcPct val="107000"/>
              </a:lnSpc>
              <a:spcBef>
                <a:spcPts val="525"/>
              </a:spcBef>
              <a:spcAft>
                <a:spcPts val="0"/>
              </a:spcAft>
            </a:pPr>
            <a:endParaRPr lang="en-US" sz="24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525"/>
              </a:spcBef>
              <a:spcAft>
                <a:spcPts val="0"/>
              </a:spcAft>
              <a:buFont typeface="Symbol" panose="05050102010706020507" pitchFamily="18" charset="2"/>
              <a:buChar char=""/>
            </a:pPr>
            <a:r>
              <a:rPr lang="en-US" sz="2400" kern="0" dirty="0">
                <a:effectLst/>
                <a:latin typeface="Arial" panose="020B0604020202020204" pitchFamily="34" charset="0"/>
                <a:ea typeface="Times New Roman" panose="02020603050405020304" pitchFamily="18" charset="0"/>
                <a:cs typeface="Arial" panose="020B0604020202020204" pitchFamily="34" charset="0"/>
              </a:rPr>
              <a:t>I</a:t>
            </a:r>
            <a:r>
              <a:rPr lang="en-US" sz="2400" kern="100" dirty="0">
                <a:effectLst/>
                <a:latin typeface="Arial" panose="020B0604020202020204" pitchFamily="34" charset="0"/>
                <a:ea typeface="Georgia" panose="02040502050405020303" pitchFamily="18" charset="0"/>
                <a:cs typeface="Arial" panose="020B0604020202020204" pitchFamily="34" charset="0"/>
              </a:rPr>
              <a:t>dentify elements of adaptation across multiple versions of the same key scene present in the literary source and opera.</a:t>
            </a:r>
          </a:p>
          <a:p>
            <a:pPr marR="0" lvl="0">
              <a:lnSpc>
                <a:spcPct val="107000"/>
              </a:lnSpc>
              <a:spcBef>
                <a:spcPts val="525"/>
              </a:spcBef>
              <a:spcAft>
                <a:spcPts val="0"/>
              </a:spcAft>
            </a:pPr>
            <a:endParaRPr lang="en-US" sz="24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525"/>
              </a:spcBef>
              <a:spcAft>
                <a:spcPts val="0"/>
              </a:spcAft>
              <a:buFont typeface="Symbol" panose="05050102010706020507" pitchFamily="18" charset="2"/>
              <a:buChar char=""/>
            </a:pPr>
            <a:r>
              <a:rPr lang="en-US" sz="2400" kern="0" dirty="0">
                <a:effectLst/>
                <a:latin typeface="Arial" panose="020B0604020202020204" pitchFamily="34" charset="0"/>
                <a:ea typeface="Times New Roman" panose="02020603050405020304" pitchFamily="18" charset="0"/>
                <a:cs typeface="Arial" panose="020B0604020202020204" pitchFamily="34" charset="0"/>
              </a:rPr>
              <a:t>Collaboratively brainstorm a pitch for an opera adaptation of the literary work.</a:t>
            </a:r>
            <a:endParaRPr lang="en-US" sz="24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TextBox 2">
            <a:extLst>
              <a:ext uri="{FF2B5EF4-FFF2-40B4-BE49-F238E27FC236}">
                <a16:creationId xmlns:a16="http://schemas.microsoft.com/office/drawing/2014/main" id="{5B8E46B9-E363-3C20-2EBF-2DB8C878129F}"/>
              </a:ext>
            </a:extLst>
          </p:cNvPr>
          <p:cNvSpPr txBox="1"/>
          <p:nvPr/>
        </p:nvSpPr>
        <p:spPr>
          <a:xfrm>
            <a:off x="328246" y="799888"/>
            <a:ext cx="11535508" cy="584775"/>
          </a:xfrm>
          <a:prstGeom prst="rect">
            <a:avLst/>
          </a:prstGeom>
          <a:noFill/>
        </p:spPr>
        <p:txBody>
          <a:bodyPr wrap="square">
            <a:spAutoFit/>
          </a:bodyPr>
          <a:lstStyle/>
          <a:p>
            <a:r>
              <a:rPr lang="en-US" sz="3200" b="1" i="1" kern="0" dirty="0">
                <a:effectLst/>
                <a:latin typeface="Arial" panose="020B0604020202020204" pitchFamily="34" charset="0"/>
                <a:ea typeface="Times New Roman" panose="02020603050405020304" pitchFamily="18" charset="0"/>
                <a:cs typeface="Arial" panose="020B0604020202020204" pitchFamily="34" charset="0"/>
              </a:rPr>
              <a:t>What is story adaptation and how is it relevant to opera?</a:t>
            </a:r>
            <a:endParaRPr lang="en-US" sz="32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4662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Thought bubble outline">
            <a:extLst>
              <a:ext uri="{FF2B5EF4-FFF2-40B4-BE49-F238E27FC236}">
                <a16:creationId xmlns:a16="http://schemas.microsoft.com/office/drawing/2014/main" id="{1DE10772-E263-9124-EBE6-D232CBB998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11618" y="373944"/>
            <a:ext cx="1763969" cy="1763969"/>
          </a:xfrm>
          <a:prstGeom prst="rect">
            <a:avLst/>
          </a:prstGeom>
        </p:spPr>
      </p:pic>
      <p:pic>
        <p:nvPicPr>
          <p:cNvPr id="6" name="Graphic 5" descr="Cloud with solid fill">
            <a:extLst>
              <a:ext uri="{FF2B5EF4-FFF2-40B4-BE49-F238E27FC236}">
                <a16:creationId xmlns:a16="http://schemas.microsoft.com/office/drawing/2014/main" id="{DBEAE2AC-2C04-25BF-6C42-4A6B7294942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5024" y="3949112"/>
            <a:ext cx="2658794" cy="2658794"/>
          </a:xfrm>
          <a:prstGeom prst="rect">
            <a:avLst/>
          </a:prstGeom>
        </p:spPr>
      </p:pic>
      <p:pic>
        <p:nvPicPr>
          <p:cNvPr id="7" name="Graphic 6" descr="Cloud outline">
            <a:extLst>
              <a:ext uri="{FF2B5EF4-FFF2-40B4-BE49-F238E27FC236}">
                <a16:creationId xmlns:a16="http://schemas.microsoft.com/office/drawing/2014/main" id="{EECC1CA6-899F-E9CB-63EA-E5C253D1ECA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445439" y="3738097"/>
            <a:ext cx="2268303" cy="2268303"/>
          </a:xfrm>
          <a:prstGeom prst="rect">
            <a:avLst/>
          </a:prstGeom>
        </p:spPr>
      </p:pic>
      <p:sp>
        <p:nvSpPr>
          <p:cNvPr id="8" name="TextBox 7">
            <a:extLst>
              <a:ext uri="{FF2B5EF4-FFF2-40B4-BE49-F238E27FC236}">
                <a16:creationId xmlns:a16="http://schemas.microsoft.com/office/drawing/2014/main" id="{AAE2759C-D838-9CBC-7F97-8DA626D3A0F8}"/>
              </a:ext>
            </a:extLst>
          </p:cNvPr>
          <p:cNvSpPr txBox="1"/>
          <p:nvPr/>
        </p:nvSpPr>
        <p:spPr>
          <a:xfrm>
            <a:off x="323843" y="2245102"/>
            <a:ext cx="11544314" cy="707886"/>
          </a:xfrm>
          <a:prstGeom prst="rect">
            <a:avLst/>
          </a:prstGeom>
          <a:noFill/>
        </p:spPr>
        <p:txBody>
          <a:bodyPr wrap="none" rtlCol="0">
            <a:spAutoFit/>
          </a:bodyPr>
          <a:lstStyle/>
          <a:p>
            <a:r>
              <a:rPr lang="en-US" sz="4000" b="1" dirty="0">
                <a:latin typeface="Arial" panose="020B0604020202020204" pitchFamily="34" charset="0"/>
                <a:cs typeface="Arial" panose="020B0604020202020204" pitchFamily="34" charset="0"/>
              </a:rPr>
              <a:t>Write down the first word that comes to mind.</a:t>
            </a:r>
          </a:p>
        </p:txBody>
      </p:sp>
      <p:sp>
        <p:nvSpPr>
          <p:cNvPr id="9" name="TextBox 8">
            <a:extLst>
              <a:ext uri="{FF2B5EF4-FFF2-40B4-BE49-F238E27FC236}">
                <a16:creationId xmlns:a16="http://schemas.microsoft.com/office/drawing/2014/main" id="{EC48D0C0-34EE-4DB9-0898-76A9DBF4BFBA}"/>
              </a:ext>
            </a:extLst>
          </p:cNvPr>
          <p:cNvSpPr txBox="1"/>
          <p:nvPr/>
        </p:nvSpPr>
        <p:spPr>
          <a:xfrm>
            <a:off x="957598" y="3298648"/>
            <a:ext cx="1467068" cy="646331"/>
          </a:xfrm>
          <a:prstGeom prst="rect">
            <a:avLst/>
          </a:prstGeom>
          <a:noFill/>
        </p:spPr>
        <p:txBody>
          <a:bodyPr wrap="none" rtlCol="0">
            <a:spAutoFit/>
          </a:bodyPr>
          <a:lstStyle/>
          <a:p>
            <a:r>
              <a:rPr lang="en-US" sz="3600" dirty="0">
                <a:latin typeface="Arial" panose="020B0604020202020204" pitchFamily="34" charset="0"/>
                <a:cs typeface="Arial" panose="020B0604020202020204" pitchFamily="34" charset="0"/>
              </a:rPr>
              <a:t>Opera</a:t>
            </a:r>
          </a:p>
        </p:txBody>
      </p:sp>
      <p:sp>
        <p:nvSpPr>
          <p:cNvPr id="10" name="TextBox 9">
            <a:extLst>
              <a:ext uri="{FF2B5EF4-FFF2-40B4-BE49-F238E27FC236}">
                <a16:creationId xmlns:a16="http://schemas.microsoft.com/office/drawing/2014/main" id="{227DFA46-1CAE-8017-69BE-C8FE1D5F69FF}"/>
              </a:ext>
            </a:extLst>
          </p:cNvPr>
          <p:cNvSpPr txBox="1"/>
          <p:nvPr/>
        </p:nvSpPr>
        <p:spPr>
          <a:xfrm>
            <a:off x="3082144" y="3298648"/>
            <a:ext cx="4878259" cy="646331"/>
          </a:xfrm>
          <a:prstGeom prst="rect">
            <a:avLst/>
          </a:prstGeom>
          <a:noFill/>
        </p:spPr>
        <p:txBody>
          <a:bodyPr wrap="none" rtlCol="0">
            <a:spAutoFit/>
          </a:bodyPr>
          <a:lstStyle/>
          <a:p>
            <a:r>
              <a:rPr lang="en-US" sz="3600" i="1" dirty="0">
                <a:latin typeface="Arial" panose="020B0604020202020204" pitchFamily="34" charset="0"/>
                <a:cs typeface="Arial" panose="020B0604020202020204" pitchFamily="34" charset="0"/>
              </a:rPr>
              <a:t>The Marriage of Figaro</a:t>
            </a:r>
          </a:p>
        </p:txBody>
      </p:sp>
      <p:sp>
        <p:nvSpPr>
          <p:cNvPr id="11" name="TextBox 10">
            <a:extLst>
              <a:ext uri="{FF2B5EF4-FFF2-40B4-BE49-F238E27FC236}">
                <a16:creationId xmlns:a16="http://schemas.microsoft.com/office/drawing/2014/main" id="{8F3F9D35-863B-159F-4CD8-BD977705BAF9}"/>
              </a:ext>
            </a:extLst>
          </p:cNvPr>
          <p:cNvSpPr txBox="1"/>
          <p:nvPr/>
        </p:nvSpPr>
        <p:spPr>
          <a:xfrm>
            <a:off x="8617881" y="3302050"/>
            <a:ext cx="2536272" cy="646331"/>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Adaptation</a:t>
            </a:r>
          </a:p>
        </p:txBody>
      </p:sp>
    </p:spTree>
    <p:extLst>
      <p:ext uri="{BB962C8B-B14F-4D97-AF65-F5344CB8AC3E}">
        <p14:creationId xmlns:p14="http://schemas.microsoft.com/office/powerpoint/2010/main" val="616298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3E456F23-9186-4638-F120-E1C1683BEDF2}"/>
              </a:ext>
            </a:extLst>
          </p:cNvPr>
          <p:cNvCxnSpPr>
            <a:cxnSpLocks/>
          </p:cNvCxnSpPr>
          <p:nvPr/>
        </p:nvCxnSpPr>
        <p:spPr>
          <a:xfrm flipV="1">
            <a:off x="3377072" y="2745113"/>
            <a:ext cx="2372928" cy="2894122"/>
          </a:xfrm>
          <a:prstGeom prst="line">
            <a:avLst/>
          </a:prstGeom>
        </p:spPr>
        <p:style>
          <a:lnRef idx="2">
            <a:schemeClr val="dk1"/>
          </a:lnRef>
          <a:fillRef idx="0">
            <a:schemeClr val="dk1"/>
          </a:fillRef>
          <a:effectRef idx="1">
            <a:schemeClr val="dk1"/>
          </a:effectRef>
          <a:fontRef idx="minor">
            <a:schemeClr val="tx1"/>
          </a:fontRef>
        </p:style>
      </p:cxnSp>
      <p:cxnSp>
        <p:nvCxnSpPr>
          <p:cNvPr id="5" name="Straight Connector 4">
            <a:extLst>
              <a:ext uri="{FF2B5EF4-FFF2-40B4-BE49-F238E27FC236}">
                <a16:creationId xmlns:a16="http://schemas.microsoft.com/office/drawing/2014/main" id="{39F5A79F-CB0A-B006-976B-665C261151EE}"/>
              </a:ext>
            </a:extLst>
          </p:cNvPr>
          <p:cNvCxnSpPr>
            <a:cxnSpLocks/>
          </p:cNvCxnSpPr>
          <p:nvPr/>
        </p:nvCxnSpPr>
        <p:spPr>
          <a:xfrm>
            <a:off x="5750000" y="2745114"/>
            <a:ext cx="1874690" cy="1777913"/>
          </a:xfrm>
          <a:prstGeom prst="line">
            <a:avLst/>
          </a:prstGeom>
        </p:spPr>
        <p:style>
          <a:lnRef idx="2">
            <a:schemeClr val="dk1"/>
          </a:lnRef>
          <a:fillRef idx="0">
            <a:schemeClr val="dk1"/>
          </a:fillRef>
          <a:effectRef idx="1">
            <a:schemeClr val="dk1"/>
          </a:effectRef>
          <a:fontRef idx="minor">
            <a:schemeClr val="tx1"/>
          </a:fontRef>
        </p:style>
      </p:cxnSp>
      <p:cxnSp>
        <p:nvCxnSpPr>
          <p:cNvPr id="6" name="Straight Arrow Connector 5">
            <a:extLst>
              <a:ext uri="{FF2B5EF4-FFF2-40B4-BE49-F238E27FC236}">
                <a16:creationId xmlns:a16="http://schemas.microsoft.com/office/drawing/2014/main" id="{EDACCF63-5A6E-3B4C-ADBE-EB3C5B6B75D4}"/>
              </a:ext>
            </a:extLst>
          </p:cNvPr>
          <p:cNvCxnSpPr>
            <a:cxnSpLocks/>
          </p:cNvCxnSpPr>
          <p:nvPr/>
        </p:nvCxnSpPr>
        <p:spPr>
          <a:xfrm flipV="1">
            <a:off x="3859057" y="3429603"/>
            <a:ext cx="1615736" cy="201523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id="{CC1E01E4-181A-7D17-4F1E-BE00A025A59E}"/>
              </a:ext>
            </a:extLst>
          </p:cNvPr>
          <p:cNvCxnSpPr>
            <a:cxnSpLocks/>
          </p:cNvCxnSpPr>
          <p:nvPr/>
        </p:nvCxnSpPr>
        <p:spPr>
          <a:xfrm>
            <a:off x="5956778" y="3175681"/>
            <a:ext cx="1242874" cy="118960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8D13F3AD-B2BE-C2B1-C879-CEACF47BE1EB}"/>
              </a:ext>
            </a:extLst>
          </p:cNvPr>
          <p:cNvSpPr txBox="1"/>
          <p:nvPr/>
        </p:nvSpPr>
        <p:spPr>
          <a:xfrm rot="18550203">
            <a:off x="3657900" y="3861085"/>
            <a:ext cx="1553630"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Rising Action</a:t>
            </a:r>
          </a:p>
        </p:txBody>
      </p:sp>
      <p:sp>
        <p:nvSpPr>
          <p:cNvPr id="9" name="TextBox 8">
            <a:extLst>
              <a:ext uri="{FF2B5EF4-FFF2-40B4-BE49-F238E27FC236}">
                <a16:creationId xmlns:a16="http://schemas.microsoft.com/office/drawing/2014/main" id="{0638B3C5-9947-40E4-108C-0FB7F552D19E}"/>
              </a:ext>
            </a:extLst>
          </p:cNvPr>
          <p:cNvSpPr txBox="1"/>
          <p:nvPr/>
        </p:nvSpPr>
        <p:spPr>
          <a:xfrm>
            <a:off x="5298243" y="2393078"/>
            <a:ext cx="896399"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Climax</a:t>
            </a:r>
          </a:p>
        </p:txBody>
      </p:sp>
      <p:sp>
        <p:nvSpPr>
          <p:cNvPr id="10" name="TextBox 9">
            <a:extLst>
              <a:ext uri="{FF2B5EF4-FFF2-40B4-BE49-F238E27FC236}">
                <a16:creationId xmlns:a16="http://schemas.microsoft.com/office/drawing/2014/main" id="{0B4B7352-239A-4A9B-9ABA-A313D6CA94D4}"/>
              </a:ext>
            </a:extLst>
          </p:cNvPr>
          <p:cNvSpPr txBox="1"/>
          <p:nvPr/>
        </p:nvSpPr>
        <p:spPr>
          <a:xfrm rot="2576117">
            <a:off x="6123372" y="3538956"/>
            <a:ext cx="1950564"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Falling Action</a:t>
            </a:r>
          </a:p>
        </p:txBody>
      </p:sp>
      <p:cxnSp>
        <p:nvCxnSpPr>
          <p:cNvPr id="11" name="Straight Connector 10">
            <a:extLst>
              <a:ext uri="{FF2B5EF4-FFF2-40B4-BE49-F238E27FC236}">
                <a16:creationId xmlns:a16="http://schemas.microsoft.com/office/drawing/2014/main" id="{1CC0EFAE-41C9-FB4B-49F1-BB961626071D}"/>
              </a:ext>
            </a:extLst>
          </p:cNvPr>
          <p:cNvCxnSpPr/>
          <p:nvPr/>
        </p:nvCxnSpPr>
        <p:spPr>
          <a:xfrm>
            <a:off x="1131021" y="5639235"/>
            <a:ext cx="2246050" cy="0"/>
          </a:xfrm>
          <a:prstGeom prst="line">
            <a:avLst/>
          </a:prstGeom>
        </p:spPr>
        <p:style>
          <a:lnRef idx="2">
            <a:schemeClr val="dk1"/>
          </a:lnRef>
          <a:fillRef idx="0">
            <a:schemeClr val="dk1"/>
          </a:fillRef>
          <a:effectRef idx="1">
            <a:schemeClr val="dk1"/>
          </a:effectRef>
          <a:fontRef idx="minor">
            <a:schemeClr val="tx1"/>
          </a:fontRef>
        </p:style>
      </p:cxnSp>
      <p:sp>
        <p:nvSpPr>
          <p:cNvPr id="12" name="TextBox 11">
            <a:extLst>
              <a:ext uri="{FF2B5EF4-FFF2-40B4-BE49-F238E27FC236}">
                <a16:creationId xmlns:a16="http://schemas.microsoft.com/office/drawing/2014/main" id="{F5DDF8EB-0489-8899-617E-1A7900522B54}"/>
              </a:ext>
            </a:extLst>
          </p:cNvPr>
          <p:cNvSpPr txBox="1"/>
          <p:nvPr/>
        </p:nvSpPr>
        <p:spPr>
          <a:xfrm>
            <a:off x="1608677" y="5639235"/>
            <a:ext cx="1290738"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Exposition</a:t>
            </a:r>
          </a:p>
        </p:txBody>
      </p:sp>
      <p:sp>
        <p:nvSpPr>
          <p:cNvPr id="14" name="TextBox 13">
            <a:extLst>
              <a:ext uri="{FF2B5EF4-FFF2-40B4-BE49-F238E27FC236}">
                <a16:creationId xmlns:a16="http://schemas.microsoft.com/office/drawing/2014/main" id="{DCB0ED79-DF7F-DB67-DCE3-79E630C6F28A}"/>
              </a:ext>
            </a:extLst>
          </p:cNvPr>
          <p:cNvSpPr txBox="1"/>
          <p:nvPr/>
        </p:nvSpPr>
        <p:spPr>
          <a:xfrm>
            <a:off x="8104750" y="4523027"/>
            <a:ext cx="1285929"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Resolution</a:t>
            </a:r>
          </a:p>
        </p:txBody>
      </p:sp>
      <p:cxnSp>
        <p:nvCxnSpPr>
          <p:cNvPr id="15" name="Straight Connector 14">
            <a:extLst>
              <a:ext uri="{FF2B5EF4-FFF2-40B4-BE49-F238E27FC236}">
                <a16:creationId xmlns:a16="http://schemas.microsoft.com/office/drawing/2014/main" id="{0C35E1F4-8FE2-9269-4E39-D9AAD579656E}"/>
              </a:ext>
            </a:extLst>
          </p:cNvPr>
          <p:cNvCxnSpPr/>
          <p:nvPr/>
        </p:nvCxnSpPr>
        <p:spPr>
          <a:xfrm>
            <a:off x="7624690" y="4523027"/>
            <a:ext cx="2246050" cy="0"/>
          </a:xfrm>
          <a:prstGeom prst="line">
            <a:avLst/>
          </a:prstGeom>
        </p:spPr>
        <p:style>
          <a:lnRef idx="2">
            <a:schemeClr val="dk1"/>
          </a:lnRef>
          <a:fillRef idx="0">
            <a:schemeClr val="dk1"/>
          </a:fillRef>
          <a:effectRef idx="1">
            <a:schemeClr val="dk1"/>
          </a:effectRef>
          <a:fontRef idx="minor">
            <a:schemeClr val="tx1"/>
          </a:fontRef>
        </p:style>
      </p:cxnSp>
      <p:sp>
        <p:nvSpPr>
          <p:cNvPr id="16" name="TextBox 15">
            <a:extLst>
              <a:ext uri="{FF2B5EF4-FFF2-40B4-BE49-F238E27FC236}">
                <a16:creationId xmlns:a16="http://schemas.microsoft.com/office/drawing/2014/main" id="{539D4F34-DA13-21C1-9EF4-91534E0C55BE}"/>
              </a:ext>
            </a:extLst>
          </p:cNvPr>
          <p:cNvSpPr txBox="1"/>
          <p:nvPr/>
        </p:nvSpPr>
        <p:spPr>
          <a:xfrm>
            <a:off x="3540777" y="1355179"/>
            <a:ext cx="4832002" cy="769441"/>
          </a:xfrm>
          <a:prstGeom prst="rect">
            <a:avLst/>
          </a:prstGeom>
          <a:noFill/>
        </p:spPr>
        <p:txBody>
          <a:bodyPr wrap="square" rtlCol="0">
            <a:spAutoFit/>
          </a:bodyPr>
          <a:lstStyle/>
          <a:p>
            <a:r>
              <a:rPr lang="en-US" sz="4400" b="1" dirty="0">
                <a:latin typeface="Arial" panose="020B0604020202020204" pitchFamily="34" charset="0"/>
                <a:cs typeface="Arial" panose="020B0604020202020204" pitchFamily="34" charset="0"/>
              </a:rPr>
              <a:t>Story Arc Review</a:t>
            </a:r>
          </a:p>
        </p:txBody>
      </p:sp>
    </p:spTree>
    <p:extLst>
      <p:ext uri="{BB962C8B-B14F-4D97-AF65-F5344CB8AC3E}">
        <p14:creationId xmlns:p14="http://schemas.microsoft.com/office/powerpoint/2010/main" val="2580956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FDB38271-7D60-F489-C41E-E91E2EA74FFB}"/>
              </a:ext>
            </a:extLst>
          </p:cNvPr>
          <p:cNvSpPr txBox="1">
            <a:spLocks/>
          </p:cNvSpPr>
          <p:nvPr/>
        </p:nvSpPr>
        <p:spPr>
          <a:xfrm>
            <a:off x="368299" y="266077"/>
            <a:ext cx="10985500" cy="11811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i="1" dirty="0">
                <a:latin typeface="Arial" panose="020B0604020202020204" pitchFamily="34" charset="0"/>
                <a:cs typeface="Arial" panose="020B0604020202020204" pitchFamily="34" charset="0"/>
              </a:rPr>
              <a:t>Le </a:t>
            </a:r>
            <a:r>
              <a:rPr lang="en-US" sz="4800" b="1" i="1" dirty="0" err="1">
                <a:latin typeface="Arial" panose="020B0604020202020204" pitchFamily="34" charset="0"/>
                <a:cs typeface="Arial" panose="020B0604020202020204" pitchFamily="34" charset="0"/>
              </a:rPr>
              <a:t>nozze</a:t>
            </a:r>
            <a:r>
              <a:rPr lang="en-US" sz="4800" b="1" i="1" dirty="0">
                <a:latin typeface="Arial" panose="020B0604020202020204" pitchFamily="34" charset="0"/>
                <a:cs typeface="Arial" panose="020B0604020202020204" pitchFamily="34" charset="0"/>
              </a:rPr>
              <a:t> di Figaro </a:t>
            </a:r>
            <a:r>
              <a:rPr lang="en-US" sz="4800" b="1" dirty="0">
                <a:latin typeface="Arial" panose="020B0604020202020204" pitchFamily="34" charset="0"/>
                <a:cs typeface="Arial" panose="020B0604020202020204" pitchFamily="34" charset="0"/>
              </a:rPr>
              <a:t>Synopsis</a:t>
            </a:r>
          </a:p>
        </p:txBody>
      </p:sp>
      <p:sp>
        <p:nvSpPr>
          <p:cNvPr id="13" name="TextBox 12">
            <a:extLst>
              <a:ext uri="{FF2B5EF4-FFF2-40B4-BE49-F238E27FC236}">
                <a16:creationId xmlns:a16="http://schemas.microsoft.com/office/drawing/2014/main" id="{99D7CD8E-41F9-16FA-290E-7FF906B94CEC}"/>
              </a:ext>
            </a:extLst>
          </p:cNvPr>
          <p:cNvSpPr txBox="1"/>
          <p:nvPr/>
        </p:nvSpPr>
        <p:spPr>
          <a:xfrm>
            <a:off x="406888" y="1838984"/>
            <a:ext cx="11378223" cy="3286028"/>
          </a:xfrm>
          <a:prstGeom prst="rect">
            <a:avLst/>
          </a:prstGeom>
          <a:noFill/>
        </p:spPr>
        <p:txBody>
          <a:bodyPr wrap="square" rtlCol="0">
            <a:spAutoFit/>
          </a:bodyPr>
          <a:lstStyle/>
          <a:p>
            <a:pPr marL="0" marR="0">
              <a:lnSpc>
                <a:spcPct val="107000"/>
              </a:lnSpc>
              <a:spcBef>
                <a:spcPts val="0"/>
              </a:spcBef>
              <a:spcAft>
                <a:spcPts val="0"/>
              </a:spcAft>
            </a:pPr>
            <a:r>
              <a:rPr lang="en-US" sz="2800" dirty="0">
                <a:latin typeface="Arial" panose="020B0604020202020204" pitchFamily="34" charset="0"/>
                <a:cs typeface="Arial" panose="020B0604020202020204" pitchFamily="34" charset="0"/>
              </a:rPr>
              <a:t>Set within a single day, the story is a comedic exploration of love, deception, and social class. It follows Figaro and his fiancée Susanna as they navigate the scheming intentions of Count Almaviva, who wishes to seduce Susanna before her marriage. Through a series of clever disguises, misunderstandings, and unexpected alliances, the characters ultimately triumph over the Count’s advances, celebrating love and the spirit of equality in the end.</a:t>
            </a:r>
            <a:endParaRPr lang="en-US" sz="2800"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023318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2CEBE08-DBF0-1F57-EE9E-C2FCDE5FE575}"/>
              </a:ext>
            </a:extLst>
          </p:cNvPr>
          <p:cNvSpPr txBox="1">
            <a:spLocks noGrp="1"/>
          </p:cNvSpPr>
          <p:nvPr>
            <p:ph type="ctrTitle"/>
          </p:nvPr>
        </p:nvSpPr>
        <p:spPr>
          <a:xfrm>
            <a:off x="444891" y="563562"/>
            <a:ext cx="10985500" cy="11811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b="1" dirty="0">
                <a:latin typeface="Arial" panose="020B0604020202020204" pitchFamily="34" charset="0"/>
                <a:cs typeface="Arial" panose="020B0604020202020204" pitchFamily="34" charset="0"/>
              </a:rPr>
              <a:t>Turn &amp; Talk</a:t>
            </a:r>
          </a:p>
        </p:txBody>
      </p:sp>
      <p:sp>
        <p:nvSpPr>
          <p:cNvPr id="9" name="Content Placeholder 2">
            <a:extLst>
              <a:ext uri="{FF2B5EF4-FFF2-40B4-BE49-F238E27FC236}">
                <a16:creationId xmlns:a16="http://schemas.microsoft.com/office/drawing/2014/main" id="{02C442B9-A7BB-BF1E-DF06-D4ECBD47C9E1}"/>
              </a:ext>
            </a:extLst>
          </p:cNvPr>
          <p:cNvSpPr txBox="1">
            <a:spLocks/>
          </p:cNvSpPr>
          <p:nvPr/>
        </p:nvSpPr>
        <p:spPr>
          <a:xfrm>
            <a:off x="444891" y="2142587"/>
            <a:ext cx="11302218" cy="3636451"/>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mbria" panose="02040503050406030204" pitchFamily="18" charset="0"/>
                <a:ea typeface="Cambria" panose="02040503050406030204" pitchFamily="18" charset="0"/>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Cambria" panose="02040503050406030204" pitchFamily="18" charset="0"/>
                <a:ea typeface="Cambria" panose="02040503050406030204" pitchFamily="18" charset="0"/>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Cambria" panose="02040503050406030204" pitchFamily="18" charset="0"/>
                <a:ea typeface="Cambria" panose="02040503050406030204" pitchFamily="18" charset="0"/>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000" dirty="0">
                <a:latin typeface="Arial" panose="020B0604020202020204" pitchFamily="34" charset="0"/>
                <a:cs typeface="Arial" panose="020B0604020202020204" pitchFamily="34" charset="0"/>
              </a:rPr>
              <a:t>Compare the story structure of </a:t>
            </a:r>
            <a:r>
              <a:rPr lang="en-US" sz="3000" i="1" dirty="0">
                <a:latin typeface="Arial" panose="020B0604020202020204" pitchFamily="34" charset="0"/>
                <a:cs typeface="Arial" panose="020B0604020202020204" pitchFamily="34" charset="0"/>
              </a:rPr>
              <a:t>The Marriage of Figaro</a:t>
            </a:r>
            <a:r>
              <a:rPr lang="en-US" sz="3000" dirty="0">
                <a:latin typeface="Arial" panose="020B0604020202020204" pitchFamily="34" charset="0"/>
                <a:cs typeface="Arial" panose="020B0604020202020204" pitchFamily="34" charset="0"/>
              </a:rPr>
              <a:t>, the literary work and opera.</a:t>
            </a:r>
          </a:p>
          <a:p>
            <a:pPr algn="l"/>
            <a:endParaRPr lang="en-US" sz="3000" dirty="0">
              <a:latin typeface="Arial" panose="020B0604020202020204" pitchFamily="34" charset="0"/>
              <a:cs typeface="Arial" panose="020B0604020202020204" pitchFamily="34" charset="0"/>
            </a:endParaRPr>
          </a:p>
          <a:p>
            <a:pPr marL="800100" lvl="1" indent="-342900" algn="l">
              <a:buFont typeface="Arial" panose="020B0604020202020204" pitchFamily="34" charset="0"/>
              <a:buChar char="•"/>
            </a:pPr>
            <a:r>
              <a:rPr lang="en-US" sz="3000" dirty="0">
                <a:latin typeface="Arial" panose="020B0604020202020204" pitchFamily="34" charset="0"/>
                <a:cs typeface="Arial" panose="020B0604020202020204" pitchFamily="34" charset="0"/>
              </a:rPr>
              <a:t>Is the setting/time period the same for both the opera and literary work?</a:t>
            </a:r>
          </a:p>
          <a:p>
            <a:pPr marL="800100" lvl="1" indent="-342900" algn="l">
              <a:buFont typeface="Arial" panose="020B0604020202020204" pitchFamily="34" charset="0"/>
              <a:buChar char="•"/>
            </a:pPr>
            <a:endParaRPr lang="en-US" sz="3000" dirty="0">
              <a:latin typeface="Arial" panose="020B0604020202020204" pitchFamily="34" charset="0"/>
              <a:cs typeface="Arial" panose="020B0604020202020204" pitchFamily="34" charset="0"/>
            </a:endParaRPr>
          </a:p>
          <a:p>
            <a:pPr marL="800100" lvl="1" indent="-342900" algn="l">
              <a:buFont typeface="Arial" panose="020B0604020202020204" pitchFamily="34" charset="0"/>
              <a:buChar char="•"/>
            </a:pPr>
            <a:r>
              <a:rPr lang="en-US" sz="3000" dirty="0">
                <a:latin typeface="Arial" panose="020B0604020202020204" pitchFamily="34" charset="0"/>
                <a:cs typeface="Arial" panose="020B0604020202020204" pitchFamily="34" charset="0"/>
              </a:rPr>
              <a:t>Is there a difference in point of view? In historical context? In narrative structure?</a:t>
            </a:r>
          </a:p>
          <a:p>
            <a:pPr marL="800100" lvl="1" indent="-342900" algn="l">
              <a:buFont typeface="Arial" panose="020B0604020202020204" pitchFamily="34" charset="0"/>
              <a:buChar char="•"/>
            </a:pPr>
            <a:endParaRPr lang="en-US" sz="3000" dirty="0">
              <a:latin typeface="Arial" panose="020B0604020202020204" pitchFamily="34" charset="0"/>
              <a:cs typeface="Arial" panose="020B0604020202020204" pitchFamily="34" charset="0"/>
            </a:endParaRPr>
          </a:p>
          <a:p>
            <a:pPr marL="800100" lvl="1" indent="-342900" algn="l">
              <a:buFont typeface="Arial" panose="020B0604020202020204" pitchFamily="34" charset="0"/>
              <a:buChar char="•"/>
            </a:pPr>
            <a:r>
              <a:rPr lang="en-US" sz="3000" dirty="0">
                <a:latin typeface="Arial" panose="020B0604020202020204" pitchFamily="34" charset="0"/>
                <a:cs typeface="Arial" panose="020B0604020202020204" pitchFamily="34" charset="0"/>
              </a:rPr>
              <a:t>What else did you notice?</a:t>
            </a:r>
          </a:p>
          <a:p>
            <a:endParaRPr lang="en-US" dirty="0">
              <a:latin typeface="Avenir LT Std 65 Medium" panose="020B0603020203020204" pitchFamily="34" charset="0"/>
            </a:endParaRPr>
          </a:p>
        </p:txBody>
      </p:sp>
      <p:sp>
        <p:nvSpPr>
          <p:cNvPr id="2" name="Title 1">
            <a:extLst>
              <a:ext uri="{FF2B5EF4-FFF2-40B4-BE49-F238E27FC236}">
                <a16:creationId xmlns:a16="http://schemas.microsoft.com/office/drawing/2014/main" id="{24514D2D-CA94-88EA-92C8-A1ACA69FD995}"/>
              </a:ext>
            </a:extLst>
          </p:cNvPr>
          <p:cNvSpPr txBox="1">
            <a:spLocks/>
          </p:cNvSpPr>
          <p:nvPr/>
        </p:nvSpPr>
        <p:spPr>
          <a:xfrm>
            <a:off x="838200" y="766689"/>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endParaRPr lang="en-US" b="1" dirty="0">
              <a:latin typeface="Arial" panose="020B0604020202020204" pitchFamily="34" charset="0"/>
              <a:cs typeface="Arial" panose="020B0604020202020204" pitchFamily="34" charset="0"/>
            </a:endParaRPr>
          </a:p>
        </p:txBody>
      </p:sp>
      <p:pic>
        <p:nvPicPr>
          <p:cNvPr id="3" name="Graphic 2" descr="Radio microphone with solid fill">
            <a:extLst>
              <a:ext uri="{FF2B5EF4-FFF2-40B4-BE49-F238E27FC236}">
                <a16:creationId xmlns:a16="http://schemas.microsoft.com/office/drawing/2014/main" id="{9E2D7116-566E-498A-6E44-92C2C674705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42659" y="952247"/>
            <a:ext cx="722345" cy="722345"/>
          </a:xfrm>
          <a:prstGeom prst="rect">
            <a:avLst/>
          </a:prstGeom>
        </p:spPr>
      </p:pic>
    </p:spTree>
    <p:extLst>
      <p:ext uri="{BB962C8B-B14F-4D97-AF65-F5344CB8AC3E}">
        <p14:creationId xmlns:p14="http://schemas.microsoft.com/office/powerpoint/2010/main" val="2163523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05A16-9E87-D5CF-4CB2-B914377CA181}"/>
              </a:ext>
            </a:extLst>
          </p:cNvPr>
          <p:cNvSpPr txBox="1">
            <a:spLocks/>
          </p:cNvSpPr>
          <p:nvPr/>
        </p:nvSpPr>
        <p:spPr>
          <a:xfrm>
            <a:off x="368299" y="266077"/>
            <a:ext cx="10985500" cy="11811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dirty="0">
                <a:latin typeface="Arial" panose="020B0604020202020204" pitchFamily="34" charset="0"/>
                <a:cs typeface="Arial" panose="020B0604020202020204" pitchFamily="34" charset="0"/>
              </a:rPr>
              <a:t>Key Scene #1</a:t>
            </a:r>
          </a:p>
        </p:txBody>
      </p:sp>
      <p:sp>
        <p:nvSpPr>
          <p:cNvPr id="4" name="TextBox 3">
            <a:extLst>
              <a:ext uri="{FF2B5EF4-FFF2-40B4-BE49-F238E27FC236}">
                <a16:creationId xmlns:a16="http://schemas.microsoft.com/office/drawing/2014/main" id="{96DC09F1-CE0B-CDED-72AB-8C29FF7B27A4}"/>
              </a:ext>
            </a:extLst>
          </p:cNvPr>
          <p:cNvSpPr txBox="1"/>
          <p:nvPr/>
        </p:nvSpPr>
        <p:spPr>
          <a:xfrm>
            <a:off x="368299" y="1660793"/>
            <a:ext cx="11259821" cy="646331"/>
          </a:xfrm>
          <a:prstGeom prst="rect">
            <a:avLst/>
          </a:prstGeom>
          <a:noFill/>
        </p:spPr>
        <p:txBody>
          <a:bodyPr wrap="square">
            <a:spAutoFit/>
          </a:bodyPr>
          <a:lstStyle/>
          <a:p>
            <a:r>
              <a:rPr lang="en-US" sz="2400" b="1" dirty="0">
                <a:latin typeface="Arial" panose="020B0604020202020204" pitchFamily="34" charset="0"/>
                <a:cs typeface="Arial" panose="020B0604020202020204" pitchFamily="34" charset="0"/>
              </a:rPr>
              <a:t>Act II, Scene 1: </a:t>
            </a:r>
            <a:r>
              <a:rPr lang="en-US" sz="2400" b="1" dirty="0" err="1">
                <a:latin typeface="Arial" panose="020B0604020202020204" pitchFamily="34" charset="0"/>
                <a:cs typeface="Arial" panose="020B0604020202020204" pitchFamily="34" charset="0"/>
              </a:rPr>
              <a:t>Porgi</a:t>
            </a:r>
            <a:r>
              <a:rPr lang="en-US" sz="2400" b="1" dirty="0">
                <a:latin typeface="Arial" panose="020B0604020202020204" pitchFamily="34" charset="0"/>
                <a:cs typeface="Arial" panose="020B0604020202020204" pitchFamily="34" charset="0"/>
              </a:rPr>
              <a:t>, amor, </a:t>
            </a:r>
            <a:r>
              <a:rPr lang="en-US" sz="2400" b="1" dirty="0" err="1">
                <a:latin typeface="Arial" panose="020B0604020202020204" pitchFamily="34" charset="0"/>
                <a:cs typeface="Arial" panose="020B0604020202020204" pitchFamily="34" charset="0"/>
              </a:rPr>
              <a:t>qualche</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ristoro</a:t>
            </a:r>
            <a:r>
              <a:rPr lang="en-US" sz="2400" b="1" dirty="0">
                <a:latin typeface="Arial" panose="020B0604020202020204" pitchFamily="34" charset="0"/>
                <a:cs typeface="Arial" panose="020B0604020202020204" pitchFamily="34" charset="0"/>
              </a:rPr>
              <a:t> (Grant, love, some relief)</a:t>
            </a:r>
          </a:p>
          <a:p>
            <a:endParaRPr lang="en-US" sz="1200" b="1" dirty="0">
              <a:latin typeface="Arial" panose="020B0604020202020204" pitchFamily="34" charset="0"/>
              <a:cs typeface="Arial" panose="020B0604020202020204" pitchFamily="34" charset="0"/>
            </a:endParaRPr>
          </a:p>
        </p:txBody>
      </p:sp>
      <p:pic>
        <p:nvPicPr>
          <p:cNvPr id="8" name="Picture 7" descr="A person in a pink dress&#10;&#10;Description automatically generated">
            <a:extLst>
              <a:ext uri="{FF2B5EF4-FFF2-40B4-BE49-F238E27FC236}">
                <a16:creationId xmlns:a16="http://schemas.microsoft.com/office/drawing/2014/main" id="{687E5DD3-3AE6-5037-3322-72B06241C0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0097" y="2307124"/>
            <a:ext cx="5783702" cy="3852835"/>
          </a:xfrm>
          <a:prstGeom prst="rect">
            <a:avLst/>
          </a:prstGeom>
        </p:spPr>
      </p:pic>
      <p:sp>
        <p:nvSpPr>
          <p:cNvPr id="10" name="TextBox 9">
            <a:extLst>
              <a:ext uri="{FF2B5EF4-FFF2-40B4-BE49-F238E27FC236}">
                <a16:creationId xmlns:a16="http://schemas.microsoft.com/office/drawing/2014/main" id="{35AAEDA6-C4C8-6C7A-8114-722A17625E5D}"/>
              </a:ext>
            </a:extLst>
          </p:cNvPr>
          <p:cNvSpPr txBox="1"/>
          <p:nvPr/>
        </p:nvSpPr>
        <p:spPr>
          <a:xfrm>
            <a:off x="533203" y="2526880"/>
            <a:ext cx="4923548" cy="1200329"/>
          </a:xfrm>
          <a:prstGeom prst="rect">
            <a:avLst/>
          </a:prstGeom>
          <a:noFill/>
        </p:spPr>
        <p:txBody>
          <a:bodyPr wrap="square">
            <a:spAutoFit/>
          </a:bodyPr>
          <a:lstStyle/>
          <a:p>
            <a:r>
              <a:rPr lang="en-US" sz="2400" dirty="0">
                <a:latin typeface="Arial" panose="020B0604020202020204" pitchFamily="34" charset="0"/>
                <a:cs typeface="Arial" panose="020B0604020202020204" pitchFamily="34" charset="0"/>
              </a:rPr>
              <a:t>Countess is longing for the love of her husband, Count Almaviva, who has grown distant and unfaithful.</a:t>
            </a:r>
          </a:p>
        </p:txBody>
      </p:sp>
      <p:sp>
        <p:nvSpPr>
          <p:cNvPr id="11" name="TextBox 10">
            <a:extLst>
              <a:ext uri="{FF2B5EF4-FFF2-40B4-BE49-F238E27FC236}">
                <a16:creationId xmlns:a16="http://schemas.microsoft.com/office/drawing/2014/main" id="{2862E392-430A-B69A-9F4F-0E808BCE8217}"/>
              </a:ext>
            </a:extLst>
          </p:cNvPr>
          <p:cNvSpPr txBox="1"/>
          <p:nvPr/>
        </p:nvSpPr>
        <p:spPr>
          <a:xfrm>
            <a:off x="5570097" y="5944515"/>
            <a:ext cx="4520554" cy="215444"/>
          </a:xfrm>
          <a:prstGeom prst="rect">
            <a:avLst/>
          </a:prstGeom>
          <a:noFill/>
        </p:spPr>
        <p:txBody>
          <a:bodyPr wrap="square" rtlCol="0">
            <a:spAutoFit/>
          </a:bodyPr>
          <a:lstStyle/>
          <a:p>
            <a:r>
              <a:rPr lang="en-US" sz="800" i="1" dirty="0">
                <a:solidFill>
                  <a:schemeClr val="bg1"/>
                </a:solidFill>
                <a:latin typeface="Arial" panose="020B0604020202020204" pitchFamily="34" charset="0"/>
                <a:cs typeface="Arial" panose="020B0604020202020204" pitchFamily="34" charset="0"/>
              </a:rPr>
              <a:t>Le </a:t>
            </a:r>
            <a:r>
              <a:rPr lang="en-US" sz="800" i="1" dirty="0" err="1">
                <a:solidFill>
                  <a:schemeClr val="bg1"/>
                </a:solidFill>
                <a:latin typeface="Arial" panose="020B0604020202020204" pitchFamily="34" charset="0"/>
                <a:cs typeface="Arial" panose="020B0604020202020204" pitchFamily="34" charset="0"/>
              </a:rPr>
              <a:t>nozze</a:t>
            </a:r>
            <a:r>
              <a:rPr lang="en-US" sz="800" i="1" dirty="0">
                <a:solidFill>
                  <a:schemeClr val="bg1"/>
                </a:solidFill>
                <a:latin typeface="Arial" panose="020B0604020202020204" pitchFamily="34" charset="0"/>
                <a:cs typeface="Arial" panose="020B0604020202020204" pitchFamily="34" charset="0"/>
              </a:rPr>
              <a:t> di Figaro</a:t>
            </a:r>
            <a:r>
              <a:rPr lang="en-US" sz="800" dirty="0">
                <a:solidFill>
                  <a:schemeClr val="bg1"/>
                </a:solidFill>
                <a:latin typeface="Arial" panose="020B0604020202020204" pitchFamily="34" charset="0"/>
                <a:cs typeface="Arial" panose="020B0604020202020204" pitchFamily="34" charset="0"/>
              </a:rPr>
              <a:t>, Washington National Opera (photo: Scott </a:t>
            </a:r>
            <a:r>
              <a:rPr lang="en-US" sz="800" dirty="0" err="1">
                <a:solidFill>
                  <a:schemeClr val="bg1"/>
                </a:solidFill>
                <a:latin typeface="Arial" panose="020B0604020202020204" pitchFamily="34" charset="0"/>
                <a:cs typeface="Arial" panose="020B0604020202020204" pitchFamily="34" charset="0"/>
              </a:rPr>
              <a:t>Suchman</a:t>
            </a:r>
            <a:r>
              <a:rPr lang="en-US" sz="800" dirty="0">
                <a:solidFill>
                  <a:schemeClr val="bg1"/>
                </a:solidFill>
                <a:latin typeface="Arial" panose="020B0604020202020204" pitchFamily="34" charset="0"/>
                <a:cs typeface="Arial" panose="020B0604020202020204" pitchFamily="34" charset="0"/>
              </a:rPr>
              <a:t>)</a:t>
            </a:r>
            <a:endParaRPr lang="en-US" sz="800" i="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3052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05A16-9E87-D5CF-4CB2-B914377CA181}"/>
              </a:ext>
            </a:extLst>
          </p:cNvPr>
          <p:cNvSpPr txBox="1">
            <a:spLocks/>
          </p:cNvSpPr>
          <p:nvPr/>
        </p:nvSpPr>
        <p:spPr>
          <a:xfrm>
            <a:off x="368299" y="266077"/>
            <a:ext cx="10985500" cy="11811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dirty="0">
                <a:latin typeface="Arial" panose="020B0604020202020204" pitchFamily="34" charset="0"/>
                <a:cs typeface="Arial" panose="020B0604020202020204" pitchFamily="34" charset="0"/>
              </a:rPr>
              <a:t>Key Scene #1 continued</a:t>
            </a:r>
          </a:p>
        </p:txBody>
      </p:sp>
      <p:sp>
        <p:nvSpPr>
          <p:cNvPr id="4" name="TextBox 3">
            <a:extLst>
              <a:ext uri="{FF2B5EF4-FFF2-40B4-BE49-F238E27FC236}">
                <a16:creationId xmlns:a16="http://schemas.microsoft.com/office/drawing/2014/main" id="{B95A5EC1-5779-997E-ED1D-A1829D2DDE75}"/>
              </a:ext>
            </a:extLst>
          </p:cNvPr>
          <p:cNvSpPr txBox="1"/>
          <p:nvPr/>
        </p:nvSpPr>
        <p:spPr>
          <a:xfrm>
            <a:off x="368299" y="2037268"/>
            <a:ext cx="8391002" cy="1552669"/>
          </a:xfrm>
          <a:prstGeom prst="rect">
            <a:avLst/>
          </a:prstGeom>
          <a:noFill/>
        </p:spPr>
        <p:txBody>
          <a:bodyPr wrap="square" rtlCol="0">
            <a:spAutoFit/>
          </a:bodyPr>
          <a:lstStyle/>
          <a:p>
            <a:pPr marL="0" marR="0">
              <a:lnSpc>
                <a:spcPct val="107000"/>
              </a:lnSpc>
              <a:spcBef>
                <a:spcPts val="0"/>
              </a:spcBef>
              <a:spcAft>
                <a:spcPts val="0"/>
              </a:spcAft>
            </a:pPr>
            <a:r>
              <a:rPr lang="en-US" u="sng" kern="100" dirty="0">
                <a:solidFill>
                  <a:srgbClr val="C8102E"/>
                </a:solidFill>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Met Opera on Demand:</a:t>
            </a:r>
            <a:r>
              <a:rPr lang="en-US" kern="100" dirty="0">
                <a:solidFill>
                  <a:srgbClr val="C8102E"/>
                </a:solidFill>
                <a:latin typeface="Arial" panose="020B0604020202020204" pitchFamily="34" charset="0"/>
                <a:ea typeface="Times New Roman" panose="02020603050405020304" pitchFamily="18" charset="0"/>
                <a:cs typeface="Arial" panose="020B0604020202020204" pitchFamily="34" charset="0"/>
              </a:rPr>
              <a:t> </a:t>
            </a:r>
            <a:r>
              <a:rPr lang="en-US" sz="18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Track #</a:t>
            </a:r>
            <a:r>
              <a:rPr lang="it-IT" sz="18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 ACT II: Porgi, amor, qualche ristoro</a:t>
            </a:r>
            <a:endParaRPr lang="it-IT" kern="1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0" marR="0">
              <a:lnSpc>
                <a:spcPct val="107000"/>
              </a:lnSpc>
              <a:spcBef>
                <a:spcPts val="0"/>
              </a:spcBef>
              <a:spcAft>
                <a:spcPts val="0"/>
              </a:spcAft>
            </a:pPr>
            <a:r>
              <a:rPr lang="it-IT" kern="100" dirty="0">
                <a:solidFill>
                  <a:srgbClr val="000000"/>
                </a:solidFill>
                <a:latin typeface="Arial" panose="020B0604020202020204" pitchFamily="34" charset="0"/>
                <a:ea typeface="Aptos" panose="020B0004020202020204" pitchFamily="34" charset="0"/>
                <a:cs typeface="Arial" panose="020B0604020202020204" pitchFamily="34" charset="0"/>
              </a:rPr>
              <a:t>01:07 – 04:01 </a:t>
            </a:r>
            <a:endParaRPr lang="en-US" kern="100" dirty="0">
              <a:solidFill>
                <a:srgbClr val="000000"/>
              </a:solidFill>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r>
              <a:rPr lang="en-US" sz="18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18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endParaRPr lang="it-IT" sz="1800" dirty="0">
              <a:effectLst/>
              <a:latin typeface="Arial" panose="020B0604020202020204" pitchFamily="34" charset="0"/>
              <a:ea typeface="Aptos" panose="020B00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407AC20-8F1B-795B-42C1-012237EE9F53}"/>
              </a:ext>
            </a:extLst>
          </p:cNvPr>
          <p:cNvSpPr txBox="1"/>
          <p:nvPr/>
        </p:nvSpPr>
        <p:spPr>
          <a:xfrm>
            <a:off x="368298" y="4144601"/>
            <a:ext cx="7899401" cy="663580"/>
          </a:xfrm>
          <a:prstGeom prst="rect">
            <a:avLst/>
          </a:prstGeom>
          <a:noFill/>
        </p:spPr>
        <p:txBody>
          <a:bodyPr wrap="square">
            <a:spAutoFit/>
          </a:bodyPr>
          <a:lstStyle/>
          <a:p>
            <a:pPr marL="0" marR="0">
              <a:lnSpc>
                <a:spcPct val="107000"/>
              </a:lnSpc>
              <a:spcBef>
                <a:spcPts val="0"/>
              </a:spcBef>
              <a:spcAft>
                <a:spcPts val="0"/>
              </a:spcAft>
            </a:pPr>
            <a:r>
              <a:rPr lang="en-US" sz="1800" dirty="0">
                <a:solidFill>
                  <a:srgbClr val="C8102E"/>
                </a:solidFill>
                <a:effectLst/>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Act II, Scene 1: </a:t>
            </a:r>
            <a:r>
              <a:rPr lang="en-US" sz="1800" dirty="0" err="1">
                <a:solidFill>
                  <a:srgbClr val="C8102E"/>
                </a:solidFill>
                <a:effectLst/>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Porgi</a:t>
            </a:r>
            <a:r>
              <a:rPr lang="en-US" sz="1800" dirty="0">
                <a:solidFill>
                  <a:srgbClr val="C8102E"/>
                </a:solidFill>
                <a:effectLst/>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amor, </a:t>
            </a:r>
            <a:r>
              <a:rPr lang="en-US" sz="1800" dirty="0" err="1">
                <a:solidFill>
                  <a:srgbClr val="C8102E"/>
                </a:solidFill>
                <a:effectLst/>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qualche</a:t>
            </a:r>
            <a:r>
              <a:rPr lang="en-US" sz="1800" dirty="0">
                <a:solidFill>
                  <a:srgbClr val="C8102E"/>
                </a:solidFill>
                <a:effectLst/>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a:t>
            </a:r>
            <a:r>
              <a:rPr lang="en-US" sz="1800" dirty="0" err="1">
                <a:solidFill>
                  <a:srgbClr val="C8102E"/>
                </a:solidFill>
                <a:effectLst/>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ristoro</a:t>
            </a:r>
            <a:endParaRPr lang="en-US" sz="1800" dirty="0">
              <a:solidFill>
                <a:srgbClr val="C8102E"/>
              </a:solidFill>
              <a:effectLst/>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r>
              <a:rPr lang="en-US" kern="100" dirty="0">
                <a:latin typeface="Arial" panose="020B0604020202020204" pitchFamily="34" charset="0"/>
                <a:ea typeface="Times New Roman" panose="02020603050405020304" pitchFamily="18" charset="0"/>
                <a:cs typeface="Arial" panose="020B0604020202020204" pitchFamily="34" charset="0"/>
              </a:rPr>
              <a:t>48:08 – 51:26</a:t>
            </a:r>
            <a:endParaRPr lang="en-US" sz="1800" kern="100" dirty="0">
              <a:effectLst/>
              <a:latin typeface="Arial" panose="020B0604020202020204" pitchFamily="34" charset="0"/>
              <a:ea typeface="Aptos" panose="020B0004020202020204" pitchFamily="34" charset="0"/>
              <a:cs typeface="Arial" panose="020B0604020202020204" pitchFamily="34" charset="0"/>
            </a:endParaRPr>
          </a:p>
        </p:txBody>
      </p:sp>
      <p:pic>
        <p:nvPicPr>
          <p:cNvPr id="7" name="Graphic 6" descr="Theatre with solid fill">
            <a:hlinkClick r:id="rId4"/>
            <a:extLst>
              <a:ext uri="{FF2B5EF4-FFF2-40B4-BE49-F238E27FC236}">
                <a16:creationId xmlns:a16="http://schemas.microsoft.com/office/drawing/2014/main" id="{A516423F-B210-3F4E-04D7-CE66EBFFFCA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759300" y="3505136"/>
            <a:ext cx="1982681" cy="1982681"/>
          </a:xfrm>
          <a:prstGeom prst="rect">
            <a:avLst/>
          </a:prstGeom>
        </p:spPr>
      </p:pic>
      <p:pic>
        <p:nvPicPr>
          <p:cNvPr id="8" name="Graphic 7" descr="Theatre with solid fill">
            <a:hlinkClick r:id="rId3"/>
            <a:extLst>
              <a:ext uri="{FF2B5EF4-FFF2-40B4-BE49-F238E27FC236}">
                <a16:creationId xmlns:a16="http://schemas.microsoft.com/office/drawing/2014/main" id="{CF7F487E-EAB9-1332-0AC6-05858312858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759301" y="1313528"/>
            <a:ext cx="1982681" cy="1982681"/>
          </a:xfrm>
          <a:prstGeom prst="rect">
            <a:avLst/>
          </a:prstGeom>
        </p:spPr>
      </p:pic>
    </p:spTree>
    <p:extLst>
      <p:ext uri="{BB962C8B-B14F-4D97-AF65-F5344CB8AC3E}">
        <p14:creationId xmlns:p14="http://schemas.microsoft.com/office/powerpoint/2010/main" val="1944986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E3282-F934-ED1C-B092-587950CD2CA9}"/>
              </a:ext>
            </a:extLst>
          </p:cNvPr>
          <p:cNvSpPr txBox="1">
            <a:spLocks/>
          </p:cNvSpPr>
          <p:nvPr/>
        </p:nvSpPr>
        <p:spPr>
          <a:xfrm>
            <a:off x="368299" y="266077"/>
            <a:ext cx="10985500" cy="11811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dirty="0">
                <a:latin typeface="Arial" panose="020B0604020202020204" pitchFamily="34" charset="0"/>
                <a:cs typeface="Arial" panose="020B0604020202020204" pitchFamily="34" charset="0"/>
              </a:rPr>
              <a:t>Key Scene #2</a:t>
            </a:r>
          </a:p>
        </p:txBody>
      </p:sp>
      <p:sp>
        <p:nvSpPr>
          <p:cNvPr id="7" name="TextBox 6">
            <a:extLst>
              <a:ext uri="{FF2B5EF4-FFF2-40B4-BE49-F238E27FC236}">
                <a16:creationId xmlns:a16="http://schemas.microsoft.com/office/drawing/2014/main" id="{14C670C2-6D98-14E9-7989-1A338B6C6FF7}"/>
              </a:ext>
            </a:extLst>
          </p:cNvPr>
          <p:cNvSpPr txBox="1"/>
          <p:nvPr/>
        </p:nvSpPr>
        <p:spPr>
          <a:xfrm>
            <a:off x="367384" y="1447177"/>
            <a:ext cx="11455401" cy="830997"/>
          </a:xfrm>
          <a:prstGeom prst="rect">
            <a:avLst/>
          </a:prstGeom>
          <a:noFill/>
        </p:spPr>
        <p:txBody>
          <a:bodyPr wrap="square">
            <a:spAutoFit/>
          </a:bodyPr>
          <a:lstStyle/>
          <a:p>
            <a:r>
              <a:rPr lang="it-IT" sz="2400" b="1" dirty="0">
                <a:latin typeface="Arial" panose="020B0604020202020204" pitchFamily="34" charset="0"/>
                <a:cs typeface="Arial" panose="020B0604020202020204" pitchFamily="34" charset="0"/>
              </a:rPr>
              <a:t>Act II, Scene 5: Riconosci in questo amplesso </a:t>
            </a:r>
            <a:r>
              <a:rPr lang="en-US" sz="2400" b="1" kern="100" dirty="0">
                <a:effectLst/>
                <a:latin typeface="Arial" panose="020B0604020202020204" pitchFamily="34" charset="0"/>
                <a:ea typeface="Calibri" panose="020F0502020204030204" pitchFamily="34" charset="0"/>
                <a:cs typeface="Arial" panose="020B0604020202020204" pitchFamily="34" charset="0"/>
              </a:rPr>
              <a:t>(Recognize in this embrace)</a:t>
            </a:r>
            <a:endParaRPr lang="en-US" sz="2400" kern="100" dirty="0">
              <a:effectLst/>
              <a:latin typeface="Arial" panose="020B0604020202020204" pitchFamily="34" charset="0"/>
              <a:ea typeface="Calibri" panose="020F0502020204030204" pitchFamily="34" charset="0"/>
              <a:cs typeface="Arial" panose="020B0604020202020204" pitchFamily="34" charset="0"/>
            </a:endParaRPr>
          </a:p>
          <a:p>
            <a:r>
              <a:rPr lang="it-IT" sz="2400" b="1" dirty="0">
                <a:latin typeface="Arial" panose="020B0604020202020204" pitchFamily="34" charset="0"/>
                <a:cs typeface="Arial" panose="020B0604020202020204" pitchFamily="34" charset="0"/>
              </a:rPr>
              <a:t> </a:t>
            </a:r>
            <a:endParaRPr lang="en-US" sz="2400" b="1"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DF233EF-E1C8-5FAE-BD65-DD4B96744595}"/>
              </a:ext>
            </a:extLst>
          </p:cNvPr>
          <p:cNvSpPr txBox="1"/>
          <p:nvPr/>
        </p:nvSpPr>
        <p:spPr>
          <a:xfrm>
            <a:off x="367384" y="1924663"/>
            <a:ext cx="5727701" cy="4410503"/>
          </a:xfrm>
          <a:prstGeom prst="rect">
            <a:avLst/>
          </a:prstGeom>
          <a:noFill/>
        </p:spPr>
        <p:txBody>
          <a:bodyPr wrap="square">
            <a:spAutoFit/>
          </a:bodyPr>
          <a:lstStyle/>
          <a:p>
            <a:pPr marL="0" marR="0">
              <a:lnSpc>
                <a:spcPct val="107000"/>
              </a:lnSpc>
              <a:spcBef>
                <a:spcPts val="0"/>
              </a:spcBef>
              <a:spcAft>
                <a:spcPts val="0"/>
              </a:spcAft>
            </a:pPr>
            <a:r>
              <a:rPr lang="en-US" sz="2400" kern="100" dirty="0">
                <a:effectLst/>
                <a:latin typeface="Arial" panose="020B0604020202020204" pitchFamily="34" charset="0"/>
                <a:ea typeface="Calibri" panose="020F0502020204030204" pitchFamily="34" charset="0"/>
                <a:cs typeface="Arial" panose="020B0604020202020204" pitchFamily="34" charset="0"/>
              </a:rPr>
              <a:t>Figaro is brought to court over a broken marriage contract with </a:t>
            </a:r>
            <a:r>
              <a:rPr lang="en-US" sz="2400" kern="100" dirty="0" err="1">
                <a:effectLst/>
                <a:latin typeface="Arial" panose="020B0604020202020204" pitchFamily="34" charset="0"/>
                <a:ea typeface="Calibri" panose="020F0502020204030204" pitchFamily="34" charset="0"/>
                <a:cs typeface="Arial" panose="020B0604020202020204" pitchFamily="34" charset="0"/>
              </a:rPr>
              <a:t>Marcellina</a:t>
            </a:r>
            <a:r>
              <a:rPr lang="en-US" sz="2400" kern="100" dirty="0">
                <a:effectLst/>
                <a:latin typeface="Arial" panose="020B0604020202020204" pitchFamily="34" charset="0"/>
                <a:ea typeface="Calibri" panose="020F0502020204030204" pitchFamily="34" charset="0"/>
                <a:cs typeface="Arial" panose="020B0604020202020204" pitchFamily="34" charset="0"/>
              </a:rPr>
              <a:t>. During the proceedings, it is revealed through a birthmark that Figaro is </a:t>
            </a:r>
            <a:r>
              <a:rPr lang="en-US" sz="2400" kern="100" dirty="0" err="1">
                <a:effectLst/>
                <a:latin typeface="Arial" panose="020B0604020202020204" pitchFamily="34" charset="0"/>
                <a:ea typeface="Calibri" panose="020F0502020204030204" pitchFamily="34" charset="0"/>
                <a:cs typeface="Arial" panose="020B0604020202020204" pitchFamily="34" charset="0"/>
              </a:rPr>
              <a:t>Marcellina’s</a:t>
            </a:r>
            <a:r>
              <a:rPr lang="en-US" sz="2400" kern="100" dirty="0">
                <a:effectLst/>
                <a:latin typeface="Arial" panose="020B0604020202020204" pitchFamily="34" charset="0"/>
                <a:ea typeface="Calibri" panose="020F0502020204030204" pitchFamily="34" charset="0"/>
                <a:cs typeface="Arial" panose="020B0604020202020204" pitchFamily="34" charset="0"/>
              </a:rPr>
              <a:t> long-lost son, and </a:t>
            </a:r>
            <a:r>
              <a:rPr lang="en-US" sz="2400" kern="100" dirty="0" err="1">
                <a:effectLst/>
                <a:latin typeface="Arial" panose="020B0604020202020204" pitchFamily="34" charset="0"/>
                <a:ea typeface="Calibri" panose="020F0502020204030204" pitchFamily="34" charset="0"/>
                <a:cs typeface="Arial" panose="020B0604020202020204" pitchFamily="34" charset="0"/>
              </a:rPr>
              <a:t>Bartolo</a:t>
            </a:r>
            <a:r>
              <a:rPr lang="en-US" sz="2400" kern="100" dirty="0">
                <a:effectLst/>
                <a:latin typeface="Arial" panose="020B0604020202020204" pitchFamily="34" charset="0"/>
                <a:ea typeface="Calibri" panose="020F0502020204030204" pitchFamily="34" charset="0"/>
                <a:cs typeface="Arial" panose="020B0604020202020204" pitchFamily="34" charset="0"/>
              </a:rPr>
              <a:t> is his father</a:t>
            </a:r>
            <a:r>
              <a:rPr lang="en-US" sz="2400" kern="100" dirty="0">
                <a:latin typeface="Arial" panose="020B0604020202020204" pitchFamily="34" charset="0"/>
                <a:ea typeface="Calibri" panose="020F0502020204030204" pitchFamily="34" charset="0"/>
                <a:cs typeface="Arial" panose="020B0604020202020204" pitchFamily="34" charset="0"/>
              </a:rPr>
              <a:t>, turning into </a:t>
            </a:r>
            <a:r>
              <a:rPr lang="en-US" sz="2400" kern="100" dirty="0">
                <a:effectLst/>
                <a:latin typeface="Arial" panose="020B0604020202020204" pitchFamily="34" charset="0"/>
                <a:ea typeface="Calibri" panose="020F0502020204030204" pitchFamily="34" charset="0"/>
                <a:cs typeface="Arial" panose="020B0604020202020204" pitchFamily="34" charset="0"/>
              </a:rPr>
              <a:t>a joyful family reunion. Susanna enters and, misunderstanding the embrace between Figaro and </a:t>
            </a:r>
            <a:r>
              <a:rPr lang="en-US" sz="2400" kern="100" dirty="0" err="1">
                <a:effectLst/>
                <a:latin typeface="Arial" panose="020B0604020202020204" pitchFamily="34" charset="0"/>
                <a:ea typeface="Calibri" panose="020F0502020204030204" pitchFamily="34" charset="0"/>
                <a:cs typeface="Arial" panose="020B0604020202020204" pitchFamily="34" charset="0"/>
              </a:rPr>
              <a:t>Marcellina</a:t>
            </a:r>
            <a:r>
              <a:rPr lang="en-US" sz="2400" kern="100" dirty="0">
                <a:effectLst/>
                <a:latin typeface="Arial" panose="020B0604020202020204" pitchFamily="34" charset="0"/>
                <a:ea typeface="Calibri" panose="020F0502020204030204" pitchFamily="34" charset="0"/>
                <a:cs typeface="Arial" panose="020B0604020202020204" pitchFamily="34" charset="0"/>
              </a:rPr>
              <a:t>, initially reacts with anger but is soon relieved when the truth is explained. </a:t>
            </a:r>
          </a:p>
        </p:txBody>
      </p:sp>
      <p:pic>
        <p:nvPicPr>
          <p:cNvPr id="10" name="Picture 9" descr="A group of people in clothing&#10;&#10;Description automatically generated">
            <a:extLst>
              <a:ext uri="{FF2B5EF4-FFF2-40B4-BE49-F238E27FC236}">
                <a16:creationId xmlns:a16="http://schemas.microsoft.com/office/drawing/2014/main" id="{64ADC307-0CD9-4D32-6358-85A88F6325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2393004"/>
            <a:ext cx="5727700" cy="3341159"/>
          </a:xfrm>
          <a:prstGeom prst="rect">
            <a:avLst/>
          </a:prstGeom>
        </p:spPr>
      </p:pic>
      <p:sp>
        <p:nvSpPr>
          <p:cNvPr id="11" name="TextBox 10">
            <a:extLst>
              <a:ext uri="{FF2B5EF4-FFF2-40B4-BE49-F238E27FC236}">
                <a16:creationId xmlns:a16="http://schemas.microsoft.com/office/drawing/2014/main" id="{F99B3850-045A-1545-A885-94EF7A54ECF4}"/>
              </a:ext>
            </a:extLst>
          </p:cNvPr>
          <p:cNvSpPr txBox="1"/>
          <p:nvPr/>
        </p:nvSpPr>
        <p:spPr>
          <a:xfrm>
            <a:off x="6095085" y="5521673"/>
            <a:ext cx="4520554" cy="215444"/>
          </a:xfrm>
          <a:prstGeom prst="rect">
            <a:avLst/>
          </a:prstGeom>
          <a:noFill/>
        </p:spPr>
        <p:txBody>
          <a:bodyPr wrap="square" rtlCol="0">
            <a:spAutoFit/>
          </a:bodyPr>
          <a:lstStyle/>
          <a:p>
            <a:r>
              <a:rPr lang="en-US" sz="800" i="1" dirty="0">
                <a:solidFill>
                  <a:schemeClr val="bg1"/>
                </a:solidFill>
                <a:latin typeface="Arial" panose="020B0604020202020204" pitchFamily="34" charset="0"/>
                <a:cs typeface="Arial" panose="020B0604020202020204" pitchFamily="34" charset="0"/>
              </a:rPr>
              <a:t>Le </a:t>
            </a:r>
            <a:r>
              <a:rPr lang="en-US" sz="800" i="1" dirty="0" err="1">
                <a:solidFill>
                  <a:schemeClr val="bg1"/>
                </a:solidFill>
                <a:latin typeface="Arial" panose="020B0604020202020204" pitchFamily="34" charset="0"/>
                <a:cs typeface="Arial" panose="020B0604020202020204" pitchFamily="34" charset="0"/>
              </a:rPr>
              <a:t>nozze</a:t>
            </a:r>
            <a:r>
              <a:rPr lang="en-US" sz="800" i="1" dirty="0">
                <a:solidFill>
                  <a:schemeClr val="bg1"/>
                </a:solidFill>
                <a:latin typeface="Arial" panose="020B0604020202020204" pitchFamily="34" charset="0"/>
                <a:cs typeface="Arial" panose="020B0604020202020204" pitchFamily="34" charset="0"/>
              </a:rPr>
              <a:t> di Figaro</a:t>
            </a:r>
            <a:r>
              <a:rPr lang="en-US" sz="800" dirty="0">
                <a:solidFill>
                  <a:schemeClr val="bg1"/>
                </a:solidFill>
                <a:latin typeface="Arial" panose="020B0604020202020204" pitchFamily="34" charset="0"/>
                <a:cs typeface="Arial" panose="020B0604020202020204" pitchFamily="34" charset="0"/>
              </a:rPr>
              <a:t>, Portland Opera (photo: Philip Newton)</a:t>
            </a:r>
            <a:endParaRPr lang="en-US" sz="800" i="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92729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72ba1e0-34b4-4993-8b13-ea94b42b601b">
      <Terms xmlns="http://schemas.microsoft.com/office/infopath/2007/PartnerControls"/>
    </lcf76f155ced4ddcb4097134ff3c332f>
    <TaxCatchAll xmlns="b5d4d16c-bf63-424b-a50c-8f06863d77c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4C20123CC55F54FB419FEF2656D0B67" ma:contentTypeVersion="18" ma:contentTypeDescription="Create a new document." ma:contentTypeScope="" ma:versionID="530eeba448efa15e4eb13aa548216de8">
  <xsd:schema xmlns:xsd="http://www.w3.org/2001/XMLSchema" xmlns:xs="http://www.w3.org/2001/XMLSchema" xmlns:p="http://schemas.microsoft.com/office/2006/metadata/properties" xmlns:ns2="b72ba1e0-34b4-4993-8b13-ea94b42b601b" xmlns:ns3="b5d4d16c-bf63-424b-a50c-8f06863d77c9" targetNamespace="http://schemas.microsoft.com/office/2006/metadata/properties" ma:root="true" ma:fieldsID="60fd2fbb6b7d391bf724b351339150d8" ns2:_="" ns3:_="">
    <xsd:import namespace="b72ba1e0-34b4-4993-8b13-ea94b42b601b"/>
    <xsd:import namespace="b5d4d16c-bf63-424b-a50c-8f06863d77c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2ba1e0-34b4-4993-8b13-ea94b42b60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e0a3262-5203-4f8a-8a89-6d95a304a3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5d4d16c-bf63-424b-a50c-8f06863d77c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a1c485f-a3a1-46ff-b4d5-f82ec574cdad}" ma:internalName="TaxCatchAll" ma:showField="CatchAllData" ma:web="b5d4d16c-bf63-424b-a50c-8f06863d77c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62F512-4E2C-4855-99FB-1082168C484B}">
  <ds:schemaRefs>
    <ds:schemaRef ds:uri="http://schemas.microsoft.com/sharepoint/v3/contenttype/forms"/>
  </ds:schemaRefs>
</ds:datastoreItem>
</file>

<file path=customXml/itemProps2.xml><?xml version="1.0" encoding="utf-8"?>
<ds:datastoreItem xmlns:ds="http://schemas.openxmlformats.org/officeDocument/2006/customXml" ds:itemID="{30347F2C-6104-46F7-8541-457BA881DC9B}">
  <ds:schemaRefs>
    <ds:schemaRef ds:uri="b72ba1e0-34b4-4993-8b13-ea94b42b601b"/>
    <ds:schemaRef ds:uri="http://purl.org/dc/dcmitype/"/>
    <ds:schemaRef ds:uri="http://purl.org/dc/elements/1.1/"/>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 ds:uri="b5d4d16c-bf63-424b-a50c-8f06863d77c9"/>
    <ds:schemaRef ds:uri="http://purl.org/dc/terms/"/>
  </ds:schemaRefs>
</ds:datastoreItem>
</file>

<file path=customXml/itemProps3.xml><?xml version="1.0" encoding="utf-8"?>
<ds:datastoreItem xmlns:ds="http://schemas.openxmlformats.org/officeDocument/2006/customXml" ds:itemID="{F2ADD831-2552-4099-9F99-1DE549B571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2ba1e0-34b4-4993-8b13-ea94b42b601b"/>
    <ds:schemaRef ds:uri="b5d4d16c-bf63-424b-a50c-8f06863d77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7259</TotalTime>
  <Words>895</Words>
  <Application>Microsoft Office PowerPoint</Application>
  <PresentationFormat>Widescreen</PresentationFormat>
  <Paragraphs>101</Paragraphs>
  <Slides>18</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Aptos</vt:lpstr>
      <vt:lpstr>Arial</vt:lpstr>
      <vt:lpstr>Avenir</vt:lpstr>
      <vt:lpstr>Avenir LT Std 65 Medium</vt:lpstr>
      <vt:lpstr>Calibri</vt:lpstr>
      <vt:lpstr>Cambria</vt:lpstr>
      <vt:lpstr>Symbol</vt:lpstr>
      <vt:lpstr>Wingdings</vt:lpstr>
      <vt:lpstr>Office Theme</vt:lpstr>
      <vt:lpstr>Exploring Story Adaptation</vt:lpstr>
      <vt:lpstr>PowerPoint Presentation</vt:lpstr>
      <vt:lpstr>PowerPoint Presentation</vt:lpstr>
      <vt:lpstr>PowerPoint Presentation</vt:lpstr>
      <vt:lpstr>PowerPoint Presentation</vt:lpstr>
      <vt:lpstr>Turn &amp; Talk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Adaptation Guidelines</vt:lpstr>
      <vt:lpstr>Adaptation Pitch</vt:lpstr>
      <vt:lpstr>Present</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Wise</dc:creator>
  <cp:lastModifiedBy>Jaclyn Randazzo</cp:lastModifiedBy>
  <cp:revision>3</cp:revision>
  <dcterms:created xsi:type="dcterms:W3CDTF">2020-04-06T15:08:23Z</dcterms:created>
  <dcterms:modified xsi:type="dcterms:W3CDTF">2024-12-20T17:39:19Z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0x010100E4C20123CC55F54FB419FEF2656D0B67</vt:lpwstr>
  </property>
  <property fmtid="{D5CDD505-2E9C-101B-9397-08002B2CF9AE}" pid="3" name="MediaServiceImageTags">
    <vt:lpwstr/>
  </property>
</Properties>
</file>