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02" r:id="rId5"/>
    <p:sldId id="294" r:id="rId6"/>
    <p:sldId id="293" r:id="rId7"/>
    <p:sldId id="295" r:id="rId8"/>
    <p:sldId id="307" r:id="rId9"/>
    <p:sldId id="297" r:id="rId10"/>
    <p:sldId id="280" r:id="rId11"/>
    <p:sldId id="304" r:id="rId12"/>
    <p:sldId id="316" r:id="rId13"/>
    <p:sldId id="305" r:id="rId14"/>
    <p:sldId id="288" r:id="rId15"/>
    <p:sldId id="306" r:id="rId16"/>
    <p:sldId id="298" r:id="rId17"/>
    <p:sldId id="290" r:id="rId18"/>
    <p:sldId id="270" r:id="rId19"/>
    <p:sldId id="291" r:id="rId20"/>
    <p:sldId id="289"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896"/>
    <a:srgbClr val="B3B2B0"/>
    <a:srgbClr val="FFFEFA"/>
    <a:srgbClr val="FFFFFF"/>
    <a:srgbClr val="F8F8F8"/>
    <a:srgbClr val="C8102E"/>
    <a:srgbClr val="E51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4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Randazzo" userId="0f6d5133-0d29-4937-b5b4-b46595d8c649" providerId="ADAL" clId="{9F22B169-52C2-4051-AA82-41F18AA7780F}"/>
    <pc:docChg chg="undo custSel modSld">
      <pc:chgData name="Jaclyn Randazzo" userId="0f6d5133-0d29-4937-b5b4-b46595d8c649" providerId="ADAL" clId="{9F22B169-52C2-4051-AA82-41F18AA7780F}" dt="2024-10-31T15:40:10.802" v="30" actId="20577"/>
      <pc:docMkLst>
        <pc:docMk/>
      </pc:docMkLst>
      <pc:sldChg chg="modSp mod">
        <pc:chgData name="Jaclyn Randazzo" userId="0f6d5133-0d29-4937-b5b4-b46595d8c649" providerId="ADAL" clId="{9F22B169-52C2-4051-AA82-41F18AA7780F}" dt="2024-10-30T14:52:59.995" v="17" actId="1076"/>
        <pc:sldMkLst>
          <pc:docMk/>
          <pc:sldMk cId="1564936149" sldId="288"/>
        </pc:sldMkLst>
        <pc:spChg chg="mod">
          <ac:chgData name="Jaclyn Randazzo" userId="0f6d5133-0d29-4937-b5b4-b46595d8c649" providerId="ADAL" clId="{9F22B169-52C2-4051-AA82-41F18AA7780F}" dt="2024-10-30T14:52:59.995" v="17" actId="1076"/>
          <ac:spMkLst>
            <pc:docMk/>
            <pc:sldMk cId="1564936149" sldId="288"/>
            <ac:spMk id="2" creationId="{4239FC39-7D81-656A-66B0-38FCF9189B07}"/>
          </ac:spMkLst>
        </pc:spChg>
        <pc:spChg chg="mod">
          <ac:chgData name="Jaclyn Randazzo" userId="0f6d5133-0d29-4937-b5b4-b46595d8c649" providerId="ADAL" clId="{9F22B169-52C2-4051-AA82-41F18AA7780F}" dt="2024-10-30T14:52:35.688" v="15" actId="1076"/>
          <ac:spMkLst>
            <pc:docMk/>
            <pc:sldMk cId="1564936149" sldId="288"/>
            <ac:spMk id="7" creationId="{91B9C705-4B09-DD5D-2134-F574701E02ED}"/>
          </ac:spMkLst>
        </pc:spChg>
        <pc:spChg chg="mod">
          <ac:chgData name="Jaclyn Randazzo" userId="0f6d5133-0d29-4937-b5b4-b46595d8c649" providerId="ADAL" clId="{9F22B169-52C2-4051-AA82-41F18AA7780F}" dt="2024-10-30T14:52:35.688" v="15" actId="1076"/>
          <ac:spMkLst>
            <pc:docMk/>
            <pc:sldMk cId="1564936149" sldId="288"/>
            <ac:spMk id="9" creationId="{773FC2DA-D98C-3069-4CA4-78A377026738}"/>
          </ac:spMkLst>
        </pc:spChg>
        <pc:picChg chg="mod">
          <ac:chgData name="Jaclyn Randazzo" userId="0f6d5133-0d29-4937-b5b4-b46595d8c649" providerId="ADAL" clId="{9F22B169-52C2-4051-AA82-41F18AA7780F}" dt="2024-10-30T14:52:35.688" v="15" actId="1076"/>
          <ac:picMkLst>
            <pc:docMk/>
            <pc:sldMk cId="1564936149" sldId="288"/>
            <ac:picMk id="3" creationId="{60049B56-4BBC-C3CD-4B77-235C9BB18E01}"/>
          </ac:picMkLst>
        </pc:picChg>
        <pc:picChg chg="mod">
          <ac:chgData name="Jaclyn Randazzo" userId="0f6d5133-0d29-4937-b5b4-b46595d8c649" providerId="ADAL" clId="{9F22B169-52C2-4051-AA82-41F18AA7780F}" dt="2024-10-30T14:52:35.688" v="15" actId="1076"/>
          <ac:picMkLst>
            <pc:docMk/>
            <pc:sldMk cId="1564936149" sldId="288"/>
            <ac:picMk id="6" creationId="{A5EFAC9A-7055-16D3-8B70-BE16BB13656C}"/>
          </ac:picMkLst>
        </pc:picChg>
      </pc:sldChg>
      <pc:sldChg chg="modSp mod">
        <pc:chgData name="Jaclyn Randazzo" userId="0f6d5133-0d29-4937-b5b4-b46595d8c649" providerId="ADAL" clId="{9F22B169-52C2-4051-AA82-41F18AA7780F}" dt="2024-10-31T15:40:10.802" v="30" actId="20577"/>
        <pc:sldMkLst>
          <pc:docMk/>
          <pc:sldMk cId="2163523906" sldId="297"/>
        </pc:sldMkLst>
        <pc:spChg chg="mod">
          <ac:chgData name="Jaclyn Randazzo" userId="0f6d5133-0d29-4937-b5b4-b46595d8c649" providerId="ADAL" clId="{9F22B169-52C2-4051-AA82-41F18AA7780F}" dt="2024-10-31T15:40:10.802" v="30" actId="20577"/>
          <ac:spMkLst>
            <pc:docMk/>
            <pc:sldMk cId="2163523906" sldId="297"/>
            <ac:spMk id="9" creationId="{02C442B9-A7BB-BF1E-DF06-D4ECBD47C9E1}"/>
          </ac:spMkLst>
        </pc:spChg>
      </pc:sldChg>
      <pc:sldChg chg="modSp mod">
        <pc:chgData name="Jaclyn Randazzo" userId="0f6d5133-0d29-4937-b5b4-b46595d8c649" providerId="ADAL" clId="{9F22B169-52C2-4051-AA82-41F18AA7780F}" dt="2024-10-30T14:50:05.288" v="11" actId="20577"/>
        <pc:sldMkLst>
          <pc:docMk/>
          <pc:sldMk cId="1944986167" sldId="304"/>
        </pc:sldMkLst>
        <pc:spChg chg="mod">
          <ac:chgData name="Jaclyn Randazzo" userId="0f6d5133-0d29-4937-b5b4-b46595d8c649" providerId="ADAL" clId="{9F22B169-52C2-4051-AA82-41F18AA7780F}" dt="2024-10-30T14:50:05.288" v="11" actId="20577"/>
          <ac:spMkLst>
            <pc:docMk/>
            <pc:sldMk cId="1944986167" sldId="304"/>
            <ac:spMk id="5" creationId="{31B78EAB-D0E4-7DE6-9138-E58FB97CED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2F088-FDA7-431A-83D8-C46853471259}"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DECFC-91BF-4AD5-8C5F-471766CF9085}" type="slidenum">
              <a:rPr lang="en-US" smtClean="0"/>
              <a:t>‹#›</a:t>
            </a:fld>
            <a:endParaRPr lang="en-US"/>
          </a:p>
        </p:txBody>
      </p:sp>
    </p:spTree>
    <p:extLst>
      <p:ext uri="{BB962C8B-B14F-4D97-AF65-F5344CB8AC3E}">
        <p14:creationId xmlns:p14="http://schemas.microsoft.com/office/powerpoint/2010/main" val="6139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highlight>
                  <a:srgbClr val="FFFFFF"/>
                </a:highlight>
                <a:latin typeface="Arial" panose="020B0604020202020204" pitchFamily="34" charset="0"/>
                <a:cs typeface="Arial" panose="020B0604020202020204" pitchFamily="34" charset="0"/>
              </a:rPr>
              <a:t>https://youtu.be/28Xz6P6k2p0?si=TZdM7SqVJVLWOR0F</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8</a:t>
            </a:fld>
            <a:endParaRPr lang="en-US"/>
          </a:p>
        </p:txBody>
      </p:sp>
    </p:spTree>
    <p:extLst>
      <p:ext uri="{BB962C8B-B14F-4D97-AF65-F5344CB8AC3E}">
        <p14:creationId xmlns:p14="http://schemas.microsoft.com/office/powerpoint/2010/main" val="301736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highlight>
                  <a:srgbClr val="FFFFFF"/>
                </a:highlight>
                <a:latin typeface="Arial" panose="020B0604020202020204" pitchFamily="34" charset="0"/>
                <a:cs typeface="Arial" panose="020B0604020202020204" pitchFamily="34" charset="0"/>
              </a:rPr>
              <a:t>https://youtu.be/5SeeMubn94I?si=O3Up8VsyCO3yReqE</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10</a:t>
            </a:fld>
            <a:endParaRPr lang="en-US"/>
          </a:p>
        </p:txBody>
      </p:sp>
    </p:spTree>
    <p:extLst>
      <p:ext uri="{BB962C8B-B14F-4D97-AF65-F5344CB8AC3E}">
        <p14:creationId xmlns:p14="http://schemas.microsoft.com/office/powerpoint/2010/main" val="402093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https://www.youtube.com/watch?v=BEgafzaxS98</a:t>
            </a:r>
          </a:p>
        </p:txBody>
      </p:sp>
      <p:sp>
        <p:nvSpPr>
          <p:cNvPr id="4" name="Slide Number Placeholder 3"/>
          <p:cNvSpPr>
            <a:spLocks noGrp="1"/>
          </p:cNvSpPr>
          <p:nvPr>
            <p:ph type="sldNum" sz="quarter" idx="5"/>
          </p:nvPr>
        </p:nvSpPr>
        <p:spPr/>
        <p:txBody>
          <a:bodyPr/>
          <a:lstStyle/>
          <a:p>
            <a:fld id="{101DECFC-91BF-4AD5-8C5F-471766CF9085}" type="slidenum">
              <a:rPr lang="en-US" smtClean="0"/>
              <a:t>12</a:t>
            </a:fld>
            <a:endParaRPr lang="en-US"/>
          </a:p>
        </p:txBody>
      </p:sp>
    </p:spTree>
    <p:extLst>
      <p:ext uri="{BB962C8B-B14F-4D97-AF65-F5344CB8AC3E}">
        <p14:creationId xmlns:p14="http://schemas.microsoft.com/office/powerpoint/2010/main" val="793660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17</a:t>
            </a:fld>
            <a:endParaRPr lang="en-US"/>
          </a:p>
        </p:txBody>
      </p:sp>
    </p:spTree>
    <p:extLst>
      <p:ext uri="{BB962C8B-B14F-4D97-AF65-F5344CB8AC3E}">
        <p14:creationId xmlns:p14="http://schemas.microsoft.com/office/powerpoint/2010/main" val="1244031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1" y="665962"/>
            <a:ext cx="10984375" cy="1180618"/>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523999" y="213778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text on a black background&#10;&#10;Description automatically generated">
            <a:extLst>
              <a:ext uri="{FF2B5EF4-FFF2-40B4-BE49-F238E27FC236}">
                <a16:creationId xmlns:a16="http://schemas.microsoft.com/office/drawing/2014/main" id="{8C26A1FD-29AB-12F8-F95B-18FBBDA0A4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6" y="4317517"/>
            <a:ext cx="5711964" cy="1514859"/>
          </a:xfrm>
          <a:prstGeom prst="rect">
            <a:avLst/>
          </a:prstGeom>
        </p:spPr>
      </p:pic>
    </p:spTree>
    <p:extLst>
      <p:ext uri="{BB962C8B-B14F-4D97-AF65-F5344CB8AC3E}">
        <p14:creationId xmlns:p14="http://schemas.microsoft.com/office/powerpoint/2010/main" val="411086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2" y="563433"/>
            <a:ext cx="10984375" cy="1180618"/>
          </a:xfrm>
        </p:spPr>
        <p:txBody>
          <a:bodyPr anchor="b">
            <a:normAutofit/>
          </a:bodyPr>
          <a:lstStyle>
            <a:lvl1pPr algn="ctr">
              <a:defRPr sz="4400"/>
            </a:lvl1pPr>
          </a:lstStyle>
          <a:p>
            <a:r>
              <a:rPr lang="en-US" dirty="0"/>
              <a:t>CLICK TO EDIT MASTER 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2C675CF-5071-A27F-9874-BA5DB77373A8}"/>
              </a:ext>
            </a:extLst>
          </p:cNvPr>
          <p:cNvSpPr>
            <a:spLocks noGrp="1"/>
          </p:cNvSpPr>
          <p:nvPr>
            <p:ph sz="half" idx="1"/>
          </p:nvPr>
        </p:nvSpPr>
        <p:spPr>
          <a:xfrm>
            <a:off x="603811" y="1874531"/>
            <a:ext cx="109843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D0ED9B62-0162-6C05-7D67-1694122D08DD}"/>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226328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0F6854A-E8E4-AD47-7C51-1677E17BFF4E}"/>
              </a:ext>
            </a:extLst>
          </p:cNvPr>
          <p:cNvSpPr>
            <a:spLocks noGrp="1"/>
          </p:cNvSpPr>
          <p:nvPr>
            <p:ph type="title"/>
          </p:nvPr>
        </p:nvSpPr>
        <p:spPr>
          <a:xfrm>
            <a:off x="838200" y="664304"/>
            <a:ext cx="3932237" cy="1600200"/>
          </a:xfrm>
        </p:spPr>
        <p:txBody>
          <a:bodyPr anchor="b"/>
          <a:lstStyle>
            <a:lvl1pPr>
              <a:defRPr sz="3200"/>
            </a:lvl1pPr>
          </a:lstStyle>
          <a:p>
            <a:r>
              <a:rPr lang="en-US" dirty="0"/>
              <a:t>Click to edit Master title style</a:t>
            </a:r>
          </a:p>
        </p:txBody>
      </p:sp>
      <p:sp>
        <p:nvSpPr>
          <p:cNvPr id="10" name="Picture Placeholder 2">
            <a:extLst>
              <a:ext uri="{FF2B5EF4-FFF2-40B4-BE49-F238E27FC236}">
                <a16:creationId xmlns:a16="http://schemas.microsoft.com/office/drawing/2014/main" id="{F7E223F6-A23C-54D6-ACF3-A965EB8E63AB}"/>
              </a:ext>
            </a:extLst>
          </p:cNvPr>
          <p:cNvSpPr>
            <a:spLocks noGrp="1"/>
          </p:cNvSpPr>
          <p:nvPr>
            <p:ph type="pic" idx="1"/>
          </p:nvPr>
        </p:nvSpPr>
        <p:spPr>
          <a:xfrm>
            <a:off x="5181600" y="11945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DA956003-5C2D-E80D-F00D-3D2CF1187091}"/>
              </a:ext>
            </a:extLst>
          </p:cNvPr>
          <p:cNvSpPr>
            <a:spLocks noGrp="1"/>
          </p:cNvSpPr>
          <p:nvPr>
            <p:ph type="body" sz="half" idx="2"/>
          </p:nvPr>
        </p:nvSpPr>
        <p:spPr>
          <a:xfrm>
            <a:off x="838200" y="226450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TextBox 5">
            <a:extLst>
              <a:ext uri="{FF2B5EF4-FFF2-40B4-BE49-F238E27FC236}">
                <a16:creationId xmlns:a16="http://schemas.microsoft.com/office/drawing/2014/main" id="{EAD37EC7-3134-6C5A-BB73-C7538D9E571E}"/>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45167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E4410A6E-C1A3-8886-CA41-46C65DF4E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1">
            <a:extLst>
              <a:ext uri="{FF2B5EF4-FFF2-40B4-BE49-F238E27FC236}">
                <a16:creationId xmlns:a16="http://schemas.microsoft.com/office/drawing/2014/main" id="{D745CF91-0581-9E41-F431-D30FD62291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6" name="TextBox 5">
            <a:extLst>
              <a:ext uri="{FF2B5EF4-FFF2-40B4-BE49-F238E27FC236}">
                <a16:creationId xmlns:a16="http://schemas.microsoft.com/office/drawing/2014/main" id="{50E25047-60E2-BAE2-8B50-36F39213EC33}"/>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01954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3458" y="2430687"/>
            <a:ext cx="10984375" cy="1180618"/>
          </a:xfrm>
        </p:spPr>
        <p:txBody>
          <a:bodyPr anchor="b">
            <a:norm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1524000" y="383732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9400F-DAA0-45CD-9B80-ED5465233AB4}" type="slidenum">
              <a:rPr lang="en-US" smtClean="0"/>
              <a:t>‹#›</a:t>
            </a:fld>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A6D3C8-0FDD-5065-F78A-AF109F86E6EC}"/>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71776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5_Title Slide">
    <p:spTree>
      <p:nvGrpSpPr>
        <p:cNvPr id="1" name="Shape 25"/>
        <p:cNvGrpSpPr/>
        <p:nvPr/>
      </p:nvGrpSpPr>
      <p:grpSpPr>
        <a:xfrm>
          <a:off x="0" y="0"/>
          <a:ext cx="0" cy="0"/>
          <a:chOff x="0" y="0"/>
          <a:chExt cx="0" cy="0"/>
        </a:xfrm>
      </p:grpSpPr>
      <p:sp>
        <p:nvSpPr>
          <p:cNvPr id="26" name="Google Shape;26;p21"/>
          <p:cNvSpPr txBox="1">
            <a:spLocks noGrp="1"/>
          </p:cNvSpPr>
          <p:nvPr>
            <p:ph type="ctrTitle"/>
          </p:nvPr>
        </p:nvSpPr>
        <p:spPr>
          <a:xfrm>
            <a:off x="603812" y="563433"/>
            <a:ext cx="10984375" cy="11806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Avenir"/>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p:nvPr/>
        </p:nvSpPr>
        <p:spPr>
          <a:xfrm>
            <a:off x="0" y="-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1"/>
          <p:cNvSpPr/>
          <p:nvPr/>
        </p:nvSpPr>
        <p:spPr>
          <a:xfrm>
            <a:off x="0" y="647395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21"/>
          <p:cNvSpPr txBox="1">
            <a:spLocks noGrp="1"/>
          </p:cNvSpPr>
          <p:nvPr>
            <p:ph type="body" idx="1"/>
          </p:nvPr>
        </p:nvSpPr>
        <p:spPr>
          <a:xfrm>
            <a:off x="603811" y="1874531"/>
            <a:ext cx="1098437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TextBox 1">
            <a:extLst>
              <a:ext uri="{FF2B5EF4-FFF2-40B4-BE49-F238E27FC236}">
                <a16:creationId xmlns:a16="http://schemas.microsoft.com/office/drawing/2014/main" id="{8725A426-26D0-B4AE-6376-F6D2B3825499}"/>
              </a:ext>
            </a:extLst>
          </p:cNvPr>
          <p:cNvSpPr txBox="1"/>
          <p:nvPr userDrawn="1"/>
        </p:nvSpPr>
        <p:spPr>
          <a:xfrm>
            <a:off x="10200815" y="6225545"/>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1942980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E25B9-6D6C-46FD-8747-DA5FD85E2693}" type="datetimeFigureOut">
              <a:rPr lang="en-US" smtClean="0"/>
              <a:t>10/31/2024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9400F-DAA0-45CD-9B80-ED5465233AB4}" type="slidenum">
              <a:rPr lang="en-US" smtClean="0"/>
              <a:t>‹#›</a:t>
            </a:fld>
            <a:endParaRPr lang="en-US"/>
          </a:p>
        </p:txBody>
      </p:sp>
      <p:sp>
        <p:nvSpPr>
          <p:cNvPr id="7" name="Rectangle 6">
            <a:extLst>
              <a:ext uri="{FF2B5EF4-FFF2-40B4-BE49-F238E27FC236}">
                <a16:creationId xmlns:a16="http://schemas.microsoft.com/office/drawing/2014/main" id="{52516D2C-6E54-4214-BFEC-219C28DB01AB}"/>
              </a:ext>
            </a:extLst>
          </p:cNvPr>
          <p:cNvSpPr/>
          <p:nvPr userDrawn="1"/>
        </p:nvSpPr>
        <p:spPr>
          <a:xfrm>
            <a:off x="0" y="-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75B0AA-3900-4A19-BB19-3BC1581D8D9D}"/>
              </a:ext>
            </a:extLst>
          </p:cNvPr>
          <p:cNvSpPr/>
          <p:nvPr userDrawn="1"/>
        </p:nvSpPr>
        <p:spPr>
          <a:xfrm>
            <a:off x="0" y="647395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81911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49"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ideo" Target="https://www.youtube.com/embed/5SeeMubn94I?feature=oembed"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BEgafzaxS98?feature=oembed" TargetMode="Externa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video" Target="https://www.youtube.com/embed/28Xz6P6k2p0?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9ABCA-4DB5-B93E-9270-647D25ADB009}"/>
              </a:ext>
            </a:extLst>
          </p:cNvPr>
          <p:cNvSpPr/>
          <p:nvPr/>
        </p:nvSpPr>
        <p:spPr>
          <a:xfrm>
            <a:off x="0" y="0"/>
            <a:ext cx="12192000" cy="3793543"/>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53ECC-57DD-F799-DEB4-5F4FECA1551C}"/>
              </a:ext>
            </a:extLst>
          </p:cNvPr>
          <p:cNvSpPr>
            <a:spLocks noGrp="1"/>
          </p:cNvSpPr>
          <p:nvPr>
            <p:ph type="ctrTitle"/>
          </p:nvPr>
        </p:nvSpPr>
        <p:spPr/>
        <p:txBody>
          <a:bodyPr>
            <a:normAutofit/>
          </a:bodyPr>
          <a:lstStyle/>
          <a:p>
            <a:r>
              <a:rPr lang="en-US" sz="5400" b="1" dirty="0">
                <a:solidFill>
                  <a:srgbClr val="FFFEFA"/>
                </a:solidFill>
                <a:latin typeface="Arial" panose="020B0604020202020204" pitchFamily="34" charset="0"/>
                <a:cs typeface="Arial" panose="020B0604020202020204" pitchFamily="34" charset="0"/>
              </a:rPr>
              <a:t>Exploring Story Adaptation</a:t>
            </a:r>
          </a:p>
        </p:txBody>
      </p:sp>
      <p:sp>
        <p:nvSpPr>
          <p:cNvPr id="3" name="Subtitle 2">
            <a:extLst>
              <a:ext uri="{FF2B5EF4-FFF2-40B4-BE49-F238E27FC236}">
                <a16:creationId xmlns:a16="http://schemas.microsoft.com/office/drawing/2014/main" id="{1D8D9891-B917-D579-C30A-B9265F407AC3}"/>
              </a:ext>
            </a:extLst>
          </p:cNvPr>
          <p:cNvSpPr>
            <a:spLocks noGrp="1"/>
          </p:cNvSpPr>
          <p:nvPr>
            <p:ph type="subTitle" idx="1"/>
          </p:nvPr>
        </p:nvSpPr>
        <p:spPr>
          <a:xfrm>
            <a:off x="1345807" y="2188694"/>
            <a:ext cx="9500381" cy="1655762"/>
          </a:xfrm>
        </p:spPr>
        <p:txBody>
          <a:bodyPr>
            <a:normAutofit/>
          </a:bodyPr>
          <a:lstStyle/>
          <a:p>
            <a:r>
              <a:rPr lang="en-US" sz="3600" dirty="0">
                <a:solidFill>
                  <a:srgbClr val="FFFEFA"/>
                </a:solidFill>
                <a:latin typeface="Arial" panose="020B0604020202020204" pitchFamily="34" charset="0"/>
                <a:cs typeface="Arial" panose="020B0604020202020204" pitchFamily="34" charset="0"/>
              </a:rPr>
              <a:t>Enriching the Humanities Through Opera</a:t>
            </a:r>
          </a:p>
        </p:txBody>
      </p:sp>
      <p:sp>
        <p:nvSpPr>
          <p:cNvPr id="11" name="TextBox 10">
            <a:extLst>
              <a:ext uri="{FF2B5EF4-FFF2-40B4-BE49-F238E27FC236}">
                <a16:creationId xmlns:a16="http://schemas.microsoft.com/office/drawing/2014/main" id="{F99634CE-32AF-7899-4868-46FA31B121D1}"/>
              </a:ext>
            </a:extLst>
          </p:cNvPr>
          <p:cNvSpPr txBox="1"/>
          <p:nvPr/>
        </p:nvSpPr>
        <p:spPr>
          <a:xfrm>
            <a:off x="7753036" y="6133920"/>
            <a:ext cx="3598698" cy="261610"/>
          </a:xfrm>
          <a:prstGeom prst="rect">
            <a:avLst/>
          </a:prstGeom>
          <a:noFill/>
        </p:spPr>
        <p:txBody>
          <a:bodyPr wrap="square" rtlCol="0">
            <a:spAutoFit/>
          </a:bodyPr>
          <a:lstStyle/>
          <a:p>
            <a:r>
              <a:rPr lang="en-US" sz="1100" dirty="0">
                <a:solidFill>
                  <a:srgbClr val="999896"/>
                </a:solidFill>
                <a:latin typeface="Arial" panose="020B0604020202020204" pitchFamily="34" charset="0"/>
                <a:cs typeface="Arial" panose="020B0604020202020204" pitchFamily="34" charset="0"/>
              </a:rPr>
              <a:t>Made possible by the generous support from the</a:t>
            </a:r>
          </a:p>
        </p:txBody>
      </p:sp>
      <p:pic>
        <p:nvPicPr>
          <p:cNvPr id="5" name="Picture 4" descr="A white and orange logo&#10;&#10;Description automatically generated">
            <a:extLst>
              <a:ext uri="{FF2B5EF4-FFF2-40B4-BE49-F238E27FC236}">
                <a16:creationId xmlns:a16="http://schemas.microsoft.com/office/drawing/2014/main" id="{370BEB4E-52B3-4D67-BC68-C975C30EB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88" y="5927188"/>
            <a:ext cx="1253448" cy="413464"/>
          </a:xfrm>
          <a:prstGeom prst="rect">
            <a:avLst/>
          </a:prstGeom>
        </p:spPr>
      </p:pic>
    </p:spTree>
    <p:extLst>
      <p:ext uri="{BB962C8B-B14F-4D97-AF65-F5344CB8AC3E}">
        <p14:creationId xmlns:p14="http://schemas.microsoft.com/office/powerpoint/2010/main" val="2684681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3282-F934-ED1C-B092-587950CD2CA9}"/>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 continued</a:t>
            </a:r>
          </a:p>
        </p:txBody>
      </p:sp>
      <p:pic>
        <p:nvPicPr>
          <p:cNvPr id="3" name="Online Media 2" title="Asleep, my Love? — A MIDSUMMER NIGHT'S DREAM Britten — Royal Swedish Opera">
            <a:hlinkClick r:id="" action="ppaction://media"/>
            <a:extLst>
              <a:ext uri="{FF2B5EF4-FFF2-40B4-BE49-F238E27FC236}">
                <a16:creationId xmlns:a16="http://schemas.microsoft.com/office/drawing/2014/main" id="{C5F93D86-A1A9-2A0C-7F94-05BD1764A52E}"/>
              </a:ext>
            </a:extLst>
          </p:cNvPr>
          <p:cNvPicPr>
            <a:picLocks noRot="1" noChangeAspect="1"/>
          </p:cNvPicPr>
          <p:nvPr>
            <a:videoFile r:link="rId1"/>
          </p:nvPr>
        </p:nvPicPr>
        <p:blipFill>
          <a:blip r:embed="rId4"/>
          <a:stretch>
            <a:fillRect/>
          </a:stretch>
        </p:blipFill>
        <p:spPr>
          <a:xfrm>
            <a:off x="2464957" y="1784202"/>
            <a:ext cx="7262086" cy="4103088"/>
          </a:xfrm>
          <a:prstGeom prst="rect">
            <a:avLst/>
          </a:prstGeom>
        </p:spPr>
      </p:pic>
      <p:sp>
        <p:nvSpPr>
          <p:cNvPr id="5" name="TextBox 4">
            <a:extLst>
              <a:ext uri="{FF2B5EF4-FFF2-40B4-BE49-F238E27FC236}">
                <a16:creationId xmlns:a16="http://schemas.microsoft.com/office/drawing/2014/main" id="{822BB0A2-7066-DBD6-60BF-3EE83DF7C074}"/>
              </a:ext>
            </a:extLst>
          </p:cNvPr>
          <p:cNvSpPr txBox="1"/>
          <p:nvPr/>
        </p:nvSpPr>
        <p:spPr>
          <a:xfrm>
            <a:off x="2644775" y="5887290"/>
            <a:ext cx="6902450" cy="369332"/>
          </a:xfrm>
          <a:prstGeom prst="rect">
            <a:avLst/>
          </a:prstGeom>
          <a:noFill/>
        </p:spPr>
        <p:txBody>
          <a:bodyPr wrap="square">
            <a:spAutoFit/>
          </a:bodyPr>
          <a:lstStyle/>
          <a:p>
            <a:pPr marL="0" marR="0" algn="ctr">
              <a:spcBef>
                <a:spcPts val="0"/>
              </a:spcBef>
              <a:spcAft>
                <a:spcPts val="0"/>
              </a:spcAft>
            </a:pPr>
            <a:r>
              <a:rPr lang="en-US" sz="1800" dirty="0">
                <a:solidFill>
                  <a:srgbClr val="000000"/>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00:06 – 2:01</a:t>
            </a:r>
            <a:endParaRPr lang="en-US" sz="18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209245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CFA88C-AFB2-858E-A054-F6EA300507A0}"/>
              </a:ext>
            </a:extLst>
          </p:cNvPr>
          <p:cNvSpPr txBox="1">
            <a:spLocks/>
          </p:cNvSpPr>
          <p:nvPr/>
        </p:nvSpPr>
        <p:spPr>
          <a:xfrm>
            <a:off x="406888" y="495977"/>
            <a:ext cx="10985500" cy="1557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a:t>
            </a:r>
            <a:r>
              <a:rPr lang="en-US" sz="4800" dirty="0">
                <a:latin typeface="Arial" panose="020B0604020202020204" pitchFamily="34" charset="0"/>
                <a:cs typeface="Arial" panose="020B0604020202020204" pitchFamily="34" charset="0"/>
              </a:rPr>
              <a:t>: Act III, Finale &amp; Puck’s Epilogue</a:t>
            </a:r>
          </a:p>
        </p:txBody>
      </p:sp>
      <p:pic>
        <p:nvPicPr>
          <p:cNvPr id="3" name="Picture 2" descr="A person in green suit on stage&#10;&#10;Description automatically generated">
            <a:extLst>
              <a:ext uri="{FF2B5EF4-FFF2-40B4-BE49-F238E27FC236}">
                <a16:creationId xmlns:a16="http://schemas.microsoft.com/office/drawing/2014/main" id="{60049B56-4BBC-C3CD-4B77-235C9BB18E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3586" y="4173809"/>
            <a:ext cx="3282321" cy="2188214"/>
          </a:xfrm>
          <a:prstGeom prst="rect">
            <a:avLst/>
          </a:prstGeom>
        </p:spPr>
      </p:pic>
      <p:pic>
        <p:nvPicPr>
          <p:cNvPr id="6" name="Picture 5" descr="A group of people in white dresses on a stage&#10;&#10;Description automatically generated">
            <a:extLst>
              <a:ext uri="{FF2B5EF4-FFF2-40B4-BE49-F238E27FC236}">
                <a16:creationId xmlns:a16="http://schemas.microsoft.com/office/drawing/2014/main" id="{A5EFAC9A-7055-16D3-8B70-BE16BB1365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907" y="1585546"/>
            <a:ext cx="5376481" cy="3429000"/>
          </a:xfrm>
          <a:prstGeom prst="rect">
            <a:avLst/>
          </a:prstGeom>
        </p:spPr>
      </p:pic>
      <p:sp>
        <p:nvSpPr>
          <p:cNvPr id="7" name="TextBox 6">
            <a:extLst>
              <a:ext uri="{FF2B5EF4-FFF2-40B4-BE49-F238E27FC236}">
                <a16:creationId xmlns:a16="http://schemas.microsoft.com/office/drawing/2014/main" id="{91B9C705-4B09-DD5D-2134-F574701E02ED}"/>
              </a:ext>
            </a:extLst>
          </p:cNvPr>
          <p:cNvSpPr txBox="1"/>
          <p:nvPr/>
        </p:nvSpPr>
        <p:spPr>
          <a:xfrm>
            <a:off x="6015907" y="4799102"/>
            <a:ext cx="7576455"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A Midsummer Night’s Dream, </a:t>
            </a:r>
            <a:r>
              <a:rPr lang="en-US" sz="800" dirty="0">
                <a:solidFill>
                  <a:schemeClr val="bg1"/>
                </a:solidFill>
                <a:latin typeface="Arial" panose="020B0604020202020204" pitchFamily="34" charset="0"/>
                <a:cs typeface="Arial" panose="020B0604020202020204" pitchFamily="34" charset="0"/>
              </a:rPr>
              <a:t>Des Moines Metro Opera (photo: Duane </a:t>
            </a:r>
            <a:r>
              <a:rPr lang="en-US" sz="800" dirty="0" err="1">
                <a:solidFill>
                  <a:schemeClr val="bg1"/>
                </a:solidFill>
                <a:latin typeface="Arial" panose="020B0604020202020204" pitchFamily="34" charset="0"/>
                <a:cs typeface="Arial" panose="020B0604020202020204" pitchFamily="34" charset="0"/>
              </a:rPr>
              <a:t>Tinkey</a:t>
            </a:r>
            <a:r>
              <a:rPr lang="en-US" sz="800" dirty="0">
                <a:solidFill>
                  <a:schemeClr val="bg1"/>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773FC2DA-D98C-3069-4CA4-78A377026738}"/>
              </a:ext>
            </a:extLst>
          </p:cNvPr>
          <p:cNvSpPr txBox="1"/>
          <p:nvPr/>
        </p:nvSpPr>
        <p:spPr>
          <a:xfrm>
            <a:off x="2733587" y="6170664"/>
            <a:ext cx="7854690" cy="221913"/>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A Midsummer Night’s Dream, </a:t>
            </a:r>
            <a:r>
              <a:rPr lang="en-US" sz="800" dirty="0">
                <a:solidFill>
                  <a:schemeClr val="bg1"/>
                </a:solidFill>
                <a:latin typeface="Arial" panose="020B0604020202020204" pitchFamily="34" charset="0"/>
                <a:cs typeface="Arial" panose="020B0604020202020204" pitchFamily="34" charset="0"/>
              </a:rPr>
              <a:t>Santa Fe Opera (photo: Curtis Brown)</a:t>
            </a:r>
          </a:p>
        </p:txBody>
      </p:sp>
      <p:sp>
        <p:nvSpPr>
          <p:cNvPr id="2" name="TextBox 1">
            <a:extLst>
              <a:ext uri="{FF2B5EF4-FFF2-40B4-BE49-F238E27FC236}">
                <a16:creationId xmlns:a16="http://schemas.microsoft.com/office/drawing/2014/main" id="{4239FC39-7D81-656A-66B0-38FCF9189B07}"/>
              </a:ext>
            </a:extLst>
          </p:cNvPr>
          <p:cNvSpPr txBox="1"/>
          <p:nvPr/>
        </p:nvSpPr>
        <p:spPr>
          <a:xfrm>
            <a:off x="719519" y="2053142"/>
            <a:ext cx="5376481" cy="2044342"/>
          </a:xfrm>
          <a:prstGeom prst="rect">
            <a:avLst/>
          </a:prstGeom>
          <a:noFill/>
        </p:spPr>
        <p:txBody>
          <a:bodyPr wrap="square" rtlCol="0">
            <a:spAutoFit/>
          </a:bodyPr>
          <a:lstStyle/>
          <a:p>
            <a:pPr marL="0" marR="0">
              <a:lnSpc>
                <a:spcPct val="107000"/>
              </a:lnSpc>
              <a:spcBef>
                <a:spcPts val="0"/>
              </a:spcBef>
              <a:spcAft>
                <a:spcPts val="0"/>
              </a:spcAft>
            </a:pPr>
            <a:r>
              <a:rPr lang="en-US" sz="2000" b="0" i="0" dirty="0">
                <a:solidFill>
                  <a:srgbClr val="1F1F1F"/>
                </a:solidFill>
                <a:effectLst/>
                <a:latin typeface="Arial" panose="020B0604020202020204" pitchFamily="34" charset="0"/>
                <a:cs typeface="Arial" panose="020B0604020202020204" pitchFamily="34" charset="0"/>
              </a:rPr>
              <a:t>The various stories have been resolved: the lovers are united, the </a:t>
            </a:r>
            <a:r>
              <a:rPr lang="en-US" sz="2000" b="0" i="0" dirty="0">
                <a:solidFill>
                  <a:srgbClr val="1F1F1F"/>
                </a:solidFill>
                <a:latin typeface="Arial" panose="020B0604020202020204" pitchFamily="34" charset="0"/>
                <a:cs typeface="Arial" panose="020B0604020202020204" pitchFamily="34" charset="0"/>
              </a:rPr>
              <a:t>m</a:t>
            </a:r>
            <a:r>
              <a:rPr lang="en-US" sz="2000" dirty="0">
                <a:effectLst/>
                <a:latin typeface="Arial" panose="020B0604020202020204" pitchFamily="34" charset="0"/>
                <a:ea typeface="Aptos" panose="020B0004020202020204" pitchFamily="34" charset="0"/>
                <a:cs typeface="Arial" panose="020B0604020202020204" pitchFamily="34" charset="0"/>
              </a:rPr>
              <a:t>echanicals presented their play, and </a:t>
            </a:r>
            <a:r>
              <a:rPr lang="en-US" sz="2000" b="0" i="0" dirty="0">
                <a:solidFill>
                  <a:srgbClr val="1F1F1F"/>
                </a:solidFill>
                <a:effectLst/>
                <a:latin typeface="Arial" panose="020B0604020202020204" pitchFamily="34" charset="0"/>
                <a:cs typeface="Arial" panose="020B0604020202020204" pitchFamily="34" charset="0"/>
              </a:rPr>
              <a:t>the fairies have restored order</a:t>
            </a:r>
            <a:r>
              <a:rPr lang="en-US" sz="2000" dirty="0">
                <a:solidFill>
                  <a:srgbClr val="1F1F1F"/>
                </a:solidFill>
                <a:latin typeface="Arial" panose="020B0604020202020204" pitchFamily="34" charset="0"/>
                <a:cs typeface="Arial" panose="020B0604020202020204" pitchFamily="34" charset="0"/>
              </a:rPr>
              <a:t>. </a:t>
            </a:r>
            <a:r>
              <a:rPr lang="en-US" sz="2000" b="0" i="0" dirty="0">
                <a:solidFill>
                  <a:srgbClr val="1F1F1F"/>
                </a:solidFill>
                <a:effectLst/>
                <a:latin typeface="Arial" panose="020B0604020202020204" pitchFamily="34" charset="0"/>
                <a:cs typeface="Arial" panose="020B0604020202020204" pitchFamily="34" charset="0"/>
              </a:rPr>
              <a:t>Puck</a:t>
            </a:r>
            <a:r>
              <a:rPr lang="en-US" sz="2000" dirty="0">
                <a:solidFill>
                  <a:srgbClr val="1F1F1F"/>
                </a:solidFill>
                <a:latin typeface="Arial" panose="020B0604020202020204" pitchFamily="34" charset="0"/>
                <a:cs typeface="Arial" panose="020B0604020202020204" pitchFamily="34" charset="0"/>
              </a:rPr>
              <a:t> t</a:t>
            </a:r>
            <a:r>
              <a:rPr lang="en-US" sz="2000" b="0" i="0" dirty="0">
                <a:solidFill>
                  <a:srgbClr val="1F1F1F"/>
                </a:solidFill>
                <a:effectLst/>
                <a:latin typeface="Arial" panose="020B0604020202020204" pitchFamily="34" charset="0"/>
                <a:cs typeface="Arial" panose="020B0604020202020204" pitchFamily="34" charset="0"/>
              </a:rPr>
              <a:t>hen breaks the "fourth wall" and talks openly to the audience, apologizing if the performance has offended anyone.</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564936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F44F-7C81-0081-C78D-C5ADAFAF610B}"/>
              </a:ext>
            </a:extLst>
          </p:cNvPr>
          <p:cNvSpPr txBox="1">
            <a:spLocks/>
          </p:cNvSpPr>
          <p:nvPr/>
        </p:nvSpPr>
        <p:spPr>
          <a:xfrm>
            <a:off x="368298"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 continued</a:t>
            </a:r>
          </a:p>
        </p:txBody>
      </p:sp>
      <p:sp>
        <p:nvSpPr>
          <p:cNvPr id="5" name="TextBox 4">
            <a:extLst>
              <a:ext uri="{FF2B5EF4-FFF2-40B4-BE49-F238E27FC236}">
                <a16:creationId xmlns:a16="http://schemas.microsoft.com/office/drawing/2014/main" id="{B70C255D-1A87-F1DF-6539-FEB212E93FAF}"/>
              </a:ext>
            </a:extLst>
          </p:cNvPr>
          <p:cNvSpPr txBox="1"/>
          <p:nvPr/>
        </p:nvSpPr>
        <p:spPr>
          <a:xfrm>
            <a:off x="2411474" y="5904855"/>
            <a:ext cx="689914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dirty="0">
                <a:effectLst/>
                <a:highlight>
                  <a:srgbClr val="FFFFFF"/>
                </a:highlight>
                <a:latin typeface="Arial" panose="020B0604020202020204" pitchFamily="34" charset="0"/>
                <a:cs typeface="Arial" panose="020B0604020202020204" pitchFamily="34" charset="0"/>
              </a:rPr>
              <a:t>0:03 – 3:02 </a:t>
            </a:r>
          </a:p>
        </p:txBody>
      </p:sp>
      <p:pic>
        <p:nvPicPr>
          <p:cNvPr id="6" name="Online Media 5" title="A MIDSUMMER NIGHT'S DREAM (2002): Finale - Central City Opera">
            <a:hlinkClick r:id="" action="ppaction://media"/>
            <a:extLst>
              <a:ext uri="{FF2B5EF4-FFF2-40B4-BE49-F238E27FC236}">
                <a16:creationId xmlns:a16="http://schemas.microsoft.com/office/drawing/2014/main" id="{A84EE0CB-74BF-A324-765C-5844D4B1EE80}"/>
              </a:ext>
            </a:extLst>
          </p:cNvPr>
          <p:cNvPicPr>
            <a:picLocks noRot="1" noChangeAspect="1"/>
          </p:cNvPicPr>
          <p:nvPr>
            <a:videoFile r:link="rId1"/>
          </p:nvPr>
        </p:nvPicPr>
        <p:blipFill>
          <a:blip r:embed="rId4"/>
          <a:stretch>
            <a:fillRect/>
          </a:stretch>
        </p:blipFill>
        <p:spPr>
          <a:xfrm>
            <a:off x="3056888" y="1698615"/>
            <a:ext cx="5608320" cy="4206240"/>
          </a:xfrm>
          <a:prstGeom prst="rect">
            <a:avLst/>
          </a:prstGeom>
        </p:spPr>
      </p:pic>
    </p:spTree>
    <p:extLst>
      <p:ext uri="{BB962C8B-B14F-4D97-AF65-F5344CB8AC3E}">
        <p14:creationId xmlns:p14="http://schemas.microsoft.com/office/powerpoint/2010/main" val="356022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E063E1-78EB-77FB-3A60-7A3D913762AC}"/>
              </a:ext>
            </a:extLst>
          </p:cNvPr>
          <p:cNvSpPr txBox="1"/>
          <p:nvPr/>
        </p:nvSpPr>
        <p:spPr>
          <a:xfrm>
            <a:off x="722142" y="2705725"/>
            <a:ext cx="10747716" cy="144655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Why do we adapt stories?</a:t>
            </a:r>
          </a:p>
          <a:p>
            <a:endParaRPr lang="en-US" sz="4400" dirty="0">
              <a:latin typeface="Avenir LT Std 65 Medium" panose="020B0603020203020204" pitchFamily="34" charset="0"/>
            </a:endParaRPr>
          </a:p>
        </p:txBody>
      </p:sp>
    </p:spTree>
    <p:extLst>
      <p:ext uri="{BB962C8B-B14F-4D97-AF65-F5344CB8AC3E}">
        <p14:creationId xmlns:p14="http://schemas.microsoft.com/office/powerpoint/2010/main" val="3800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00DC-72C3-EC26-1B9A-E3907B8C6D2D}"/>
              </a:ext>
            </a:extLst>
          </p:cNvPr>
          <p:cNvSpPr>
            <a:spLocks noGrp="1"/>
          </p:cNvSpPr>
          <p:nvPr>
            <p:ph type="ctrTitle"/>
          </p:nvPr>
        </p:nvSpPr>
        <p:spPr>
          <a:xfrm>
            <a:off x="603812" y="239342"/>
            <a:ext cx="10984375" cy="1180618"/>
          </a:xfrm>
        </p:spPr>
        <p:txBody>
          <a:bodyPr>
            <a:normAutofit/>
          </a:bodyPr>
          <a:lstStyle/>
          <a:p>
            <a:pPr algn="l"/>
            <a:r>
              <a:rPr lang="en-US" sz="4800" b="1" dirty="0">
                <a:latin typeface="Arial" panose="020B0604020202020204" pitchFamily="34" charset="0"/>
                <a:cs typeface="Arial" panose="020B0604020202020204" pitchFamily="34" charset="0"/>
              </a:rPr>
              <a:t>Adaptation Guidelines</a:t>
            </a:r>
            <a:endParaRPr lang="en-US" sz="4800" dirty="0"/>
          </a:p>
        </p:txBody>
      </p:sp>
      <p:sp>
        <p:nvSpPr>
          <p:cNvPr id="3" name="Content Placeholder 2">
            <a:extLst>
              <a:ext uri="{FF2B5EF4-FFF2-40B4-BE49-F238E27FC236}">
                <a16:creationId xmlns:a16="http://schemas.microsoft.com/office/drawing/2014/main" id="{F69C3BA4-D3D8-F1DD-1D6B-83FFB47C1DE8}"/>
              </a:ext>
            </a:extLst>
          </p:cNvPr>
          <p:cNvSpPr>
            <a:spLocks noGrp="1"/>
          </p:cNvSpPr>
          <p:nvPr>
            <p:ph sz="half" idx="1"/>
          </p:nvPr>
        </p:nvSpPr>
        <p:spPr>
          <a:xfrm>
            <a:off x="120030" y="1863732"/>
            <a:ext cx="10984375" cy="4351338"/>
          </a:xfrm>
        </p:spPr>
        <p:txBody>
          <a:bodyPr>
            <a:normAutofit/>
          </a:bodyPr>
          <a:lstStyle/>
          <a:p>
            <a:pPr marL="914400" marR="0" lvl="2" indent="0">
              <a:lnSpc>
                <a:spcPct val="107000"/>
              </a:lnSpc>
              <a:spcBef>
                <a:spcPts val="525"/>
              </a:spcBef>
              <a:spcAft>
                <a:spcPts val="0"/>
              </a:spcAft>
              <a:buSzPts val="1000"/>
              <a:buNone/>
              <a:tabLst>
                <a:tab pos="1371600" algn="l"/>
              </a:tabLst>
            </a:pPr>
            <a:r>
              <a:rPr lang="en-US" sz="3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Adapting the Who, What, When, and Where. </a:t>
            </a:r>
            <a:endParaRPr lang="en-US" sz="3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Who: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character/character identity</a:t>
            </a:r>
          </a:p>
          <a:p>
            <a:pPr marL="1828800" lvl="4" indent="0">
              <a:lnSpc>
                <a:spcPct val="107000"/>
              </a:lnSpc>
              <a:spcBef>
                <a:spcPts val="525"/>
              </a:spcBef>
              <a:buSzPts val="1000"/>
              <a:buNone/>
              <a:tabLst>
                <a:tab pos="1828800" algn="l"/>
              </a:tabLst>
            </a:pPr>
            <a:r>
              <a:rPr lang="en-US" sz="2800" b="1"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Note</a:t>
            </a:r>
            <a:r>
              <a:rPr lang="en-US" sz="2200" b="1"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character identity can be adapted, but characters may not 	be eliminated or added. </a:t>
            </a:r>
            <a:endParaRPr lang="en-US" sz="2200"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key scene, action in the story - what is happening?</a:t>
            </a: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 period, time of day, year, etc.</a:t>
            </a: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location and setting</a:t>
            </a:r>
          </a:p>
          <a:p>
            <a:endParaRPr lang="en-US" dirty="0"/>
          </a:p>
        </p:txBody>
      </p:sp>
      <p:pic>
        <p:nvPicPr>
          <p:cNvPr id="5" name="Graphic 4" descr="Pencil with solid fill">
            <a:extLst>
              <a:ext uri="{FF2B5EF4-FFF2-40B4-BE49-F238E27FC236}">
                <a16:creationId xmlns:a16="http://schemas.microsoft.com/office/drawing/2014/main" id="{BFDE452D-07F8-04C1-CAF2-77605371C1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2931" y="505560"/>
            <a:ext cx="914400" cy="914400"/>
          </a:xfrm>
          <a:prstGeom prst="rect">
            <a:avLst/>
          </a:prstGeom>
        </p:spPr>
      </p:pic>
    </p:spTree>
    <p:extLst>
      <p:ext uri="{BB962C8B-B14F-4D97-AF65-F5344CB8AC3E}">
        <p14:creationId xmlns:p14="http://schemas.microsoft.com/office/powerpoint/2010/main" val="56358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ctrTitle"/>
          </p:nvPr>
        </p:nvSpPr>
        <p:spPr>
          <a:xfrm>
            <a:off x="603810" y="239342"/>
            <a:ext cx="10984375" cy="118061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Arial"/>
              <a:buNone/>
            </a:pPr>
            <a:r>
              <a:rPr lang="en-US" sz="4800" b="1" dirty="0">
                <a:latin typeface="Arial"/>
                <a:ea typeface="Arial"/>
                <a:cs typeface="Arial"/>
                <a:sym typeface="Arial"/>
              </a:rPr>
              <a:t>Adaptation Pitch</a:t>
            </a:r>
            <a:endParaRPr sz="4800" dirty="0"/>
          </a:p>
        </p:txBody>
      </p:sp>
      <p:sp>
        <p:nvSpPr>
          <p:cNvPr id="176" name="Google Shape;176;p15"/>
          <p:cNvSpPr txBox="1">
            <a:spLocks noGrp="1"/>
          </p:cNvSpPr>
          <p:nvPr>
            <p:ph type="body" idx="1"/>
          </p:nvPr>
        </p:nvSpPr>
        <p:spPr>
          <a:xfrm>
            <a:off x="603810" y="1686178"/>
            <a:ext cx="10984375" cy="435133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7000"/>
              </a:lnSpc>
              <a:spcBef>
                <a:spcPts val="0"/>
              </a:spcBef>
              <a:spcAft>
                <a:spcPts val="0"/>
              </a:spcAft>
              <a:buClr>
                <a:schemeClr val="dk1"/>
              </a:buClr>
              <a:buSzPts val="2800"/>
              <a:buNone/>
            </a:pPr>
            <a:r>
              <a:rPr lang="en-US" sz="2800" b="1" dirty="0">
                <a:latin typeface="Arial"/>
                <a:ea typeface="Arial"/>
                <a:cs typeface="Arial"/>
                <a:sym typeface="Arial"/>
              </a:rPr>
              <a:t>Who </a:t>
            </a:r>
            <a:r>
              <a:rPr lang="en-US" sz="2800" dirty="0">
                <a:latin typeface="Arial"/>
                <a:ea typeface="Arial"/>
                <a:cs typeface="Arial"/>
                <a:sym typeface="Arial"/>
              </a:rPr>
              <a:t>(characters in the scene):</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What </a:t>
            </a:r>
            <a:r>
              <a:rPr lang="en-US" sz="2800" dirty="0">
                <a:latin typeface="Arial"/>
                <a:ea typeface="Arial"/>
                <a:cs typeface="Arial"/>
                <a:sym typeface="Arial"/>
              </a:rPr>
              <a:t>(scene action):</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When </a:t>
            </a:r>
            <a:r>
              <a:rPr lang="en-US" sz="2800" dirty="0">
                <a:latin typeface="Arial"/>
                <a:ea typeface="Arial"/>
                <a:cs typeface="Arial"/>
                <a:sym typeface="Arial"/>
              </a:rPr>
              <a:t>(time period, time of year/day):</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Where </a:t>
            </a:r>
            <a:r>
              <a:rPr lang="en-US" sz="2800" dirty="0">
                <a:latin typeface="Arial"/>
                <a:ea typeface="Arial"/>
                <a:cs typeface="Arial"/>
                <a:sym typeface="Arial"/>
              </a:rPr>
              <a:t>(location/setting):</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 </a:t>
            </a:r>
            <a:endParaRPr sz="2800" dirty="0">
              <a:latin typeface="Arial"/>
              <a:ea typeface="Arial"/>
              <a:cs typeface="Arial"/>
              <a:sym typeface="Arial"/>
            </a:endParaRPr>
          </a:p>
          <a:p>
            <a:pPr marL="0" marR="0" lvl="0" indent="0" algn="l" rtl="0">
              <a:lnSpc>
                <a:spcPct val="107000"/>
              </a:lnSpc>
              <a:spcBef>
                <a:spcPts val="800"/>
              </a:spcBef>
              <a:spcAft>
                <a:spcPts val="0"/>
              </a:spcAft>
              <a:buClr>
                <a:schemeClr val="dk1"/>
              </a:buClr>
              <a:buSzPts val="2800"/>
              <a:buNone/>
            </a:pPr>
            <a:r>
              <a:rPr lang="en-US" sz="2800" dirty="0">
                <a:latin typeface="Arial"/>
                <a:ea typeface="Arial"/>
                <a:cs typeface="Arial"/>
                <a:sym typeface="Arial"/>
              </a:rPr>
              <a:t>Why did you choose to adapt the opera this way?</a:t>
            </a:r>
            <a:endParaRPr dirty="0"/>
          </a:p>
          <a:p>
            <a:pPr marL="0" marR="0" lvl="0" indent="0" algn="l" rtl="0">
              <a:lnSpc>
                <a:spcPct val="107000"/>
              </a:lnSpc>
              <a:spcBef>
                <a:spcPts val="800"/>
              </a:spcBef>
              <a:spcAft>
                <a:spcPts val="0"/>
              </a:spcAft>
              <a:buClr>
                <a:schemeClr val="dk1"/>
              </a:buClr>
              <a:buSzPts val="2800"/>
              <a:buNone/>
            </a:pPr>
            <a:r>
              <a:rPr lang="en-US" sz="2800" dirty="0">
                <a:latin typeface="Arial"/>
                <a:ea typeface="Arial"/>
                <a:cs typeface="Arial"/>
                <a:sym typeface="Arial"/>
              </a:rPr>
              <a:t> </a:t>
            </a:r>
            <a:endParaRPr dirty="0"/>
          </a:p>
          <a:p>
            <a:pPr marL="0" marR="0" lvl="0" indent="0" algn="l" rtl="0">
              <a:lnSpc>
                <a:spcPct val="107000"/>
              </a:lnSpc>
              <a:spcBef>
                <a:spcPts val="800"/>
              </a:spcBef>
              <a:spcAft>
                <a:spcPts val="0"/>
              </a:spcAft>
              <a:buClr>
                <a:schemeClr val="dk1"/>
              </a:buClr>
              <a:buSzPts val="2800"/>
              <a:buNone/>
            </a:pPr>
            <a:r>
              <a:rPr lang="en-US" sz="2800" dirty="0">
                <a:latin typeface="Arial"/>
                <a:ea typeface="Arial"/>
                <a:cs typeface="Arial"/>
                <a:sym typeface="Arial"/>
              </a:rPr>
              <a:t>How will these changes affect the rest of the story?</a:t>
            </a:r>
            <a:endParaRPr dirty="0"/>
          </a:p>
          <a:p>
            <a:pPr marL="228600" lvl="0" indent="-50800" algn="l" rtl="0">
              <a:lnSpc>
                <a:spcPct val="90000"/>
              </a:lnSpc>
              <a:spcBef>
                <a:spcPts val="1800"/>
              </a:spcBef>
              <a:spcAft>
                <a:spcPts val="0"/>
              </a:spcAft>
              <a:buClr>
                <a:schemeClr val="dk1"/>
              </a:buClr>
              <a:buSzPts val="2800"/>
              <a:buNone/>
            </a:pPr>
            <a:endParaRPr dirty="0"/>
          </a:p>
        </p:txBody>
      </p:sp>
      <p:pic>
        <p:nvPicPr>
          <p:cNvPr id="177" name="Google Shape;177;p15" descr="Pencil with solid fill"/>
          <p:cNvPicPr preferRelativeResize="0"/>
          <p:nvPr/>
        </p:nvPicPr>
        <p:blipFill rotWithShape="1">
          <a:blip r:embed="rId3">
            <a:alphaModFix/>
          </a:blip>
          <a:srcRect/>
          <a:stretch/>
        </p:blipFill>
        <p:spPr>
          <a:xfrm>
            <a:off x="5638797" y="505560"/>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14EE7-9F66-5183-9F07-52B37472B6A9}"/>
              </a:ext>
            </a:extLst>
          </p:cNvPr>
          <p:cNvSpPr>
            <a:spLocks noGrp="1"/>
          </p:cNvSpPr>
          <p:nvPr>
            <p:ph type="title"/>
          </p:nvPr>
        </p:nvSpPr>
        <p:spPr>
          <a:xfrm>
            <a:off x="562428" y="2862262"/>
            <a:ext cx="10515600" cy="1133475"/>
          </a:xfrm>
        </p:spPr>
        <p:txBody>
          <a:bodyPr>
            <a:normAutofit/>
          </a:bodyPr>
          <a:lstStyle/>
          <a:p>
            <a:pPr algn="ctr"/>
            <a:r>
              <a:rPr lang="en-US" sz="6600" b="1" dirty="0">
                <a:latin typeface="Arial" panose="020B0604020202020204" pitchFamily="34" charset="0"/>
                <a:cs typeface="Arial" panose="020B0604020202020204" pitchFamily="34" charset="0"/>
              </a:rPr>
              <a:t>Present</a:t>
            </a:r>
          </a:p>
        </p:txBody>
      </p:sp>
      <p:pic>
        <p:nvPicPr>
          <p:cNvPr id="6" name="Graphic 5" descr="Drama with solid fill">
            <a:extLst>
              <a:ext uri="{FF2B5EF4-FFF2-40B4-BE49-F238E27FC236}">
                <a16:creationId xmlns:a16="http://schemas.microsoft.com/office/drawing/2014/main" id="{C53CF069-FDB4-CCC9-266E-A9F12F7C15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8433" y="2971799"/>
            <a:ext cx="914400" cy="914400"/>
          </a:xfrm>
          <a:prstGeom prst="rect">
            <a:avLst/>
          </a:prstGeom>
        </p:spPr>
      </p:pic>
    </p:spTree>
    <p:extLst>
      <p:ext uri="{BB962C8B-B14F-4D97-AF65-F5344CB8AC3E}">
        <p14:creationId xmlns:p14="http://schemas.microsoft.com/office/powerpoint/2010/main" val="303051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0EDE22-4DC5-6C15-1A5A-B563C4C94BFD}"/>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Reflection</a:t>
            </a:r>
          </a:p>
        </p:txBody>
      </p:sp>
      <p:pic>
        <p:nvPicPr>
          <p:cNvPr id="10" name="Graphic 9" descr="Group brainstorm outline">
            <a:extLst>
              <a:ext uri="{FF2B5EF4-FFF2-40B4-BE49-F238E27FC236}">
                <a16:creationId xmlns:a16="http://schemas.microsoft.com/office/drawing/2014/main" id="{C12171CC-B377-F4F3-DD8C-A9DC5FFBB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7584" y="532777"/>
            <a:ext cx="914400" cy="914400"/>
          </a:xfrm>
          <a:prstGeom prst="rect">
            <a:avLst/>
          </a:prstGeom>
        </p:spPr>
      </p:pic>
      <p:sp>
        <p:nvSpPr>
          <p:cNvPr id="13" name="TextBox 12">
            <a:extLst>
              <a:ext uri="{FF2B5EF4-FFF2-40B4-BE49-F238E27FC236}">
                <a16:creationId xmlns:a16="http://schemas.microsoft.com/office/drawing/2014/main" id="{57745059-1AC5-27CF-A1FF-CB7D627C0EE1}"/>
              </a:ext>
            </a:extLst>
          </p:cNvPr>
          <p:cNvSpPr txBox="1"/>
          <p:nvPr/>
        </p:nvSpPr>
        <p:spPr>
          <a:xfrm>
            <a:off x="406888" y="1838984"/>
            <a:ext cx="11378223" cy="3313023"/>
          </a:xfrm>
          <a:prstGeom prst="rect">
            <a:avLst/>
          </a:prstGeom>
          <a:noFill/>
        </p:spPr>
        <p:txBody>
          <a:bodyPr wrap="square" rtlCol="0">
            <a:spAutoFit/>
          </a:bodyPr>
          <a:lstStyle/>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Share thoughts on the story adaptation pitch process.</a:t>
            </a:r>
          </a:p>
          <a:p>
            <a:pPr marL="0" marR="0">
              <a:lnSpc>
                <a:spcPct val="107000"/>
              </a:lnSpc>
              <a:spcBef>
                <a:spcPts val="0"/>
              </a:spcBef>
              <a:spcAft>
                <a:spcPts val="0"/>
              </a:spcAft>
            </a:pPr>
            <a:endParaRPr lang="en-US" sz="33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did your understanding of the story change as you adapted it?</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Were there any new insights or perspectives that emerged?</a:t>
            </a:r>
          </a:p>
        </p:txBody>
      </p:sp>
    </p:spTree>
    <p:extLst>
      <p:ext uri="{BB962C8B-B14F-4D97-AF65-F5344CB8AC3E}">
        <p14:creationId xmlns:p14="http://schemas.microsoft.com/office/powerpoint/2010/main" val="3313418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72308" y="1973963"/>
            <a:ext cx="5486400" cy="1455037"/>
          </a:xfrm>
          <a:prstGeom prst="rect">
            <a:avLst/>
          </a:prstGeom>
        </p:spPr>
      </p:pic>
      <p:pic>
        <p:nvPicPr>
          <p:cNvPr id="4" name="Picture 3" descr="A white and orange logo&#10;&#10;Description automatically generated">
            <a:extLst>
              <a:ext uri="{FF2B5EF4-FFF2-40B4-BE49-F238E27FC236}">
                <a16:creationId xmlns:a16="http://schemas.microsoft.com/office/drawing/2014/main" id="{C0AD220C-A684-0D2B-28B6-BF6E23E46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235" y="3774340"/>
            <a:ext cx="2799266" cy="923369"/>
          </a:xfrm>
          <a:prstGeom prst="rect">
            <a:avLst/>
          </a:prstGeom>
        </p:spPr>
      </p:pic>
    </p:spTree>
    <p:extLst>
      <p:ext uri="{BB962C8B-B14F-4D97-AF65-F5344CB8AC3E}">
        <p14:creationId xmlns:p14="http://schemas.microsoft.com/office/powerpoint/2010/main" val="156440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EAF0B0-7256-131E-DD3A-AE5498361CDA}"/>
              </a:ext>
            </a:extLst>
          </p:cNvPr>
          <p:cNvSpPr txBox="1"/>
          <p:nvPr/>
        </p:nvSpPr>
        <p:spPr>
          <a:xfrm>
            <a:off x="328246" y="1584067"/>
            <a:ext cx="11535508" cy="447404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Today’s Objectives:</a:t>
            </a:r>
          </a:p>
          <a:p>
            <a:endParaRPr lang="en-US" sz="2000" dirty="0">
              <a:latin typeface="Arial" panose="020B060402020202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Analyze an opera synopsis based on a literary work.</a:t>
            </a:r>
          </a:p>
          <a:p>
            <a:pPr marR="0" lvl="0">
              <a:lnSpc>
                <a:spcPct val="107000"/>
              </a:lnSpc>
              <a:spcBef>
                <a:spcPts val="525"/>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Compare a literary work with the opera adaptation synopsis.</a:t>
            </a:r>
          </a:p>
          <a:p>
            <a:pPr marR="0" lvl="0">
              <a:lnSpc>
                <a:spcPct val="107000"/>
              </a:lnSpc>
              <a:spcBef>
                <a:spcPts val="525"/>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I</a:t>
            </a:r>
            <a:r>
              <a:rPr lang="en-US" sz="2400" kern="100" dirty="0">
                <a:effectLst/>
                <a:latin typeface="Arial" panose="020B0604020202020204" pitchFamily="34" charset="0"/>
                <a:ea typeface="Georgia" panose="02040502050405020303" pitchFamily="18" charset="0"/>
                <a:cs typeface="Arial" panose="020B0604020202020204" pitchFamily="34" charset="0"/>
              </a:rPr>
              <a:t>dentify elements of adaptation across multiple versions of the same key scene present in the literary source and opera.</a:t>
            </a:r>
          </a:p>
          <a:p>
            <a:pPr marR="0" lvl="0">
              <a:lnSpc>
                <a:spcPct val="107000"/>
              </a:lnSpc>
              <a:spcBef>
                <a:spcPts val="525"/>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Collaboratively brainstorm a pitch for an opera adaptation of the literary work.</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5B8E46B9-E363-3C20-2EBF-2DB8C878129F}"/>
              </a:ext>
            </a:extLst>
          </p:cNvPr>
          <p:cNvSpPr txBox="1"/>
          <p:nvPr/>
        </p:nvSpPr>
        <p:spPr>
          <a:xfrm>
            <a:off x="328246" y="799888"/>
            <a:ext cx="11535508" cy="584775"/>
          </a:xfrm>
          <a:prstGeom prst="rect">
            <a:avLst/>
          </a:prstGeom>
          <a:noFill/>
        </p:spPr>
        <p:txBody>
          <a:bodyPr wrap="square">
            <a:spAutoFit/>
          </a:bodyPr>
          <a:lstStyle/>
          <a:p>
            <a:r>
              <a:rPr lang="en-US" sz="3200" b="1" i="1" kern="0" dirty="0">
                <a:effectLst/>
                <a:latin typeface="Arial" panose="020B0604020202020204" pitchFamily="34" charset="0"/>
                <a:ea typeface="Times New Roman" panose="02020603050405020304" pitchFamily="18" charset="0"/>
                <a:cs typeface="Arial" panose="020B0604020202020204" pitchFamily="34" charset="0"/>
              </a:rPr>
              <a:t>What is story adaptation and how is it relevant to opera?</a:t>
            </a:r>
            <a:endParaRPr lang="en-US"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66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Thought bubble outline">
            <a:extLst>
              <a:ext uri="{FF2B5EF4-FFF2-40B4-BE49-F238E27FC236}">
                <a16:creationId xmlns:a16="http://schemas.microsoft.com/office/drawing/2014/main" id="{1DE10772-E263-9124-EBE6-D232CBB99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1618" y="373944"/>
            <a:ext cx="1763969" cy="1763969"/>
          </a:xfrm>
          <a:prstGeom prst="rect">
            <a:avLst/>
          </a:prstGeom>
        </p:spPr>
      </p:pic>
      <p:pic>
        <p:nvPicPr>
          <p:cNvPr id="6" name="Graphic 5" descr="Cloud with solid fill">
            <a:extLst>
              <a:ext uri="{FF2B5EF4-FFF2-40B4-BE49-F238E27FC236}">
                <a16:creationId xmlns:a16="http://schemas.microsoft.com/office/drawing/2014/main" id="{DBEAE2AC-2C04-25BF-6C42-4A6B72949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024" y="3949112"/>
            <a:ext cx="2658794" cy="2658794"/>
          </a:xfrm>
          <a:prstGeom prst="rect">
            <a:avLst/>
          </a:prstGeom>
        </p:spPr>
      </p:pic>
      <p:pic>
        <p:nvPicPr>
          <p:cNvPr id="7" name="Graphic 6" descr="Cloud outline">
            <a:extLst>
              <a:ext uri="{FF2B5EF4-FFF2-40B4-BE49-F238E27FC236}">
                <a16:creationId xmlns:a16="http://schemas.microsoft.com/office/drawing/2014/main" id="{EECC1CA6-899F-E9CB-63EA-E5C253D1EC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5439" y="3738097"/>
            <a:ext cx="2268303" cy="2268303"/>
          </a:xfrm>
          <a:prstGeom prst="rect">
            <a:avLst/>
          </a:prstGeom>
        </p:spPr>
      </p:pic>
      <p:sp>
        <p:nvSpPr>
          <p:cNvPr id="8" name="TextBox 7">
            <a:extLst>
              <a:ext uri="{FF2B5EF4-FFF2-40B4-BE49-F238E27FC236}">
                <a16:creationId xmlns:a16="http://schemas.microsoft.com/office/drawing/2014/main" id="{AAE2759C-D838-9CBC-7F97-8DA626D3A0F8}"/>
              </a:ext>
            </a:extLst>
          </p:cNvPr>
          <p:cNvSpPr txBox="1"/>
          <p:nvPr/>
        </p:nvSpPr>
        <p:spPr>
          <a:xfrm>
            <a:off x="323843" y="2245102"/>
            <a:ext cx="11544314"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Write down the first word that comes to mind.</a:t>
            </a:r>
          </a:p>
        </p:txBody>
      </p:sp>
      <p:sp>
        <p:nvSpPr>
          <p:cNvPr id="9" name="TextBox 8">
            <a:extLst>
              <a:ext uri="{FF2B5EF4-FFF2-40B4-BE49-F238E27FC236}">
                <a16:creationId xmlns:a16="http://schemas.microsoft.com/office/drawing/2014/main" id="{EC48D0C0-34EE-4DB9-0898-76A9DBF4BFBA}"/>
              </a:ext>
            </a:extLst>
          </p:cNvPr>
          <p:cNvSpPr txBox="1"/>
          <p:nvPr/>
        </p:nvSpPr>
        <p:spPr>
          <a:xfrm>
            <a:off x="957598" y="3298648"/>
            <a:ext cx="1467068"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Opera</a:t>
            </a:r>
          </a:p>
        </p:txBody>
      </p:sp>
      <p:sp>
        <p:nvSpPr>
          <p:cNvPr id="10" name="TextBox 9">
            <a:extLst>
              <a:ext uri="{FF2B5EF4-FFF2-40B4-BE49-F238E27FC236}">
                <a16:creationId xmlns:a16="http://schemas.microsoft.com/office/drawing/2014/main" id="{227DFA46-1CAE-8017-69BE-C8FE1D5F69FF}"/>
              </a:ext>
            </a:extLst>
          </p:cNvPr>
          <p:cNvSpPr txBox="1"/>
          <p:nvPr/>
        </p:nvSpPr>
        <p:spPr>
          <a:xfrm>
            <a:off x="2803355" y="3298648"/>
            <a:ext cx="6058262" cy="646331"/>
          </a:xfrm>
          <a:prstGeom prst="rect">
            <a:avLst/>
          </a:prstGeom>
          <a:noFill/>
        </p:spPr>
        <p:txBody>
          <a:bodyPr wrap="none" rtlCol="0">
            <a:spAutoFit/>
          </a:bodyPr>
          <a:lstStyle/>
          <a:p>
            <a:r>
              <a:rPr lang="en-US" sz="3600" i="1" kern="100" dirty="0">
                <a:latin typeface="Arial" panose="020B0604020202020204" pitchFamily="34" charset="0"/>
                <a:ea typeface="Aptos" panose="020B0004020202020204" pitchFamily="34" charset="0"/>
                <a:cs typeface="Arial" panose="020B0604020202020204" pitchFamily="34" charset="0"/>
              </a:rPr>
              <a:t>A Midsummer Night’s Dream</a:t>
            </a:r>
            <a:endParaRPr lang="en-US" sz="3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F3F9D35-863B-159F-4CD8-BD977705BAF9}"/>
              </a:ext>
            </a:extLst>
          </p:cNvPr>
          <p:cNvSpPr txBox="1"/>
          <p:nvPr/>
        </p:nvSpPr>
        <p:spPr>
          <a:xfrm>
            <a:off x="9043482" y="3298648"/>
            <a:ext cx="2536272"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Adaptation</a:t>
            </a:r>
          </a:p>
        </p:txBody>
      </p:sp>
    </p:spTree>
    <p:extLst>
      <p:ext uri="{BB962C8B-B14F-4D97-AF65-F5344CB8AC3E}">
        <p14:creationId xmlns:p14="http://schemas.microsoft.com/office/powerpoint/2010/main" val="61629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E456F23-9186-4638-F120-E1C1683BEDF2}"/>
              </a:ext>
            </a:extLst>
          </p:cNvPr>
          <p:cNvCxnSpPr>
            <a:cxnSpLocks/>
          </p:cNvCxnSpPr>
          <p:nvPr/>
        </p:nvCxnSpPr>
        <p:spPr>
          <a:xfrm flipV="1">
            <a:off x="3377072" y="2745113"/>
            <a:ext cx="2372928" cy="2894122"/>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39F5A79F-CB0A-B006-976B-665C261151EE}"/>
              </a:ext>
            </a:extLst>
          </p:cNvPr>
          <p:cNvCxnSpPr>
            <a:cxnSpLocks/>
          </p:cNvCxnSpPr>
          <p:nvPr/>
        </p:nvCxnSpPr>
        <p:spPr>
          <a:xfrm>
            <a:off x="5750000" y="2745114"/>
            <a:ext cx="1874690" cy="1777913"/>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EDACCF63-5A6E-3B4C-ADBE-EB3C5B6B75D4}"/>
              </a:ext>
            </a:extLst>
          </p:cNvPr>
          <p:cNvCxnSpPr>
            <a:cxnSpLocks/>
          </p:cNvCxnSpPr>
          <p:nvPr/>
        </p:nvCxnSpPr>
        <p:spPr>
          <a:xfrm flipV="1">
            <a:off x="3859057" y="3429603"/>
            <a:ext cx="1615736" cy="20152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CC1E01E4-181A-7D17-4F1E-BE00A025A59E}"/>
              </a:ext>
            </a:extLst>
          </p:cNvPr>
          <p:cNvCxnSpPr>
            <a:cxnSpLocks/>
          </p:cNvCxnSpPr>
          <p:nvPr/>
        </p:nvCxnSpPr>
        <p:spPr>
          <a:xfrm>
            <a:off x="5956778" y="3175681"/>
            <a:ext cx="1242874" cy="11896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D13F3AD-B2BE-C2B1-C879-CEACF47BE1EB}"/>
              </a:ext>
            </a:extLst>
          </p:cNvPr>
          <p:cNvSpPr txBox="1"/>
          <p:nvPr/>
        </p:nvSpPr>
        <p:spPr>
          <a:xfrm rot="18550203">
            <a:off x="3657900" y="3861085"/>
            <a:ext cx="155363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Rising Action</a:t>
            </a:r>
          </a:p>
        </p:txBody>
      </p:sp>
      <p:sp>
        <p:nvSpPr>
          <p:cNvPr id="9" name="TextBox 8">
            <a:extLst>
              <a:ext uri="{FF2B5EF4-FFF2-40B4-BE49-F238E27FC236}">
                <a16:creationId xmlns:a16="http://schemas.microsoft.com/office/drawing/2014/main" id="{0638B3C5-9947-40E4-108C-0FB7F552D19E}"/>
              </a:ext>
            </a:extLst>
          </p:cNvPr>
          <p:cNvSpPr txBox="1"/>
          <p:nvPr/>
        </p:nvSpPr>
        <p:spPr>
          <a:xfrm>
            <a:off x="5298243" y="2393078"/>
            <a:ext cx="89639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Climax</a:t>
            </a:r>
          </a:p>
        </p:txBody>
      </p:sp>
      <p:sp>
        <p:nvSpPr>
          <p:cNvPr id="10" name="TextBox 9">
            <a:extLst>
              <a:ext uri="{FF2B5EF4-FFF2-40B4-BE49-F238E27FC236}">
                <a16:creationId xmlns:a16="http://schemas.microsoft.com/office/drawing/2014/main" id="{0B4B7352-239A-4A9B-9ABA-A313D6CA94D4}"/>
              </a:ext>
            </a:extLst>
          </p:cNvPr>
          <p:cNvSpPr txBox="1"/>
          <p:nvPr/>
        </p:nvSpPr>
        <p:spPr>
          <a:xfrm rot="2576117">
            <a:off x="6123372" y="3538956"/>
            <a:ext cx="195056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Falling Action</a:t>
            </a:r>
          </a:p>
        </p:txBody>
      </p:sp>
      <p:cxnSp>
        <p:nvCxnSpPr>
          <p:cNvPr id="11" name="Straight Connector 10">
            <a:extLst>
              <a:ext uri="{FF2B5EF4-FFF2-40B4-BE49-F238E27FC236}">
                <a16:creationId xmlns:a16="http://schemas.microsoft.com/office/drawing/2014/main" id="{1CC0EFAE-41C9-FB4B-49F1-BB961626071D}"/>
              </a:ext>
            </a:extLst>
          </p:cNvPr>
          <p:cNvCxnSpPr/>
          <p:nvPr/>
        </p:nvCxnSpPr>
        <p:spPr>
          <a:xfrm>
            <a:off x="1131021" y="5639235"/>
            <a:ext cx="224605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F5DDF8EB-0489-8899-617E-1A7900522B54}"/>
              </a:ext>
            </a:extLst>
          </p:cNvPr>
          <p:cNvSpPr txBox="1"/>
          <p:nvPr/>
        </p:nvSpPr>
        <p:spPr>
          <a:xfrm>
            <a:off x="1608677" y="5639235"/>
            <a:ext cx="129073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Exposition</a:t>
            </a:r>
          </a:p>
        </p:txBody>
      </p:sp>
      <p:sp>
        <p:nvSpPr>
          <p:cNvPr id="14" name="TextBox 13">
            <a:extLst>
              <a:ext uri="{FF2B5EF4-FFF2-40B4-BE49-F238E27FC236}">
                <a16:creationId xmlns:a16="http://schemas.microsoft.com/office/drawing/2014/main" id="{DCB0ED79-DF7F-DB67-DCE3-79E630C6F28A}"/>
              </a:ext>
            </a:extLst>
          </p:cNvPr>
          <p:cNvSpPr txBox="1"/>
          <p:nvPr/>
        </p:nvSpPr>
        <p:spPr>
          <a:xfrm>
            <a:off x="8104750" y="4523027"/>
            <a:ext cx="128592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Resolution</a:t>
            </a:r>
          </a:p>
        </p:txBody>
      </p:sp>
      <p:cxnSp>
        <p:nvCxnSpPr>
          <p:cNvPr id="15" name="Straight Connector 14">
            <a:extLst>
              <a:ext uri="{FF2B5EF4-FFF2-40B4-BE49-F238E27FC236}">
                <a16:creationId xmlns:a16="http://schemas.microsoft.com/office/drawing/2014/main" id="{0C35E1F4-8FE2-9269-4E39-D9AAD579656E}"/>
              </a:ext>
            </a:extLst>
          </p:cNvPr>
          <p:cNvCxnSpPr/>
          <p:nvPr/>
        </p:nvCxnSpPr>
        <p:spPr>
          <a:xfrm>
            <a:off x="7624690" y="4523027"/>
            <a:ext cx="2246050" cy="0"/>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539D4F34-DA13-21C1-9EF4-91534E0C55BE}"/>
              </a:ext>
            </a:extLst>
          </p:cNvPr>
          <p:cNvSpPr txBox="1"/>
          <p:nvPr/>
        </p:nvSpPr>
        <p:spPr>
          <a:xfrm>
            <a:off x="3540777" y="1355179"/>
            <a:ext cx="4832002"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Story Arc Review</a:t>
            </a:r>
          </a:p>
        </p:txBody>
      </p:sp>
    </p:spTree>
    <p:extLst>
      <p:ext uri="{BB962C8B-B14F-4D97-AF65-F5344CB8AC3E}">
        <p14:creationId xmlns:p14="http://schemas.microsoft.com/office/powerpoint/2010/main" val="258095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B38271-7D60-F489-C41E-E91E2EA74FFB}"/>
              </a:ext>
            </a:extLst>
          </p:cNvPr>
          <p:cNvSpPr txBox="1">
            <a:spLocks/>
          </p:cNvSpPr>
          <p:nvPr/>
        </p:nvSpPr>
        <p:spPr>
          <a:xfrm>
            <a:off x="406888" y="830580"/>
            <a:ext cx="10985500" cy="1181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i="1" kern="100" dirty="0">
                <a:effectLst/>
                <a:latin typeface="Arial" panose="020B0604020202020204" pitchFamily="34" charset="0"/>
                <a:ea typeface="Aptos" panose="020B0004020202020204" pitchFamily="34" charset="0"/>
                <a:cs typeface="Arial" panose="020B0604020202020204" pitchFamily="34" charset="0"/>
              </a:rPr>
              <a:t>A Midsummer Night’s Dream </a:t>
            </a:r>
            <a:r>
              <a:rPr lang="en-US" sz="4800" b="1" dirty="0">
                <a:latin typeface="Arial" panose="020B0604020202020204" pitchFamily="34" charset="0"/>
                <a:cs typeface="Arial" panose="020B0604020202020204" pitchFamily="34" charset="0"/>
              </a:rPr>
              <a:t>Synopsis</a:t>
            </a:r>
          </a:p>
        </p:txBody>
      </p:sp>
      <p:sp>
        <p:nvSpPr>
          <p:cNvPr id="13" name="TextBox 12">
            <a:extLst>
              <a:ext uri="{FF2B5EF4-FFF2-40B4-BE49-F238E27FC236}">
                <a16:creationId xmlns:a16="http://schemas.microsoft.com/office/drawing/2014/main" id="{99D7CD8E-41F9-16FA-290E-7FF906B94CEC}"/>
              </a:ext>
            </a:extLst>
          </p:cNvPr>
          <p:cNvSpPr txBox="1"/>
          <p:nvPr/>
        </p:nvSpPr>
        <p:spPr>
          <a:xfrm>
            <a:off x="406888" y="2139693"/>
            <a:ext cx="11378223" cy="4015330"/>
          </a:xfrm>
          <a:prstGeom prst="rect">
            <a:avLst/>
          </a:prstGeom>
          <a:noFill/>
        </p:spPr>
        <p:txBody>
          <a:bodyPr wrap="square" rtlCol="0">
            <a:spAutoFit/>
          </a:bodyPr>
          <a:lstStyle/>
          <a:p>
            <a:pPr marL="0" marR="0">
              <a:lnSpc>
                <a:spcPct val="107000"/>
              </a:lnSpc>
              <a:spcBef>
                <a:spcPts val="0"/>
              </a:spcBef>
              <a:spcAft>
                <a:spcPts val="0"/>
              </a:spcAft>
            </a:pPr>
            <a:r>
              <a:rPr lang="en-US" sz="2400" dirty="0">
                <a:latin typeface="Arial" panose="020B0604020202020204" pitchFamily="34" charset="0"/>
                <a:cs typeface="Arial" panose="020B0604020202020204" pitchFamily="34" charset="0"/>
              </a:rPr>
              <a:t>In the woods outside Athens, Oberon, King of the Fairies, quarrels with his queen, </a:t>
            </a:r>
            <a:r>
              <a:rPr lang="en-US" sz="2400" dirty="0" err="1">
                <a:latin typeface="Arial" panose="020B0604020202020204" pitchFamily="34" charset="0"/>
                <a:cs typeface="Arial" panose="020B0604020202020204" pitchFamily="34" charset="0"/>
              </a:rPr>
              <a:t>Tytania</a:t>
            </a:r>
            <a:r>
              <a:rPr lang="en-US" sz="2400" dirty="0">
                <a:latin typeface="Arial" panose="020B0604020202020204" pitchFamily="34" charset="0"/>
                <a:cs typeface="Arial" panose="020B0604020202020204" pitchFamily="34" charset="0"/>
              </a:rPr>
              <a:t>, over a boy she refuses to give up. Oberon sends his servant, Puck, to retrieve a magic flower to enchant her and distract her. Meanwhile, Lysander and Hermia flee into the forest to escape a forced marriage, pursued by Demetrius and Helena. Puck accidentally enchants Lysander instead of Demetrius, creating chaos. A group of workers also enters the forest to rehearse a play, and Puck further complicates matters by turning one of them, Bottom, into an ass, causing </a:t>
            </a:r>
            <a:r>
              <a:rPr lang="en-US" sz="2400" dirty="0" err="1">
                <a:latin typeface="Arial" panose="020B0604020202020204" pitchFamily="34" charset="0"/>
                <a:cs typeface="Arial" panose="020B0604020202020204" pitchFamily="34" charset="0"/>
              </a:rPr>
              <a:t>Tytania</a:t>
            </a:r>
            <a:r>
              <a:rPr lang="en-US" sz="2400" dirty="0">
                <a:latin typeface="Arial" panose="020B0604020202020204" pitchFamily="34" charset="0"/>
                <a:cs typeface="Arial" panose="020B0604020202020204" pitchFamily="34" charset="0"/>
              </a:rPr>
              <a:t> to fall in love with him. In the end, the enchantments are undone, the lovers are reconciled, and they all return to Athens for Theseus’s wedding, where the workers perform their play.</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770728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CEBE08-DBF0-1F57-EE9E-C2FCDE5FE575}"/>
              </a:ext>
            </a:extLst>
          </p:cNvPr>
          <p:cNvSpPr txBox="1">
            <a:spLocks noGrp="1"/>
          </p:cNvSpPr>
          <p:nvPr>
            <p:ph type="ctrTitle"/>
          </p:nvPr>
        </p:nvSpPr>
        <p:spPr>
          <a:xfrm>
            <a:off x="444891" y="563562"/>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b="1" dirty="0">
                <a:latin typeface="Arial" panose="020B0604020202020204" pitchFamily="34" charset="0"/>
                <a:cs typeface="Arial" panose="020B0604020202020204" pitchFamily="34" charset="0"/>
              </a:rPr>
              <a:t>Turn &amp; Talk</a:t>
            </a:r>
          </a:p>
        </p:txBody>
      </p:sp>
      <p:sp>
        <p:nvSpPr>
          <p:cNvPr id="9" name="Content Placeholder 2">
            <a:extLst>
              <a:ext uri="{FF2B5EF4-FFF2-40B4-BE49-F238E27FC236}">
                <a16:creationId xmlns:a16="http://schemas.microsoft.com/office/drawing/2014/main" id="{02C442B9-A7BB-BF1E-DF06-D4ECBD47C9E1}"/>
              </a:ext>
            </a:extLst>
          </p:cNvPr>
          <p:cNvSpPr txBox="1">
            <a:spLocks/>
          </p:cNvSpPr>
          <p:nvPr/>
        </p:nvSpPr>
        <p:spPr>
          <a:xfrm>
            <a:off x="444891" y="2142587"/>
            <a:ext cx="11302218" cy="363645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dirty="0">
                <a:latin typeface="Arial" panose="020B0604020202020204" pitchFamily="34" charset="0"/>
                <a:cs typeface="Arial" panose="020B0604020202020204" pitchFamily="34" charset="0"/>
              </a:rPr>
              <a:t>Compare the story structure of </a:t>
            </a:r>
            <a:r>
              <a:rPr lang="en-US" sz="3200" i="1" kern="100" dirty="0">
                <a:effectLst/>
                <a:latin typeface="Arial" panose="020B0604020202020204" pitchFamily="34" charset="0"/>
                <a:ea typeface="Aptos" panose="020B0004020202020204" pitchFamily="34" charset="0"/>
                <a:cs typeface="Arial" panose="020B0604020202020204" pitchFamily="34" charset="0"/>
              </a:rPr>
              <a:t>A Midsummer Night’s Dream,</a:t>
            </a:r>
            <a:r>
              <a:rPr lang="en-US" sz="3000" dirty="0">
                <a:latin typeface="Arial" panose="020B0604020202020204" pitchFamily="34" charset="0"/>
                <a:cs typeface="Arial" panose="020B0604020202020204" pitchFamily="34" charset="0"/>
              </a:rPr>
              <a:t> the literary work </a:t>
            </a:r>
            <a:r>
              <a:rPr lang="en-US" sz="3000">
                <a:latin typeface="Arial" panose="020B0604020202020204" pitchFamily="34" charset="0"/>
                <a:cs typeface="Arial" panose="020B0604020202020204" pitchFamily="34" charset="0"/>
              </a:rPr>
              <a:t>and opera.</a:t>
            </a:r>
            <a:endParaRPr lang="en-US" sz="30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Is the setting/time period the same for both the opera and literary work?</a:t>
            </a:r>
          </a:p>
          <a:p>
            <a:pPr marL="800100" lvl="1" indent="-342900" algn="l">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Is there a difference in point of view? In historical context? In narrative structure?</a:t>
            </a:r>
          </a:p>
          <a:p>
            <a:pPr marL="800100" lvl="1" indent="-342900" algn="l">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What else did you notice?</a:t>
            </a:r>
          </a:p>
          <a:p>
            <a:endParaRPr lang="en-US" dirty="0">
              <a:latin typeface="Avenir LT Std 65 Medium" panose="020B0603020203020204" pitchFamily="34" charset="0"/>
            </a:endParaRPr>
          </a:p>
        </p:txBody>
      </p:sp>
      <p:sp>
        <p:nvSpPr>
          <p:cNvPr id="2" name="Title 1">
            <a:extLst>
              <a:ext uri="{FF2B5EF4-FFF2-40B4-BE49-F238E27FC236}">
                <a16:creationId xmlns:a16="http://schemas.microsoft.com/office/drawing/2014/main" id="{24514D2D-CA94-88EA-92C8-A1ACA69FD995}"/>
              </a:ext>
            </a:extLst>
          </p:cNvPr>
          <p:cNvSpPr txBox="1">
            <a:spLocks/>
          </p:cNvSpPr>
          <p:nvPr/>
        </p:nvSpPr>
        <p:spPr>
          <a:xfrm>
            <a:off x="838200" y="7666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endParaRPr lang="en-US" b="1" dirty="0">
              <a:latin typeface="Arial" panose="020B0604020202020204" pitchFamily="34" charset="0"/>
              <a:cs typeface="Arial" panose="020B0604020202020204" pitchFamily="34" charset="0"/>
            </a:endParaRPr>
          </a:p>
        </p:txBody>
      </p:sp>
      <p:pic>
        <p:nvPicPr>
          <p:cNvPr id="3" name="Graphic 2" descr="Radio microphone with solid fill">
            <a:extLst>
              <a:ext uri="{FF2B5EF4-FFF2-40B4-BE49-F238E27FC236}">
                <a16:creationId xmlns:a16="http://schemas.microsoft.com/office/drawing/2014/main" id="{9E2D7116-566E-498A-6E44-92C2C67470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2659" y="952247"/>
            <a:ext cx="722345" cy="722345"/>
          </a:xfrm>
          <a:prstGeom prst="rect">
            <a:avLst/>
          </a:prstGeom>
        </p:spPr>
      </p:pic>
    </p:spTree>
    <p:extLst>
      <p:ext uri="{BB962C8B-B14F-4D97-AF65-F5344CB8AC3E}">
        <p14:creationId xmlns:p14="http://schemas.microsoft.com/office/powerpoint/2010/main" val="216352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421157" y="820030"/>
            <a:ext cx="11349683" cy="1181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 </a:t>
            </a:r>
            <a:r>
              <a:rPr lang="en-US" sz="4800" dirty="0">
                <a:latin typeface="Arial" panose="020B0604020202020204" pitchFamily="34" charset="0"/>
                <a:cs typeface="Arial" panose="020B0604020202020204" pitchFamily="34" charset="0"/>
              </a:rPr>
              <a:t>Act II, Scene 1: Puck “makes an ass” of Bottom</a:t>
            </a:r>
          </a:p>
        </p:txBody>
      </p:sp>
      <p:sp>
        <p:nvSpPr>
          <p:cNvPr id="6" name="TextBox 5">
            <a:extLst>
              <a:ext uri="{FF2B5EF4-FFF2-40B4-BE49-F238E27FC236}">
                <a16:creationId xmlns:a16="http://schemas.microsoft.com/office/drawing/2014/main" id="{92EF0B3F-4713-F1DB-7526-C9F2BB8706B4}"/>
              </a:ext>
            </a:extLst>
          </p:cNvPr>
          <p:cNvSpPr txBox="1"/>
          <p:nvPr/>
        </p:nvSpPr>
        <p:spPr>
          <a:xfrm>
            <a:off x="421157" y="2175799"/>
            <a:ext cx="11481540" cy="853952"/>
          </a:xfrm>
          <a:prstGeom prst="rect">
            <a:avLst/>
          </a:prstGeom>
          <a:noFill/>
        </p:spPr>
        <p:txBody>
          <a:bodyPr wrap="square" rtlCol="0">
            <a:spAutoFit/>
          </a:bodyPr>
          <a:lstStyle/>
          <a:p>
            <a:pPr marL="0" marR="0">
              <a:lnSpc>
                <a:spcPct val="107000"/>
              </a:lnSpc>
              <a:spcBef>
                <a:spcPts val="0"/>
              </a:spcBef>
              <a:spcAft>
                <a:spcPts val="0"/>
              </a:spcAft>
            </a:pPr>
            <a:r>
              <a:rPr lang="en-US" sz="2400" dirty="0">
                <a:effectLst/>
                <a:latin typeface="Arial" panose="020B0604020202020204" pitchFamily="34" charset="0"/>
                <a:ea typeface="Aptos" panose="020B0004020202020204" pitchFamily="34" charset="0"/>
                <a:cs typeface="Arial" panose="020B0604020202020204" pitchFamily="34" charset="0"/>
              </a:rPr>
              <a:t>The mechanicals rehearse their play. Puck transforms Bottom by giving him the head of a donkey (an "ass"). </a:t>
            </a:r>
            <a:endParaRPr lang="en-US" sz="2400" i="1"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7" name="Picture 6" descr="A group of men in clothing&#10;&#10;Description automatically generated">
            <a:extLst>
              <a:ext uri="{FF2B5EF4-FFF2-40B4-BE49-F238E27FC236}">
                <a16:creationId xmlns:a16="http://schemas.microsoft.com/office/drawing/2014/main" id="{6A60FDD0-8EF8-04D9-C4FA-3334145734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883" y="3204420"/>
            <a:ext cx="7576455" cy="3030582"/>
          </a:xfrm>
          <a:prstGeom prst="rect">
            <a:avLst/>
          </a:prstGeom>
        </p:spPr>
      </p:pic>
      <p:sp>
        <p:nvSpPr>
          <p:cNvPr id="14" name="TextBox 13">
            <a:extLst>
              <a:ext uri="{FF2B5EF4-FFF2-40B4-BE49-F238E27FC236}">
                <a16:creationId xmlns:a16="http://schemas.microsoft.com/office/drawing/2014/main" id="{F4F3BA86-2912-8314-0642-D0177B013553}"/>
              </a:ext>
            </a:extLst>
          </p:cNvPr>
          <p:cNvSpPr txBox="1"/>
          <p:nvPr/>
        </p:nvSpPr>
        <p:spPr>
          <a:xfrm>
            <a:off x="2226882" y="6043002"/>
            <a:ext cx="7576455"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A Midsummer Night’s Dream, </a:t>
            </a:r>
            <a:r>
              <a:rPr lang="en-US" sz="800" dirty="0">
                <a:solidFill>
                  <a:schemeClr val="bg1"/>
                </a:solidFill>
                <a:latin typeface="Arial" panose="020B0604020202020204" pitchFamily="34" charset="0"/>
                <a:cs typeface="Arial" panose="020B0604020202020204" pitchFamily="34" charset="0"/>
              </a:rPr>
              <a:t>Des Moines Metro Opera (photo courtesy of Des Moines Metro Opera)</a:t>
            </a:r>
          </a:p>
        </p:txBody>
      </p:sp>
    </p:spTree>
    <p:extLst>
      <p:ext uri="{BB962C8B-B14F-4D97-AF65-F5344CB8AC3E}">
        <p14:creationId xmlns:p14="http://schemas.microsoft.com/office/powerpoint/2010/main" val="250305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 continued</a:t>
            </a:r>
          </a:p>
        </p:txBody>
      </p:sp>
      <p:pic>
        <p:nvPicPr>
          <p:cNvPr id="3" name="Online Media 2" title="Britten’s “A Midsummer Night's Dream”: Act 2, Scene 1 (Puck &quot;Makes an Ass&quot; of Bottom)">
            <a:hlinkClick r:id="" action="ppaction://media"/>
            <a:extLst>
              <a:ext uri="{FF2B5EF4-FFF2-40B4-BE49-F238E27FC236}">
                <a16:creationId xmlns:a16="http://schemas.microsoft.com/office/drawing/2014/main" id="{D0362A19-4317-B113-3B55-62628241E2F0}"/>
              </a:ext>
            </a:extLst>
          </p:cNvPr>
          <p:cNvPicPr>
            <a:picLocks noRot="1" noChangeAspect="1"/>
          </p:cNvPicPr>
          <p:nvPr>
            <a:videoFile r:link="rId1"/>
          </p:nvPr>
        </p:nvPicPr>
        <p:blipFill>
          <a:blip r:embed="rId4"/>
          <a:stretch>
            <a:fillRect/>
          </a:stretch>
        </p:blipFill>
        <p:spPr>
          <a:xfrm>
            <a:off x="2453761" y="1789115"/>
            <a:ext cx="7284478" cy="4115739"/>
          </a:xfrm>
          <a:prstGeom prst="rect">
            <a:avLst/>
          </a:prstGeom>
        </p:spPr>
      </p:pic>
      <p:sp>
        <p:nvSpPr>
          <p:cNvPr id="5" name="TextBox 4">
            <a:extLst>
              <a:ext uri="{FF2B5EF4-FFF2-40B4-BE49-F238E27FC236}">
                <a16:creationId xmlns:a16="http://schemas.microsoft.com/office/drawing/2014/main" id="{31B78EAB-D0E4-7DE6-9138-E58FB97CED70}"/>
              </a:ext>
            </a:extLst>
          </p:cNvPr>
          <p:cNvSpPr txBox="1"/>
          <p:nvPr/>
        </p:nvSpPr>
        <p:spPr>
          <a:xfrm>
            <a:off x="2647627" y="5904854"/>
            <a:ext cx="689674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dirty="0">
                <a:effectLst/>
                <a:highlight>
                  <a:srgbClr val="FFFFFF"/>
                </a:highlight>
                <a:latin typeface="Arial" panose="020B0604020202020204" pitchFamily="34" charset="0"/>
                <a:cs typeface="Arial" panose="020B0604020202020204" pitchFamily="34" charset="0"/>
              </a:rPr>
              <a:t>06:19 – 8:50 </a:t>
            </a:r>
          </a:p>
        </p:txBody>
      </p:sp>
    </p:spTree>
    <p:extLst>
      <p:ext uri="{BB962C8B-B14F-4D97-AF65-F5344CB8AC3E}">
        <p14:creationId xmlns:p14="http://schemas.microsoft.com/office/powerpoint/2010/main" val="194498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3282-F934-ED1C-B092-587950CD2CA9}"/>
              </a:ext>
            </a:extLst>
          </p:cNvPr>
          <p:cNvSpPr txBox="1">
            <a:spLocks/>
          </p:cNvSpPr>
          <p:nvPr/>
        </p:nvSpPr>
        <p:spPr>
          <a:xfrm>
            <a:off x="368298" y="883205"/>
            <a:ext cx="11518902" cy="1181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 </a:t>
            </a:r>
            <a:r>
              <a:rPr lang="en-US" sz="4800" dirty="0">
                <a:latin typeface="Arial" panose="020B0604020202020204" pitchFamily="34" charset="0"/>
                <a:cs typeface="Arial" panose="020B0604020202020204" pitchFamily="34" charset="0"/>
              </a:rPr>
              <a:t>Act III, Scene 2: Pyramus and Thisbe</a:t>
            </a:r>
          </a:p>
        </p:txBody>
      </p:sp>
      <p:pic>
        <p:nvPicPr>
          <p:cNvPr id="9" name="Picture 8" descr="A person in a garment and a person lying on the ground&#10;&#10;Description automatically generated">
            <a:extLst>
              <a:ext uri="{FF2B5EF4-FFF2-40B4-BE49-F238E27FC236}">
                <a16:creationId xmlns:a16="http://schemas.microsoft.com/office/drawing/2014/main" id="{2F82E265-7C76-680B-70CA-4A45F6809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677" y="3752251"/>
            <a:ext cx="3856323" cy="2564455"/>
          </a:xfrm>
          <a:prstGeom prst="rect">
            <a:avLst/>
          </a:prstGeom>
        </p:spPr>
      </p:pic>
      <p:sp>
        <p:nvSpPr>
          <p:cNvPr id="10" name="TextBox 9">
            <a:extLst>
              <a:ext uri="{FF2B5EF4-FFF2-40B4-BE49-F238E27FC236}">
                <a16:creationId xmlns:a16="http://schemas.microsoft.com/office/drawing/2014/main" id="{3765F5CB-46C5-BEBD-754C-02C15E889DCB}"/>
              </a:ext>
            </a:extLst>
          </p:cNvPr>
          <p:cNvSpPr txBox="1"/>
          <p:nvPr/>
        </p:nvSpPr>
        <p:spPr>
          <a:xfrm>
            <a:off x="2239677" y="6127077"/>
            <a:ext cx="5856690" cy="33855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A Midsummer Night’s Dream,</a:t>
            </a:r>
            <a:r>
              <a:rPr lang="en-US" sz="800" dirty="0">
                <a:solidFill>
                  <a:schemeClr val="bg1"/>
                </a:solidFill>
                <a:latin typeface="Arial" panose="020B0604020202020204" pitchFamily="34" charset="0"/>
                <a:cs typeface="Arial" panose="020B0604020202020204" pitchFamily="34" charset="0"/>
              </a:rPr>
              <a:t> Seattle Opera (photo: </a:t>
            </a:r>
            <a:r>
              <a:rPr lang="en-US" sz="800" dirty="0" err="1">
                <a:solidFill>
                  <a:schemeClr val="bg1"/>
                </a:solidFill>
                <a:latin typeface="Arial" panose="020B0604020202020204" pitchFamily="34" charset="0"/>
                <a:cs typeface="Arial" panose="020B0604020202020204" pitchFamily="34" charset="0"/>
              </a:rPr>
              <a:t>Rozarii</a:t>
            </a:r>
            <a:r>
              <a:rPr lang="en-US" sz="800" dirty="0">
                <a:solidFill>
                  <a:schemeClr val="bg1"/>
                </a:solidFill>
                <a:latin typeface="Arial" panose="020B0604020202020204" pitchFamily="34" charset="0"/>
                <a:cs typeface="Arial" panose="020B0604020202020204" pitchFamily="34" charset="0"/>
              </a:rPr>
              <a:t> Lynch)</a:t>
            </a:r>
          </a:p>
          <a:p>
            <a:r>
              <a:rPr lang="en-US" sz="800" dirty="0">
                <a:solidFill>
                  <a:schemeClr val="bg1"/>
                </a:solidFill>
              </a:rPr>
              <a:t> </a:t>
            </a:r>
          </a:p>
        </p:txBody>
      </p:sp>
      <p:pic>
        <p:nvPicPr>
          <p:cNvPr id="4" name="Picture 3" descr="A person in a white robe holding a sword&#10;&#10;Description automatically generated">
            <a:extLst>
              <a:ext uri="{FF2B5EF4-FFF2-40B4-BE49-F238E27FC236}">
                <a16:creationId xmlns:a16="http://schemas.microsoft.com/office/drawing/2014/main" id="{26E4A116-AE59-FA73-D605-BFC5053BEA56}"/>
              </a:ext>
            </a:extLst>
          </p:cNvPr>
          <p:cNvPicPr>
            <a:picLocks noChangeAspect="1"/>
          </p:cNvPicPr>
          <p:nvPr/>
        </p:nvPicPr>
        <p:blipFill rotWithShape="1">
          <a:blip r:embed="rId3">
            <a:extLst>
              <a:ext uri="{28A0092B-C50C-407E-A947-70E740481C1C}">
                <a14:useLocalDpi xmlns:a14="http://schemas.microsoft.com/office/drawing/2010/main" val="0"/>
              </a:ext>
            </a:extLst>
          </a:blip>
          <a:srcRect t="10929" b="2905"/>
          <a:stretch/>
        </p:blipFill>
        <p:spPr>
          <a:xfrm>
            <a:off x="7485657" y="1542705"/>
            <a:ext cx="3576610" cy="4622797"/>
          </a:xfrm>
          <a:prstGeom prst="rect">
            <a:avLst/>
          </a:prstGeom>
        </p:spPr>
      </p:pic>
      <p:sp>
        <p:nvSpPr>
          <p:cNvPr id="3" name="TextBox 2">
            <a:extLst>
              <a:ext uri="{FF2B5EF4-FFF2-40B4-BE49-F238E27FC236}">
                <a16:creationId xmlns:a16="http://schemas.microsoft.com/office/drawing/2014/main" id="{3001E015-FF13-15C9-8140-78BDCD8FF04B}"/>
              </a:ext>
            </a:extLst>
          </p:cNvPr>
          <p:cNvSpPr txBox="1"/>
          <p:nvPr/>
        </p:nvSpPr>
        <p:spPr>
          <a:xfrm>
            <a:off x="7485657" y="5970320"/>
            <a:ext cx="7394209"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A Midsummer Night’s Dream, </a:t>
            </a:r>
            <a:r>
              <a:rPr lang="en-US" sz="800" dirty="0">
                <a:solidFill>
                  <a:schemeClr val="bg1"/>
                </a:solidFill>
                <a:latin typeface="Arial" panose="020B0604020202020204" pitchFamily="34" charset="0"/>
                <a:cs typeface="Arial" panose="020B0604020202020204" pitchFamily="34" charset="0"/>
              </a:rPr>
              <a:t>Opera Philadelphia (photo: Kelly &amp; Massa)</a:t>
            </a:r>
          </a:p>
        </p:txBody>
      </p:sp>
      <p:sp>
        <p:nvSpPr>
          <p:cNvPr id="5" name="TextBox 4">
            <a:extLst>
              <a:ext uri="{FF2B5EF4-FFF2-40B4-BE49-F238E27FC236}">
                <a16:creationId xmlns:a16="http://schemas.microsoft.com/office/drawing/2014/main" id="{9F0476C5-476A-9BC6-2D9E-9F2196AE75B9}"/>
              </a:ext>
            </a:extLst>
          </p:cNvPr>
          <p:cNvSpPr txBox="1"/>
          <p:nvPr/>
        </p:nvSpPr>
        <p:spPr>
          <a:xfrm>
            <a:off x="635062" y="2030688"/>
            <a:ext cx="6583831" cy="1715021"/>
          </a:xfrm>
          <a:prstGeom prst="rect">
            <a:avLst/>
          </a:prstGeom>
          <a:noFill/>
        </p:spPr>
        <p:txBody>
          <a:bodyPr wrap="square" rtlCol="0">
            <a:spAutoFit/>
          </a:bodyPr>
          <a:lstStyle/>
          <a:p>
            <a:pPr marL="0" marR="0">
              <a:lnSpc>
                <a:spcPct val="107000"/>
              </a:lnSpc>
              <a:spcBef>
                <a:spcPts val="0"/>
              </a:spcBef>
              <a:spcAft>
                <a:spcPts val="0"/>
              </a:spcAft>
            </a:pPr>
            <a:r>
              <a:rPr lang="en-US" sz="2000" dirty="0">
                <a:latin typeface="Arial" panose="020B0604020202020204" pitchFamily="34" charset="0"/>
                <a:cs typeface="Arial" panose="020B0604020202020204" pitchFamily="34" charset="0"/>
              </a:rPr>
              <a:t>The mock-tragic play-within-the-play, Thisbe, portrayed by Flute, discovers the lifeless Pyramus (portrayed by Bottom), who believed Thisbe to have been killed by a lion. Thisbe sings the aria “Asleep, my Love?</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as a lament and stabs herself.</a:t>
            </a:r>
            <a:endParaRPr lang="en-US" sz="2000" i="1"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226484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2ba1e0-34b4-4993-8b13-ea94b42b601b">
      <Terms xmlns="http://schemas.microsoft.com/office/infopath/2007/PartnerControls"/>
    </lcf76f155ced4ddcb4097134ff3c332f>
    <TaxCatchAll xmlns="b5d4d16c-bf63-424b-a50c-8f06863d77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C20123CC55F54FB419FEF2656D0B67" ma:contentTypeVersion="18" ma:contentTypeDescription="Create a new document." ma:contentTypeScope="" ma:versionID="530eeba448efa15e4eb13aa548216de8">
  <xsd:schema xmlns:xsd="http://www.w3.org/2001/XMLSchema" xmlns:xs="http://www.w3.org/2001/XMLSchema" xmlns:p="http://schemas.microsoft.com/office/2006/metadata/properties" xmlns:ns2="b72ba1e0-34b4-4993-8b13-ea94b42b601b" xmlns:ns3="b5d4d16c-bf63-424b-a50c-8f06863d77c9" targetNamespace="http://schemas.microsoft.com/office/2006/metadata/properties" ma:root="true" ma:fieldsID="60fd2fbb6b7d391bf724b351339150d8" ns2:_="" ns3:_="">
    <xsd:import namespace="b72ba1e0-34b4-4993-8b13-ea94b42b601b"/>
    <xsd:import namespace="b5d4d16c-bf63-424b-a50c-8f06863d77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ba1e0-34b4-4993-8b13-ea94b42b60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e0a3262-5203-4f8a-8a89-6d95a304a3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4d16c-bf63-424b-a50c-8f06863d77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1c485f-a3a1-46ff-b4d5-f82ec574cdad}" ma:internalName="TaxCatchAll" ma:showField="CatchAllData" ma:web="b5d4d16c-bf63-424b-a50c-8f06863d77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055BAF-F195-41D9-BCE8-E3D0C9C28E8F}">
  <ds:schemaRefs>
    <ds:schemaRef ds:uri="http://purl.org/dc/dcmitype/"/>
    <ds:schemaRef ds:uri="http://schemas.openxmlformats.org/package/2006/metadata/core-properties"/>
    <ds:schemaRef ds:uri="http://schemas.microsoft.com/office/2006/documentManagement/types"/>
    <ds:schemaRef ds:uri="http://purl.org/dc/elements/1.1/"/>
    <ds:schemaRef ds:uri="b72ba1e0-34b4-4993-8b13-ea94b42b601b"/>
    <ds:schemaRef ds:uri="http://purl.org/dc/terms/"/>
    <ds:schemaRef ds:uri="http://www.w3.org/XML/1998/namespace"/>
    <ds:schemaRef ds:uri="http://schemas.microsoft.com/office/infopath/2007/PartnerControls"/>
    <ds:schemaRef ds:uri="b5d4d16c-bf63-424b-a50c-8f06863d77c9"/>
    <ds:schemaRef ds:uri="http://schemas.microsoft.com/office/2006/metadata/properties"/>
  </ds:schemaRefs>
</ds:datastoreItem>
</file>

<file path=customXml/itemProps2.xml><?xml version="1.0" encoding="utf-8"?>
<ds:datastoreItem xmlns:ds="http://schemas.openxmlformats.org/officeDocument/2006/customXml" ds:itemID="{7F32308B-C1FD-41C5-9E97-8D6F50663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2ba1e0-34b4-4993-8b13-ea94b42b601b"/>
    <ds:schemaRef ds:uri="b5d4d16c-bf63-424b-a50c-8f06863d7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957379-44B7-4E1D-B2B1-CB1DAB6A1D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6962</TotalTime>
  <Words>789</Words>
  <Application>Microsoft Office PowerPoint</Application>
  <PresentationFormat>Widescreen</PresentationFormat>
  <Paragraphs>82</Paragraphs>
  <Slides>18</Slides>
  <Notes>5</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Arial</vt:lpstr>
      <vt:lpstr>Avenir</vt:lpstr>
      <vt:lpstr>Avenir LT Std 65 Medium</vt:lpstr>
      <vt:lpstr>Calibri</vt:lpstr>
      <vt:lpstr>Cambria</vt:lpstr>
      <vt:lpstr>Symbol</vt:lpstr>
      <vt:lpstr>Wingdings</vt:lpstr>
      <vt:lpstr>Office Theme</vt:lpstr>
      <vt:lpstr>Exploring Story Adaptation</vt:lpstr>
      <vt:lpstr>PowerPoint Presentation</vt:lpstr>
      <vt:lpstr>PowerPoint Presentation</vt:lpstr>
      <vt:lpstr>PowerPoint Presentation</vt:lpstr>
      <vt:lpstr>PowerPoint Presentation</vt:lpstr>
      <vt:lpstr>Turn &amp;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Adaptation Guidelines</vt:lpstr>
      <vt:lpstr>Adaptation Pitch</vt:lpstr>
      <vt:lpstr>Present</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Wise</dc:creator>
  <cp:lastModifiedBy>Jaclyn Randazzo</cp:lastModifiedBy>
  <cp:revision>4</cp:revision>
  <dcterms:created xsi:type="dcterms:W3CDTF">2020-04-06T15:08:23Z</dcterms:created>
  <dcterms:modified xsi:type="dcterms:W3CDTF">2024-10-31T15:40:16Z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0x010100E4C20123CC55F54FB419FEF2656D0B67</vt:lpwstr>
  </property>
  <property fmtid="{D5CDD505-2E9C-101B-9397-08002B2CF9AE}" pid="3" name="MediaServiceImageTags">
    <vt:lpwstr/>
  </property>
</Properties>
</file>