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02" r:id="rId5"/>
    <p:sldId id="265" r:id="rId6"/>
    <p:sldId id="294" r:id="rId7"/>
    <p:sldId id="316" r:id="rId8"/>
    <p:sldId id="280" r:id="rId9"/>
    <p:sldId id="304" r:id="rId10"/>
    <p:sldId id="287" r:id="rId11"/>
    <p:sldId id="305" r:id="rId12"/>
    <p:sldId id="288" r:id="rId13"/>
    <p:sldId id="306" r:id="rId14"/>
    <p:sldId id="276" r:id="rId15"/>
    <p:sldId id="309" r:id="rId16"/>
    <p:sldId id="310" r:id="rId17"/>
    <p:sldId id="307" r:id="rId18"/>
    <p:sldId id="311" r:id="rId19"/>
    <p:sldId id="308" r:id="rId20"/>
    <p:sldId id="312" r:id="rId21"/>
    <p:sldId id="293" r:id="rId22"/>
    <p:sldId id="313" r:id="rId23"/>
    <p:sldId id="289" r:id="rId24"/>
    <p:sldId id="290" r:id="rId25"/>
    <p:sldId id="315" r:id="rId26"/>
    <p:sldId id="286" r:id="rId27"/>
    <p:sldId id="292" r:id="rId28"/>
    <p:sldId id="319" r:id="rId29"/>
    <p:sldId id="318" r:id="rId30"/>
    <p:sldId id="303" r:id="rId31"/>
    <p:sldId id="274"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82E"/>
    <a:srgbClr val="C8102E"/>
    <a:srgbClr val="A5A4A2"/>
    <a:srgbClr val="BCBBB9"/>
    <a:srgbClr val="FFFEFA"/>
    <a:srgbClr val="E6E6E6"/>
    <a:srgbClr val="B7B8BB"/>
    <a:srgbClr val="EFEFF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BEB15-A02B-402A-873D-1099839F313F}" v="9" dt="2024-11-14T20:37:0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94249" autoAdjust="0"/>
  </p:normalViewPr>
  <p:slideViewPr>
    <p:cSldViewPr snapToGrid="0">
      <p:cViewPr varScale="1">
        <p:scale>
          <a:sx n="65" d="100"/>
          <a:sy n="65" d="100"/>
        </p:scale>
        <p:origin x="100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https://www.youtube.com/watch?v=VDEaEu1IYWs</a:t>
            </a:r>
          </a:p>
        </p:txBody>
      </p:sp>
      <p:sp>
        <p:nvSpPr>
          <p:cNvPr id="4" name="Slide Number Placeholder 3"/>
          <p:cNvSpPr>
            <a:spLocks noGrp="1"/>
          </p:cNvSpPr>
          <p:nvPr>
            <p:ph type="sldNum" sz="quarter" idx="5"/>
          </p:nvPr>
        </p:nvSpPr>
        <p:spPr/>
        <p:txBody>
          <a:bodyPr/>
          <a:lstStyle/>
          <a:p>
            <a:fld id="{101DECFC-91BF-4AD5-8C5F-471766CF9085}" type="slidenum">
              <a:rPr lang="en-US" smtClean="0"/>
              <a:t>3</a:t>
            </a:fld>
            <a:endParaRPr lang="en-US"/>
          </a:p>
        </p:txBody>
      </p:sp>
    </p:spTree>
    <p:extLst>
      <p:ext uri="{BB962C8B-B14F-4D97-AF65-F5344CB8AC3E}">
        <p14:creationId xmlns:p14="http://schemas.microsoft.com/office/powerpoint/2010/main" val="154940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5</a:t>
            </a:fld>
            <a:endParaRPr lang="en-US"/>
          </a:p>
        </p:txBody>
      </p:sp>
    </p:spTree>
    <p:extLst>
      <p:ext uri="{BB962C8B-B14F-4D97-AF65-F5344CB8AC3E}">
        <p14:creationId xmlns:p14="http://schemas.microsoft.com/office/powerpoint/2010/main" val="118363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p:txBody>
      </p:sp>
      <p:sp>
        <p:nvSpPr>
          <p:cNvPr id="4" name="Slide Number Placeholder 3"/>
          <p:cNvSpPr>
            <a:spLocks noGrp="1"/>
          </p:cNvSpPr>
          <p:nvPr>
            <p:ph type="sldNum" sz="quarter" idx="5"/>
          </p:nvPr>
        </p:nvSpPr>
        <p:spPr/>
        <p:txBody>
          <a:bodyPr/>
          <a:lstStyle/>
          <a:p>
            <a:fld id="{101DECFC-91BF-4AD5-8C5F-471766CF9085}" type="slidenum">
              <a:rPr lang="en-US" smtClean="0"/>
              <a:t>6</a:t>
            </a:fld>
            <a:endParaRPr lang="en-US"/>
          </a:p>
        </p:txBody>
      </p:sp>
    </p:spTree>
    <p:extLst>
      <p:ext uri="{BB962C8B-B14F-4D97-AF65-F5344CB8AC3E}">
        <p14:creationId xmlns:p14="http://schemas.microsoft.com/office/powerpoint/2010/main" val="114728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335987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https://ondemand.metopera.org/performance/detail/d15c1abe-32a4-598b-a775-8c419741e411</a:t>
            </a:r>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310505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https://www.youtube.com/watch?v=ytFSehs2Rxw</a:t>
            </a:r>
          </a:p>
        </p:txBody>
      </p:sp>
      <p:sp>
        <p:nvSpPr>
          <p:cNvPr id="4" name="Slide Number Placeholder 3"/>
          <p:cNvSpPr>
            <a:spLocks noGrp="1"/>
          </p:cNvSpPr>
          <p:nvPr>
            <p:ph type="sldNum" sz="quarter" idx="5"/>
          </p:nvPr>
        </p:nvSpPr>
        <p:spPr/>
        <p:txBody>
          <a:bodyPr/>
          <a:lstStyle/>
          <a:p>
            <a:fld id="{101DECFC-91BF-4AD5-8C5F-471766CF9085}" type="slidenum">
              <a:rPr lang="en-US" smtClean="0"/>
              <a:t>24</a:t>
            </a:fld>
            <a:endParaRPr lang="en-US"/>
          </a:p>
        </p:txBody>
      </p:sp>
    </p:spTree>
    <p:extLst>
      <p:ext uri="{BB962C8B-B14F-4D97-AF65-F5344CB8AC3E}">
        <p14:creationId xmlns:p14="http://schemas.microsoft.com/office/powerpoint/2010/main" val="284564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25</a:t>
            </a:fld>
            <a:endParaRPr lang="en-US"/>
          </a:p>
        </p:txBody>
      </p:sp>
    </p:spTree>
    <p:extLst>
      <p:ext uri="{BB962C8B-B14F-4D97-AF65-F5344CB8AC3E}">
        <p14:creationId xmlns:p14="http://schemas.microsoft.com/office/powerpoint/2010/main" val="4219414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text on a black background&#10;&#10;Description automatically generated">
            <a:extLst>
              <a:ext uri="{FF2B5EF4-FFF2-40B4-BE49-F238E27FC236}">
                <a16:creationId xmlns:a16="http://schemas.microsoft.com/office/drawing/2014/main" id="{B93C16B1-5211-F333-0A34-09867D3E7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775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79D4BF7-3384-0A5A-FB2B-A9ABDF4D19FB}"/>
              </a:ext>
            </a:extLst>
          </p:cNvPr>
          <p:cNvSpPr txBox="1"/>
          <p:nvPr userDrawn="1"/>
        </p:nvSpPr>
        <p:spPr>
          <a:xfrm>
            <a:off x="10200815" y="6225869"/>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TextBox 1">
            <a:extLst>
              <a:ext uri="{FF2B5EF4-FFF2-40B4-BE49-F238E27FC236}">
                <a16:creationId xmlns:a16="http://schemas.microsoft.com/office/drawing/2014/main" id="{63E9972E-6367-AA36-CAFF-0793669CD452}"/>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841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Box 2">
            <a:extLst>
              <a:ext uri="{FF2B5EF4-FFF2-40B4-BE49-F238E27FC236}">
                <a16:creationId xmlns:a16="http://schemas.microsoft.com/office/drawing/2014/main" id="{A892E82B-8BF8-BDE7-C102-B9ACF7A8017F}"/>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3762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78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25"/>
        <p:cNvGrpSpPr/>
        <p:nvPr/>
      </p:nvGrpSpPr>
      <p:grpSpPr>
        <a:xfrm>
          <a:off x="0" y="0"/>
          <a:ext cx="0" cy="0"/>
          <a:chOff x="0" y="0"/>
          <a:chExt cx="0" cy="0"/>
        </a:xfrm>
      </p:grpSpPr>
      <p:sp>
        <p:nvSpPr>
          <p:cNvPr id="26" name="Google Shape;26;p30"/>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0"/>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0"/>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1FC0EBD7-0F36-4CD1-BCCE-BA12F8F6B3C8}"/>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3324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5"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d15c1abe-32a4-598b-a775-8c419741e41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www.youtube.com/watch?v=ytFSehs2Rxw" TargetMode="Externa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youtube.com/watch?v=VDEaEu1IYWs" TargetMode="External"/><Relationship Id="rId4" Type="http://schemas.openxmlformats.org/officeDocument/2006/relationships/image" Target="../media/image4.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ndemand.metopera.org/performance/detail/d15c1abe-32a4-598b-a775-8c419741e4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d15c1abe-32a4-598b-a775-8c419741e4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fontScale="90000"/>
          </a:bodyPr>
          <a:lstStyle/>
          <a:p>
            <a:r>
              <a:rPr lang="en-US" sz="6000" b="1" dirty="0">
                <a:solidFill>
                  <a:srgbClr val="FFFFFF"/>
                </a:solidFill>
                <a:latin typeface="Arial" panose="020B0604020202020204" pitchFamily="34" charset="0"/>
                <a:cs typeface="Arial" panose="020B0604020202020204" pitchFamily="34" charset="0"/>
              </a:rPr>
              <a:t>Production </a:t>
            </a:r>
            <a:r>
              <a:rPr lang="en-US" sz="6000" b="1" dirty="0">
                <a:solidFill>
                  <a:srgbClr val="FFFFFF"/>
                </a:solidFill>
              </a:rPr>
              <a:t>Design </a:t>
            </a:r>
            <a:r>
              <a:rPr lang="en-US" sz="6000" b="1" dirty="0">
                <a:solidFill>
                  <a:srgbClr val="FFFEFA"/>
                </a:solidFill>
                <a:latin typeface="Arial" panose="020B0604020202020204" pitchFamily="34" charset="0"/>
                <a:cs typeface="Arial" panose="020B0604020202020204" pitchFamily="34" charset="0"/>
              </a:rPr>
              <a:t>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pic>
        <p:nvPicPr>
          <p:cNvPr id="5" name="Picture 4" descr="A white and orange logo&#10;&#10;Description automatically generated">
            <a:extLst>
              <a:ext uri="{FF2B5EF4-FFF2-40B4-BE49-F238E27FC236}">
                <a16:creationId xmlns:a16="http://schemas.microsoft.com/office/drawing/2014/main" id="{A86F6D03-11BC-34C3-A493-9D434C1B0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
        <p:nvSpPr>
          <p:cNvPr id="7" name="TextBox 6">
            <a:extLst>
              <a:ext uri="{FF2B5EF4-FFF2-40B4-BE49-F238E27FC236}">
                <a16:creationId xmlns:a16="http://schemas.microsoft.com/office/drawing/2014/main" id="{E56B0999-9AFA-1BEB-D520-0ED2AAA3063F}"/>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4" name="TextBox 3">
            <a:extLst>
              <a:ext uri="{FF2B5EF4-FFF2-40B4-BE49-F238E27FC236}">
                <a16:creationId xmlns:a16="http://schemas.microsoft.com/office/drawing/2014/main" id="{8FF4918D-F096-2121-C978-363645802BA3}"/>
              </a:ext>
            </a:extLst>
          </p:cNvPr>
          <p:cNvSpPr txBox="1"/>
          <p:nvPr/>
        </p:nvSpPr>
        <p:spPr>
          <a:xfrm>
            <a:off x="368299" y="2828835"/>
            <a:ext cx="6709228" cy="1200329"/>
          </a:xfrm>
          <a:prstGeom prst="rect">
            <a:avLst/>
          </a:prstGeom>
          <a:noFill/>
        </p:spPr>
        <p:txBody>
          <a:bodyPr wrap="square">
            <a:spAutoFit/>
          </a:bodyPr>
          <a:lstStyle/>
          <a:p>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kern="100" dirty="0">
                <a:latin typeface="Arial" panose="020B0604020202020204" pitchFamily="34" charset="0"/>
                <a:ea typeface="Times New Roman" panose="02020603050405020304" pitchFamily="18" charset="0"/>
                <a:cs typeface="Arial" panose="020B0604020202020204" pitchFamily="34" charset="0"/>
              </a:rPr>
              <a:t>Track #30. ACT III: I have learned so much in Africa</a:t>
            </a:r>
          </a:p>
          <a:p>
            <a:r>
              <a:rPr lang="en-US" kern="100" dirty="0">
                <a:latin typeface="Arial" panose="020B0604020202020204" pitchFamily="34" charset="0"/>
                <a:ea typeface="Times New Roman" panose="02020603050405020304" pitchFamily="18" charset="0"/>
                <a:cs typeface="Arial" panose="020B0604020202020204" pitchFamily="34" charset="0"/>
              </a:rPr>
              <a:t>00:00 – 5:39</a:t>
            </a:r>
          </a:p>
          <a:p>
            <a:endParaRPr lang="en-US" dirty="0">
              <a:solidFill>
                <a:srgbClr val="C8102E"/>
              </a:solidFill>
            </a:endParaRPr>
          </a:p>
        </p:txBody>
      </p:sp>
      <p:pic>
        <p:nvPicPr>
          <p:cNvPr id="7" name="Graphic 6" descr="Theatre with solid fill">
            <a:hlinkClick r:id="rId3"/>
            <a:extLst>
              <a:ext uri="{FF2B5EF4-FFF2-40B4-BE49-F238E27FC236}">
                <a16:creationId xmlns:a16="http://schemas.microsoft.com/office/drawing/2014/main" id="{48A79D13-A4ED-779E-21E4-6DF80E4630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7429" y="1447177"/>
            <a:ext cx="4276272" cy="4276272"/>
          </a:xfrm>
          <a:prstGeom prst="rect">
            <a:avLst/>
          </a:prstGeom>
        </p:spPr>
      </p:pic>
    </p:spTree>
    <p:extLst>
      <p:ext uri="{BB962C8B-B14F-4D97-AF65-F5344CB8AC3E}">
        <p14:creationId xmlns:p14="http://schemas.microsoft.com/office/powerpoint/2010/main" val="356022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368299" y="1765013"/>
            <a:ext cx="11378223" cy="3989297"/>
          </a:xfrm>
          <a:prstGeom prst="rect">
            <a:avLst/>
          </a:prstGeom>
          <a:noFill/>
        </p:spPr>
        <p:txBody>
          <a:bodyPr wrap="square" rtlCol="0">
            <a:spAutoFit/>
          </a:bodyPr>
          <a:lstStyle/>
          <a:p>
            <a:pPr marR="0" lvl="0">
              <a:lnSpc>
                <a:spcPct val="107000"/>
              </a:lnSpc>
              <a:spcBef>
                <a:spcPts val="0"/>
              </a:spcBef>
              <a:spcAft>
                <a:spcPts val="800"/>
              </a:spcAft>
            </a:pPr>
            <a:r>
              <a:rPr lang="en-US" sz="2600" b="1"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 Design:</a:t>
            </a:r>
            <a:r>
              <a:rPr lang="en-US" sz="2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lang="en-US" sz="2600" kern="100" dirty="0">
                <a:solidFill>
                  <a:srgbClr val="000000"/>
                </a:solidFill>
                <a:effectLst/>
                <a:latin typeface="Arial" panose="020B0604020202020204" pitchFamily="34" charset="0"/>
                <a:ea typeface="Georgia" panose="02040502050405020303" pitchFamily="18" charset="0"/>
                <a:cs typeface="Arial" panose="020B0604020202020204" pitchFamily="34" charset="0"/>
              </a:rPr>
              <a:t>he process of creating the visual aesthetic and environment for a film, television show, commercial, or other forms of media. It involves creating sets, props, as well as costumes, projections, and other visual elements that help bring the story to life and immerse the audience in the narrative. T</a:t>
            </a:r>
            <a:r>
              <a:rPr lang="en-US" sz="2600" kern="100" dirty="0">
                <a:effectLst/>
                <a:latin typeface="Arial" panose="020B0604020202020204" pitchFamily="34" charset="0"/>
                <a:ea typeface="Georgia" panose="02040502050405020303" pitchFamily="18" charset="0"/>
                <a:cs typeface="Arial" panose="020B0604020202020204" pitchFamily="34" charset="0"/>
              </a:rPr>
              <a:t>he Production Designer is responsible for overseeing the creation of these elements, working closely with the director, producers, and other key creatives to ensure that the visual style of the production aligns with the overall vision and tone of the project.</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6687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Stage/Set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and practice of creating the physical environment in a theatrical production, film, television show, or other visual medium. This includes scenic elements and design layout for sets, lighting, props, and furniture to bring the story or concept to life. It involves arranging these elements in a way that enhances the audience's visual and aesthetic experience. Stage design may also involve creating technical elements such as sound systems, special effects, and rigging to support the production. Stage designers work closely with other production team members to create a cohesive and visually appealing environment complementing the production's overall vision.</a:t>
            </a:r>
          </a:p>
        </p:txBody>
      </p:sp>
    </p:spTree>
    <p:extLst>
      <p:ext uri="{BB962C8B-B14F-4D97-AF65-F5344CB8AC3E}">
        <p14:creationId xmlns:p14="http://schemas.microsoft.com/office/powerpoint/2010/main" val="26093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Props:</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A term commonly used in live performance and film production to refer to objects or items used on stage or on set to enhance the performance or scene. Props can include anything from furniture, decorations, weapons, hand-held objects, and more. Props are used to add realism and detail to a production and help bring the world of the play or film to life for the audience.</a:t>
            </a:r>
          </a:p>
          <a:p>
            <a:endParaRPr lang="en-US" sz="2400" dirty="0">
              <a:latin typeface="Georgia" panose="02040502050405020303" pitchFamily="18" charset="0"/>
            </a:endParaRPr>
          </a:p>
        </p:txBody>
      </p:sp>
    </p:spTree>
    <p:extLst>
      <p:ext uri="{BB962C8B-B14F-4D97-AF65-F5344CB8AC3E}">
        <p14:creationId xmlns:p14="http://schemas.microsoft.com/office/powerpoint/2010/main" val="2615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85862"/>
            <a:ext cx="11378223" cy="348627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Lighting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art and practice of creating and controlling the lighting for a performance. This includes designing the placement and intensity of the lights and using different colors and effects to enhance the performance's mood and atmosphere. Lighting designers play a crucial role in enhancing the storytelling and emotional impact of the production, helping to set the stage, highlight performers, create a sense of place and time, and evoke different emotions in the audience. It is an integral part of the overall visual and artistic design of the production.</a:t>
            </a:r>
          </a:p>
        </p:txBody>
      </p:sp>
    </p:spTree>
    <p:extLst>
      <p:ext uri="{BB962C8B-B14F-4D97-AF65-F5344CB8AC3E}">
        <p14:creationId xmlns:p14="http://schemas.microsoft.com/office/powerpoint/2010/main" val="40386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801235"/>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Projection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of creating and manipulating projected images and videos to enhance the visual elements of a live event, such as a concert, theater production, dance performance, or installation. It involves using specialized software and hardware to project images, videos, or other visual content onto a surface, such as a screen, wall, or even the audience itself.</a:t>
            </a:r>
          </a:p>
          <a:p>
            <a:endParaRPr lang="en-US" sz="2400" dirty="0">
              <a:latin typeface="Georgia" panose="02040502050405020303" pitchFamily="18" charset="0"/>
            </a:endParaRPr>
          </a:p>
        </p:txBody>
      </p:sp>
    </p:spTree>
    <p:extLst>
      <p:ext uri="{BB962C8B-B14F-4D97-AF65-F5344CB8AC3E}">
        <p14:creationId xmlns:p14="http://schemas.microsoft.com/office/powerpoint/2010/main" val="17556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42598"/>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Costume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process of creating costumes and outfits for characters in theatre, film, television, or other visual media. It involves researching the time-period, setting, and character traits to develop pieces that help bring the character to life. Costume designers work closely with directors, actors, and other production team members to ensure that the costumes accurately reflect the vision of the production. This can involve sourcing or creating garments, accessories, and props, as well as coordinating fittings and alterations. Costume design plays a crucial role in storytelling and character development, helping to enhance the overall visual and emotional impact of a production.</a:t>
            </a:r>
          </a:p>
        </p:txBody>
      </p:sp>
    </p:spTree>
    <p:extLst>
      <p:ext uri="{BB962C8B-B14F-4D97-AF65-F5344CB8AC3E}">
        <p14:creationId xmlns:p14="http://schemas.microsoft.com/office/powerpoint/2010/main" val="115092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56666"/>
            <a:ext cx="11378223" cy="388670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Hair and Makeup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planning and execution of hairstyles and makeup looks for performers and actors. This creative process involves analyzing the characters or themes in the performance, researching historical or cultural references, and designing hair and makeup that enhances the overall aesthetic and storytelling of the production. Hair and makeup designers work closely with directors, costume designers, and performers to create a cohesive and visually impactful presentation on stage or screen.</a:t>
            </a:r>
          </a:p>
          <a:p>
            <a:endParaRPr lang="en-US" sz="2400" dirty="0">
              <a:latin typeface="Georgia" panose="02040502050405020303" pitchFamily="18" charset="0"/>
            </a:endParaRPr>
          </a:p>
        </p:txBody>
      </p:sp>
    </p:spTree>
    <p:extLst>
      <p:ext uri="{BB962C8B-B14F-4D97-AF65-F5344CB8AC3E}">
        <p14:creationId xmlns:p14="http://schemas.microsoft.com/office/powerpoint/2010/main" val="31655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F3D655-BF4E-C50C-EAD9-FD781A84653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Costume Design </a:t>
            </a:r>
          </a:p>
        </p:txBody>
      </p:sp>
      <p:pic>
        <p:nvPicPr>
          <p:cNvPr id="5" name="Picture 4" descr="A mannequin wearing a suit and hat&#10;&#10;Description automatically generated">
            <a:extLst>
              <a:ext uri="{FF2B5EF4-FFF2-40B4-BE49-F238E27FC236}">
                <a16:creationId xmlns:a16="http://schemas.microsoft.com/office/drawing/2014/main" id="{751C608C-DFD2-82AF-629B-05236F31D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05" y="1832730"/>
            <a:ext cx="3041609" cy="4055479"/>
          </a:xfrm>
          <a:prstGeom prst="rect">
            <a:avLst/>
          </a:prstGeom>
        </p:spPr>
      </p:pic>
      <p:pic>
        <p:nvPicPr>
          <p:cNvPr id="7" name="Picture 6" descr="A mannequin with a suit and tie&#10;&#10;Description automatically generated">
            <a:extLst>
              <a:ext uri="{FF2B5EF4-FFF2-40B4-BE49-F238E27FC236}">
                <a16:creationId xmlns:a16="http://schemas.microsoft.com/office/drawing/2014/main" id="{B60C28F5-24EE-537A-F215-9A16DFF16E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9" y="1513113"/>
            <a:ext cx="3616778" cy="4822370"/>
          </a:xfrm>
          <a:prstGeom prst="rect">
            <a:avLst/>
          </a:prstGeom>
        </p:spPr>
      </p:pic>
      <p:pic>
        <p:nvPicPr>
          <p:cNvPr id="13" name="Picture 12" descr="A group of people in white robes&#10;&#10;Description automatically generated">
            <a:extLst>
              <a:ext uri="{FF2B5EF4-FFF2-40B4-BE49-F238E27FC236}">
                <a16:creationId xmlns:a16="http://schemas.microsoft.com/office/drawing/2014/main" id="{7C80AEC4-F5DE-5873-73F5-D6C0580F2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314" y="976090"/>
            <a:ext cx="4666387" cy="4666387"/>
          </a:xfrm>
          <a:prstGeom prst="rect">
            <a:avLst/>
          </a:prstGeom>
        </p:spPr>
      </p:pic>
      <p:sp>
        <p:nvSpPr>
          <p:cNvPr id="3" name="TextBox 2">
            <a:extLst>
              <a:ext uri="{FF2B5EF4-FFF2-40B4-BE49-F238E27FC236}">
                <a16:creationId xmlns:a16="http://schemas.microsoft.com/office/drawing/2014/main" id="{9168C6FD-22FA-25F2-110A-6D041BCD394A}"/>
              </a:ext>
            </a:extLst>
          </p:cNvPr>
          <p:cNvSpPr txBox="1"/>
          <p:nvPr/>
        </p:nvSpPr>
        <p:spPr>
          <a:xfrm>
            <a:off x="7157314" y="5427033"/>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The Metropolitan Opera (photo: Mary </a:t>
            </a:r>
            <a:r>
              <a:rPr lang="en-US" sz="800" dirty="0" err="1">
                <a:solidFill>
                  <a:schemeClr val="bg1"/>
                </a:solidFill>
                <a:latin typeface="Arial" panose="020B0604020202020204" pitchFamily="34" charset="0"/>
                <a:cs typeface="Arial" panose="020B0604020202020204" pitchFamily="34" charset="0"/>
              </a:rPr>
              <a:t>Sohl</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0FF3370-4B42-94D4-7AC7-58CBF4ED837B}"/>
              </a:ext>
            </a:extLst>
          </p:cNvPr>
          <p:cNvSpPr txBox="1"/>
          <p:nvPr/>
        </p:nvSpPr>
        <p:spPr>
          <a:xfrm>
            <a:off x="365893" y="6120039"/>
            <a:ext cx="447157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a:t>
            </a:r>
            <a:r>
              <a:rPr lang="en-US" sz="800" dirty="0">
                <a:solidFill>
                  <a:schemeClr val="bg1"/>
                </a:solidFill>
                <a:latin typeface="Arial" panose="020B0604020202020204" pitchFamily="34" charset="0"/>
                <a:cs typeface="Arial" panose="020B0604020202020204" pitchFamily="34" charset="0"/>
              </a:rPr>
              <a:t>, Seattle Opera  (photo: courtesy of Seattle Opera)</a:t>
            </a:r>
            <a:endParaRPr lang="en-US" sz="8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97BE16-101A-5A15-441E-E7F98B921861}"/>
              </a:ext>
            </a:extLst>
          </p:cNvPr>
          <p:cNvSpPr txBox="1"/>
          <p:nvPr/>
        </p:nvSpPr>
        <p:spPr>
          <a:xfrm>
            <a:off x="4115705" y="5668630"/>
            <a:ext cx="447157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a:t>
            </a:r>
            <a:r>
              <a:rPr lang="en-US" sz="800" dirty="0">
                <a:solidFill>
                  <a:schemeClr val="bg1"/>
                </a:solidFill>
                <a:latin typeface="Arial" panose="020B0604020202020204" pitchFamily="34" charset="0"/>
                <a:cs typeface="Arial" panose="020B0604020202020204" pitchFamily="34" charset="0"/>
              </a:rPr>
              <a:t>, Seattle Opera  (photo: courtesy of Seattle Opera)</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90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F3D655-BF4E-C50C-EAD9-FD781A84653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Set Design </a:t>
            </a:r>
          </a:p>
        </p:txBody>
      </p:sp>
      <p:sp>
        <p:nvSpPr>
          <p:cNvPr id="10" name="TextBox 9">
            <a:extLst>
              <a:ext uri="{FF2B5EF4-FFF2-40B4-BE49-F238E27FC236}">
                <a16:creationId xmlns:a16="http://schemas.microsoft.com/office/drawing/2014/main" id="{611F42F9-5E2C-B02B-E8E6-FDA2FF829FDB}"/>
              </a:ext>
            </a:extLst>
          </p:cNvPr>
          <p:cNvSpPr txBox="1"/>
          <p:nvPr/>
        </p:nvSpPr>
        <p:spPr>
          <a:xfrm>
            <a:off x="368299" y="6058484"/>
            <a:ext cx="3993502" cy="276999"/>
          </a:xfrm>
          <a:prstGeom prst="rect">
            <a:avLst/>
          </a:prstGeom>
          <a:noFill/>
        </p:spPr>
        <p:txBody>
          <a:bodyPr wrap="square" rtlCol="0">
            <a:spAutoFit/>
          </a:bodyPr>
          <a:lstStyle/>
          <a:p>
            <a:r>
              <a:rPr lang="en-US" sz="1200" dirty="0">
                <a:solidFill>
                  <a:schemeClr val="bg1"/>
                </a:solidFill>
              </a:rPr>
              <a:t>Production photos courtesy of Seattle Opera</a:t>
            </a:r>
          </a:p>
        </p:txBody>
      </p:sp>
      <p:sp>
        <p:nvSpPr>
          <p:cNvPr id="14" name="TextBox 13">
            <a:extLst>
              <a:ext uri="{FF2B5EF4-FFF2-40B4-BE49-F238E27FC236}">
                <a16:creationId xmlns:a16="http://schemas.microsoft.com/office/drawing/2014/main" id="{E674AC83-6C1E-CFAD-9F52-5058F70442E0}"/>
              </a:ext>
            </a:extLst>
          </p:cNvPr>
          <p:cNvSpPr txBox="1"/>
          <p:nvPr/>
        </p:nvSpPr>
        <p:spPr>
          <a:xfrm>
            <a:off x="605714" y="6252523"/>
            <a:ext cx="3993502" cy="276999"/>
          </a:xfrm>
          <a:prstGeom prst="rect">
            <a:avLst/>
          </a:prstGeom>
          <a:noFill/>
        </p:spPr>
        <p:txBody>
          <a:bodyPr wrap="square" rtlCol="0">
            <a:spAutoFit/>
          </a:bodyPr>
          <a:lstStyle/>
          <a:p>
            <a:r>
              <a:rPr lang="en-US" sz="1200" dirty="0">
                <a:solidFill>
                  <a:schemeClr val="bg1"/>
                </a:solidFill>
              </a:rPr>
              <a:t>Production photos courtesy of Seattle Opera</a:t>
            </a:r>
          </a:p>
        </p:txBody>
      </p:sp>
      <p:sp>
        <p:nvSpPr>
          <p:cNvPr id="15" name="TextBox 14">
            <a:extLst>
              <a:ext uri="{FF2B5EF4-FFF2-40B4-BE49-F238E27FC236}">
                <a16:creationId xmlns:a16="http://schemas.microsoft.com/office/drawing/2014/main" id="{AAFA5AA9-9463-2698-05E5-BEF04EB15413}"/>
              </a:ext>
            </a:extLst>
          </p:cNvPr>
          <p:cNvSpPr txBox="1"/>
          <p:nvPr/>
        </p:nvSpPr>
        <p:spPr>
          <a:xfrm>
            <a:off x="7127378" y="5355182"/>
            <a:ext cx="3646714" cy="276999"/>
          </a:xfrm>
          <a:prstGeom prst="rect">
            <a:avLst/>
          </a:prstGeom>
          <a:noFill/>
        </p:spPr>
        <p:txBody>
          <a:bodyPr wrap="square" rtlCol="0">
            <a:spAutoFit/>
          </a:bodyPr>
          <a:lstStyle/>
          <a:p>
            <a:r>
              <a:rPr lang="en-US" sz="1200" dirty="0">
                <a:solidFill>
                  <a:schemeClr val="bg1"/>
                </a:solidFill>
              </a:rPr>
              <a:t>Costumes featured in Metropolitan Opera production </a:t>
            </a:r>
          </a:p>
        </p:txBody>
      </p:sp>
      <p:pic>
        <p:nvPicPr>
          <p:cNvPr id="8" name="Picture 7" descr="A group of people on a stage&#10;&#10;Description automatically generated">
            <a:extLst>
              <a:ext uri="{FF2B5EF4-FFF2-40B4-BE49-F238E27FC236}">
                <a16:creationId xmlns:a16="http://schemas.microsoft.com/office/drawing/2014/main" id="{9FFB0902-EE52-EDAC-E2F2-29DD1BD8EC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98864"/>
            <a:ext cx="6238442" cy="4158961"/>
          </a:xfrm>
          <a:prstGeom prst="rect">
            <a:avLst/>
          </a:prstGeom>
        </p:spPr>
      </p:pic>
      <p:pic>
        <p:nvPicPr>
          <p:cNvPr id="12" name="Picture 11" descr="A group of people in white robes on a stage&#10;&#10;Description automatically generated">
            <a:extLst>
              <a:ext uri="{FF2B5EF4-FFF2-40B4-BE49-F238E27FC236}">
                <a16:creationId xmlns:a16="http://schemas.microsoft.com/office/drawing/2014/main" id="{A7B2FAF3-0AB6-DC24-3908-555083A0A5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059" y="1225819"/>
            <a:ext cx="6044941" cy="4029960"/>
          </a:xfrm>
          <a:prstGeom prst="rect">
            <a:avLst/>
          </a:prstGeom>
        </p:spPr>
      </p:pic>
      <p:sp>
        <p:nvSpPr>
          <p:cNvPr id="2" name="TextBox 1">
            <a:extLst>
              <a:ext uri="{FF2B5EF4-FFF2-40B4-BE49-F238E27FC236}">
                <a16:creationId xmlns:a16="http://schemas.microsoft.com/office/drawing/2014/main" id="{5E08E669-6E2A-4D42-6CBD-0A9076262B11}"/>
              </a:ext>
            </a:extLst>
          </p:cNvPr>
          <p:cNvSpPr txBox="1"/>
          <p:nvPr/>
        </p:nvSpPr>
        <p:spPr>
          <a:xfrm>
            <a:off x="51059" y="5843040"/>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E82566-1DEE-52FC-4EFC-BCB211770DBD}"/>
              </a:ext>
            </a:extLst>
          </p:cNvPr>
          <p:cNvSpPr txBox="1"/>
          <p:nvPr/>
        </p:nvSpPr>
        <p:spPr>
          <a:xfrm>
            <a:off x="6238442" y="5021617"/>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19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E1D38DE-3CC0-E900-2512-83C210E95CBD}"/>
              </a:ext>
            </a:extLst>
          </p:cNvPr>
          <p:cNvSpPr txBox="1"/>
          <p:nvPr/>
        </p:nvSpPr>
        <p:spPr>
          <a:xfrm>
            <a:off x="307145" y="1787515"/>
            <a:ext cx="11577710" cy="40867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Today’s Objectives:</a:t>
            </a:r>
          </a:p>
          <a:p>
            <a:endParaRPr lang="en-US" sz="2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Respond to the musical and storytelling elements of opera to develop criteria for visual artistic choices.</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Refine an adaptation pitch to demonstrate critical understanding of the visual elements of production design and opera to tell a story.</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Create visual representations of set and costume designs based on opera adaptation pitches.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6FC2B6-C84A-D0A1-718D-8936994EAF19}"/>
              </a:ext>
            </a:extLst>
          </p:cNvPr>
          <p:cNvSpPr txBox="1"/>
          <p:nvPr/>
        </p:nvSpPr>
        <p:spPr>
          <a:xfrm>
            <a:off x="307144" y="983725"/>
            <a:ext cx="11577709" cy="584775"/>
          </a:xfrm>
          <a:prstGeom prst="rect">
            <a:avLst/>
          </a:prstGeom>
          <a:noFill/>
        </p:spPr>
        <p:txBody>
          <a:bodyPr wrap="square">
            <a:spAutoFit/>
          </a:bodyPr>
          <a:lstStyle/>
          <a:p>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does </a:t>
            </a:r>
            <a:r>
              <a:rPr lang="en-US" sz="3200" b="1" i="1" dirty="0">
                <a:solidFill>
                  <a:srgbClr val="000000"/>
                </a:solidFill>
                <a:latin typeface="Arial" panose="020B0604020202020204" pitchFamily="34" charset="0"/>
                <a:ea typeface="Calibri" panose="020F0502020204030204" pitchFamily="34" charset="0"/>
                <a:cs typeface="Arial" panose="020B0604020202020204" pitchFamily="34" charset="0"/>
              </a:rPr>
              <a:t>production</a:t>
            </a:r>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visual design aid in storytelling?</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5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53DC35-0D7D-E935-F600-9FEEADEA7BEB}"/>
              </a:ext>
            </a:extLst>
          </p:cNvPr>
          <p:cNvSpPr txBox="1">
            <a:spLocks/>
          </p:cNvSpPr>
          <p:nvPr/>
        </p:nvSpPr>
        <p:spPr>
          <a:xfrm>
            <a:off x="169978" y="1456096"/>
            <a:ext cx="5461651" cy="473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Color</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Texture</a:t>
            </a: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1" algn="l">
              <a:lnSpc>
                <a:spcPct val="107000"/>
              </a:lnSpc>
              <a:spcBef>
                <a:spcPts val="0"/>
              </a:spcBef>
              <a:spcAft>
                <a:spcPts val="0"/>
              </a:spcAft>
            </a:pPr>
            <a:endPar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77B3992-C5FE-A6C5-4A1B-CB4A33D1AFE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sp>
        <p:nvSpPr>
          <p:cNvPr id="5" name="TextBox 4">
            <a:extLst>
              <a:ext uri="{FF2B5EF4-FFF2-40B4-BE49-F238E27FC236}">
                <a16:creationId xmlns:a16="http://schemas.microsoft.com/office/drawing/2014/main" id="{86B10BEE-C0F6-E626-5E47-04286660BB7A}"/>
              </a:ext>
            </a:extLst>
          </p:cNvPr>
          <p:cNvSpPr txBox="1"/>
          <p:nvPr/>
        </p:nvSpPr>
        <p:spPr>
          <a:xfrm>
            <a:off x="6341292" y="1447177"/>
            <a:ext cx="3823842" cy="5572295"/>
          </a:xfrm>
          <a:prstGeom prst="rect">
            <a:avLst/>
          </a:prstGeom>
          <a:noFill/>
        </p:spPr>
        <p:txBody>
          <a:bodyPr wrap="square" rtlCol="0">
            <a:spAutoFit/>
          </a:bodyPr>
          <a:lstStyle/>
          <a:p>
            <a:pPr marL="742950" lvl="1" indent="-285750">
              <a:lnSpc>
                <a:spcPct val="107000"/>
              </a:lnSpc>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a:r>
          </a:p>
          <a:p>
            <a:pPr lvl="1">
              <a:lnSpc>
                <a:spcPct val="107000"/>
              </a:lnSpc>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Space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Pattern</a:t>
            </a:r>
          </a:p>
          <a:p>
            <a:pPr marL="742950" marR="0" lvl="1" indent="-285750" algn="l">
              <a:lnSpc>
                <a:spcPct val="107000"/>
              </a:lnSpc>
              <a:spcBef>
                <a:spcPts val="0"/>
              </a:spcBef>
              <a:spcAft>
                <a:spcPts val="0"/>
              </a:spcAft>
              <a:buFont typeface="Courier New" panose="02070309020205020404" pitchFamily="49" charset="0"/>
              <a:buChar char="o"/>
            </a:pPr>
            <a:endParaRPr lang="en-US"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7" name="Graphic 6" descr="Palette outline">
            <a:extLst>
              <a:ext uri="{FF2B5EF4-FFF2-40B4-BE49-F238E27FC236}">
                <a16:creationId xmlns:a16="http://schemas.microsoft.com/office/drawing/2014/main" id="{B210F9D8-F9EF-8FA7-27DF-17E3DFFFE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6866" y="1382118"/>
            <a:ext cx="869136" cy="869136"/>
          </a:xfrm>
          <a:prstGeom prst="rect">
            <a:avLst/>
          </a:prstGeom>
        </p:spPr>
      </p:pic>
      <p:pic>
        <p:nvPicPr>
          <p:cNvPr id="11" name="Graphic 10" descr="Basic Shapes with solid fill">
            <a:extLst>
              <a:ext uri="{FF2B5EF4-FFF2-40B4-BE49-F238E27FC236}">
                <a16:creationId xmlns:a16="http://schemas.microsoft.com/office/drawing/2014/main" id="{5113DC2B-DF73-B327-E3F8-E6B0F2CEE0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5022" y="4006531"/>
            <a:ext cx="869135" cy="869135"/>
          </a:xfrm>
          <a:prstGeom prst="rect">
            <a:avLst/>
          </a:prstGeom>
        </p:spPr>
      </p:pic>
      <p:pic>
        <p:nvPicPr>
          <p:cNvPr id="17" name="Graphic 16" descr="Pyramid Shape outline">
            <a:extLst>
              <a:ext uri="{FF2B5EF4-FFF2-40B4-BE49-F238E27FC236}">
                <a16:creationId xmlns:a16="http://schemas.microsoft.com/office/drawing/2014/main" id="{D4267BF0-62EA-3077-F732-F446B046E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3213" y="1382118"/>
            <a:ext cx="869135" cy="869135"/>
          </a:xfrm>
          <a:prstGeom prst="rect">
            <a:avLst/>
          </a:prstGeom>
        </p:spPr>
      </p:pic>
      <p:pic>
        <p:nvPicPr>
          <p:cNvPr id="23" name="Graphic 22" descr="Ruler outline">
            <a:extLst>
              <a:ext uri="{FF2B5EF4-FFF2-40B4-BE49-F238E27FC236}">
                <a16:creationId xmlns:a16="http://schemas.microsoft.com/office/drawing/2014/main" id="{8908A3A2-B49B-3FF8-8C31-BAC3A2BF1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3287" y="2683989"/>
            <a:ext cx="869134" cy="869134"/>
          </a:xfrm>
          <a:prstGeom prst="rect">
            <a:avLst/>
          </a:prstGeom>
        </p:spPr>
      </p:pic>
      <p:pic>
        <p:nvPicPr>
          <p:cNvPr id="29" name="Graphic 28" descr="Mandala outline">
            <a:extLst>
              <a:ext uri="{FF2B5EF4-FFF2-40B4-BE49-F238E27FC236}">
                <a16:creationId xmlns:a16="http://schemas.microsoft.com/office/drawing/2014/main" id="{3132AF5B-819F-0B60-C1D0-CC2D074E24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3052" y="5308401"/>
            <a:ext cx="869137" cy="869137"/>
          </a:xfrm>
          <a:prstGeom prst="rect">
            <a:avLst/>
          </a:prstGeom>
        </p:spPr>
      </p:pic>
      <p:pic>
        <p:nvPicPr>
          <p:cNvPr id="31" name="Graphic 30" descr="Line arrow: Straight outline">
            <a:extLst>
              <a:ext uri="{FF2B5EF4-FFF2-40B4-BE49-F238E27FC236}">
                <a16:creationId xmlns:a16="http://schemas.microsoft.com/office/drawing/2014/main" id="{3CDBC97B-A8A3-DFA6-3FA3-AFD48FD5E0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00455" y="2683988"/>
            <a:ext cx="869135" cy="869135"/>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D16653A-D1FF-5EC7-2032-93755E3072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1434" y="5329074"/>
            <a:ext cx="869136" cy="869136"/>
          </a:xfrm>
          <a:prstGeom prst="rect">
            <a:avLst/>
          </a:prstGeom>
        </p:spPr>
      </p:pic>
      <p:pic>
        <p:nvPicPr>
          <p:cNvPr id="35" name="Graphic 34" descr="Harvey Balls 50% with solid fill">
            <a:extLst>
              <a:ext uri="{FF2B5EF4-FFF2-40B4-BE49-F238E27FC236}">
                <a16:creationId xmlns:a16="http://schemas.microsoft.com/office/drawing/2014/main" id="{AA21D4CC-F016-1224-EF89-E295A15BB0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3213" y="4006531"/>
            <a:ext cx="869136" cy="869136"/>
          </a:xfrm>
          <a:prstGeom prst="rect">
            <a:avLst/>
          </a:prstGeom>
        </p:spPr>
      </p:pic>
    </p:spTree>
    <p:extLst>
      <p:ext uri="{BB962C8B-B14F-4D97-AF65-F5344CB8AC3E}">
        <p14:creationId xmlns:p14="http://schemas.microsoft.com/office/powerpoint/2010/main" val="14343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B37737-D828-73C3-D46D-31021D9961C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pic>
        <p:nvPicPr>
          <p:cNvPr id="3" name="Picture 2" descr="A group of people in white robes&#10;&#10;Description automatically generated">
            <a:extLst>
              <a:ext uri="{FF2B5EF4-FFF2-40B4-BE49-F238E27FC236}">
                <a16:creationId xmlns:a16="http://schemas.microsoft.com/office/drawing/2014/main" id="{6990D5DC-D896-843B-DCC4-A35AAC447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25" y="1859051"/>
            <a:ext cx="3993502" cy="3993502"/>
          </a:xfrm>
          <a:prstGeom prst="rect">
            <a:avLst/>
          </a:prstGeom>
        </p:spPr>
      </p:pic>
      <p:sp>
        <p:nvSpPr>
          <p:cNvPr id="7" name="TextBox 6">
            <a:extLst>
              <a:ext uri="{FF2B5EF4-FFF2-40B4-BE49-F238E27FC236}">
                <a16:creationId xmlns:a16="http://schemas.microsoft.com/office/drawing/2014/main" id="{E718134A-2068-04E0-17F6-4D16182EA347}"/>
              </a:ext>
            </a:extLst>
          </p:cNvPr>
          <p:cNvSpPr txBox="1"/>
          <p:nvPr/>
        </p:nvSpPr>
        <p:spPr>
          <a:xfrm>
            <a:off x="4113316" y="1789142"/>
            <a:ext cx="2266458"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Texture and Pattern: </a:t>
            </a:r>
            <a:r>
              <a:rPr lang="en-US" sz="1400" dirty="0">
                <a:latin typeface="Arial" panose="020B0604020202020204" pitchFamily="34" charset="0"/>
                <a:cs typeface="Arial" panose="020B0604020202020204" pitchFamily="34" charset="0"/>
              </a:rPr>
              <a:t>intricate patterns, circular and linear motifs, checkerboard patterns, and embroidered designs provide visual complexity and reference African textiles..</a:t>
            </a:r>
          </a:p>
        </p:txBody>
      </p:sp>
      <p:pic>
        <p:nvPicPr>
          <p:cNvPr id="8" name="Picture 7" descr="A group of people in white robes on a stage&#10;&#10;Description automatically generated">
            <a:extLst>
              <a:ext uri="{FF2B5EF4-FFF2-40B4-BE49-F238E27FC236}">
                <a16:creationId xmlns:a16="http://schemas.microsoft.com/office/drawing/2014/main" id="{DE971274-4EEF-DB20-D6F0-E3557D104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6918" y="544736"/>
            <a:ext cx="4118684" cy="2745789"/>
          </a:xfrm>
          <a:prstGeom prst="rect">
            <a:avLst/>
          </a:prstGeom>
        </p:spPr>
      </p:pic>
      <p:sp>
        <p:nvSpPr>
          <p:cNvPr id="11" name="TextBox 10">
            <a:extLst>
              <a:ext uri="{FF2B5EF4-FFF2-40B4-BE49-F238E27FC236}">
                <a16:creationId xmlns:a16="http://schemas.microsoft.com/office/drawing/2014/main" id="{4A105715-00D9-3406-55F9-C0C4C5D4A98B}"/>
              </a:ext>
            </a:extLst>
          </p:cNvPr>
          <p:cNvSpPr txBox="1"/>
          <p:nvPr/>
        </p:nvSpPr>
        <p:spPr>
          <a:xfrm>
            <a:off x="10450166" y="440654"/>
            <a:ext cx="1807266"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Line/Space/Value: </a:t>
            </a:r>
            <a:r>
              <a:rPr lang="en-US" sz="1400" dirty="0">
                <a:latin typeface="Arial" panose="020B0604020202020204" pitchFamily="34" charset="0"/>
                <a:cs typeface="Arial" panose="020B0604020202020204" pitchFamily="34" charset="0"/>
              </a:rPr>
              <a:t>The many hanging lightbulbs in this scene use lightness and darkness to evoke mood, and create line and space.</a:t>
            </a:r>
          </a:p>
        </p:txBody>
      </p:sp>
      <p:pic>
        <p:nvPicPr>
          <p:cNvPr id="12" name="Picture 11" descr="A group of people on a stage&#10;&#10;Description automatically generated">
            <a:extLst>
              <a:ext uri="{FF2B5EF4-FFF2-40B4-BE49-F238E27FC236}">
                <a16:creationId xmlns:a16="http://schemas.microsoft.com/office/drawing/2014/main" id="{B8CB4ECC-5812-3253-9C7A-E4EEB30189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097" y="3552924"/>
            <a:ext cx="4299268" cy="2866178"/>
          </a:xfrm>
          <a:prstGeom prst="rect">
            <a:avLst/>
          </a:prstGeom>
        </p:spPr>
      </p:pic>
      <p:sp>
        <p:nvSpPr>
          <p:cNvPr id="14" name="TextBox 13">
            <a:extLst>
              <a:ext uri="{FF2B5EF4-FFF2-40B4-BE49-F238E27FC236}">
                <a16:creationId xmlns:a16="http://schemas.microsoft.com/office/drawing/2014/main" id="{628F57A4-D5EF-4029-621A-BABB8E32FA50}"/>
              </a:ext>
            </a:extLst>
          </p:cNvPr>
          <p:cNvSpPr txBox="1"/>
          <p:nvPr/>
        </p:nvSpPr>
        <p:spPr>
          <a:xfrm>
            <a:off x="8597830" y="3498062"/>
            <a:ext cx="3659602" cy="224676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Shape/Form/Color: </a:t>
            </a:r>
            <a:r>
              <a:rPr lang="en-US" sz="1400" dirty="0">
                <a:latin typeface="Arial" panose="020B0604020202020204" pitchFamily="34" charset="0"/>
                <a:cs typeface="Arial" panose="020B0604020202020204" pitchFamily="34" charset="0"/>
              </a:rPr>
              <a:t>The giant spaceship structure above the stage used often for projections, calling for liberation from suffering and oppression, resonate with themes of resilience and freedom. The messages appear ethereal, floating over the cast, as if carrying the wisdom of ancestors or future voices. Striking red flags against the otherwise neutral, earthy tones of the set create a powerful visual focal point. </a:t>
            </a:r>
          </a:p>
        </p:txBody>
      </p:sp>
      <p:sp>
        <p:nvSpPr>
          <p:cNvPr id="2" name="TextBox 1">
            <a:extLst>
              <a:ext uri="{FF2B5EF4-FFF2-40B4-BE49-F238E27FC236}">
                <a16:creationId xmlns:a16="http://schemas.microsoft.com/office/drawing/2014/main" id="{3A1D74C8-8CFD-165E-70BE-C5DA4BC972CD}"/>
              </a:ext>
            </a:extLst>
          </p:cNvPr>
          <p:cNvSpPr txBox="1"/>
          <p:nvPr/>
        </p:nvSpPr>
        <p:spPr>
          <a:xfrm>
            <a:off x="154425" y="5637109"/>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The Metropolitan Opera (photo: Mary </a:t>
            </a:r>
            <a:r>
              <a:rPr lang="en-US" sz="800" dirty="0" err="1">
                <a:solidFill>
                  <a:schemeClr val="bg1"/>
                </a:solidFill>
                <a:latin typeface="Arial" panose="020B0604020202020204" pitchFamily="34" charset="0"/>
                <a:cs typeface="Arial" panose="020B0604020202020204" pitchFamily="34" charset="0"/>
              </a:rPr>
              <a:t>Sohl</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5B6E7A-A0DC-637C-886F-2E0E555CDEC4}"/>
              </a:ext>
            </a:extLst>
          </p:cNvPr>
          <p:cNvSpPr txBox="1"/>
          <p:nvPr/>
        </p:nvSpPr>
        <p:spPr>
          <a:xfrm>
            <a:off x="6379774" y="3065895"/>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989E5FB-7C89-8E61-2D32-8081C6E2E977}"/>
              </a:ext>
            </a:extLst>
          </p:cNvPr>
          <p:cNvSpPr txBox="1"/>
          <p:nvPr/>
        </p:nvSpPr>
        <p:spPr>
          <a:xfrm>
            <a:off x="4321097" y="6212844"/>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F6A434C-0BF2-6B8C-0512-F539EE9628EC}"/>
              </a:ext>
            </a:extLst>
          </p:cNvPr>
          <p:cNvSpPr txBox="1"/>
          <p:nvPr/>
        </p:nvSpPr>
        <p:spPr>
          <a:xfrm>
            <a:off x="368299" y="1348595"/>
            <a:ext cx="3112320" cy="523220"/>
          </a:xfrm>
          <a:prstGeom prst="rect">
            <a:avLst/>
          </a:prstGeom>
          <a:noFill/>
        </p:spPr>
        <p:txBody>
          <a:bodyPr wrap="square">
            <a:spAutoFit/>
          </a:bodyPr>
          <a:lstStyle/>
          <a:p>
            <a:r>
              <a:rPr lang="en-US" sz="2800" b="1" dirty="0">
                <a:solidFill>
                  <a:srgbClr val="000000"/>
                </a:solidFill>
                <a:effectLst/>
                <a:highlight>
                  <a:srgbClr val="FFFFFF"/>
                </a:highlight>
                <a:latin typeface="Arial" panose="020B0604020202020204" pitchFamily="34" charset="0"/>
                <a:ea typeface="Georgia" panose="02040502050405020303" pitchFamily="18" charset="0"/>
                <a:cs typeface="Arial" panose="020B0604020202020204" pitchFamily="34" charset="0"/>
              </a:rPr>
              <a:t>Afrofuturism</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16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p:nvPr/>
        </p:nvSpPr>
        <p:spPr>
          <a:xfrm>
            <a:off x="603249" y="1935325"/>
            <a:ext cx="10515600" cy="3576369"/>
          </a:xfrm>
          <a:prstGeom prst="rect">
            <a:avLst/>
          </a:prstGeom>
          <a:noFill/>
          <a:ln>
            <a:noFill/>
          </a:ln>
        </p:spPr>
        <p:txBody>
          <a:bodyPr spcFirstLastPara="1" wrap="square" lIns="91425" tIns="45700" rIns="91425" bIns="45700" anchor="t" anchorCtr="0">
            <a:normAutofit lnSpcReduction="10000"/>
          </a:bodyPr>
          <a:lstStyle/>
          <a:p>
            <a:pPr marL="457200" marR="0" lvl="1" indent="0" algn="l" rtl="0">
              <a:lnSpc>
                <a:spcPct val="107000"/>
              </a:lnSpc>
              <a:spcBef>
                <a:spcPts val="0"/>
              </a:spcBef>
              <a:spcAft>
                <a:spcPts val="0"/>
              </a:spcAft>
              <a:buClr>
                <a:srgbClr val="000000"/>
              </a:buClr>
              <a:buSzPts val="3200"/>
              <a:buFont typeface="Arial"/>
              <a:buNone/>
            </a:pPr>
            <a:r>
              <a:rPr lang="en-US" sz="3200" b="0" i="0" u="none" strike="noStrike" cap="none" dirty="0">
                <a:solidFill>
                  <a:srgbClr val="000000"/>
                </a:solidFill>
                <a:highlight>
                  <a:srgbClr val="FFFFFF"/>
                </a:highlight>
                <a:latin typeface="Arial"/>
                <a:ea typeface="Arial"/>
                <a:cs typeface="Arial"/>
                <a:sym typeface="Arial"/>
              </a:rPr>
              <a:t>Consider all that was discussed when designing your production: color, mood, textures, spaces/places, etc.</a:t>
            </a:r>
            <a:endParaRPr dirty="0"/>
          </a:p>
          <a:p>
            <a:pPr marL="457200" marR="0" lvl="1" indent="0" algn="l" rtl="0">
              <a:lnSpc>
                <a:spcPct val="107000"/>
              </a:lnSpc>
              <a:spcBef>
                <a:spcPts val="0"/>
              </a:spcBef>
              <a:spcAft>
                <a:spcPts val="0"/>
              </a:spcAft>
              <a:buClr>
                <a:schemeClr val="dk1"/>
              </a:buClr>
              <a:buSzPts val="3200"/>
              <a:buFont typeface="Arial"/>
              <a:buNone/>
            </a:pPr>
            <a:endParaRPr sz="3200" b="0" i="0" u="none" strike="noStrike" cap="none" dirty="0">
              <a:solidFill>
                <a:srgbClr val="000000"/>
              </a:solidFill>
              <a:highlight>
                <a:srgbClr val="FFFFFF"/>
              </a:highlight>
              <a:latin typeface="Arial"/>
              <a:ea typeface="Arial"/>
              <a:cs typeface="Arial"/>
              <a:sym typeface="Arial"/>
            </a:endParaRPr>
          </a:p>
          <a:p>
            <a:pPr marL="457200" marR="0" lvl="1" indent="0" algn="l" rtl="0">
              <a:lnSpc>
                <a:spcPct val="107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Production design should include:</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800"/>
              </a:spcBef>
              <a:spcAft>
                <a:spcPts val="0"/>
              </a:spcAft>
              <a:buClr>
                <a:schemeClr val="dk1"/>
              </a:buClr>
              <a:buSzPts val="3200"/>
              <a:buFont typeface="Courier New" panose="02070309020205020404" pitchFamily="49" charset="0"/>
              <a:buChar char="o"/>
            </a:pPr>
            <a:r>
              <a:rPr lang="en-US" sz="3200" b="0" i="0" u="none" strike="noStrike" cap="none" dirty="0">
                <a:solidFill>
                  <a:schemeClr val="dk1"/>
                </a:solidFill>
                <a:latin typeface="Arial"/>
                <a:ea typeface="Arial"/>
                <a:cs typeface="Arial"/>
                <a:sym typeface="Arial"/>
              </a:rPr>
              <a:t>Set and costume designs based on your opera adaptation pitch</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0"/>
              </a:spcBef>
              <a:spcAft>
                <a:spcPts val="0"/>
              </a:spcAft>
              <a:buClr>
                <a:srgbClr val="000000"/>
              </a:buClr>
              <a:buSzPts val="3200"/>
              <a:buFont typeface="Courier New" panose="02070309020205020404" pitchFamily="49" charset="0"/>
              <a:buChar char="o"/>
            </a:pPr>
            <a:r>
              <a:rPr lang="en-US" sz="3200" b="0" i="0" u="none" strike="noStrike" cap="none" dirty="0">
                <a:solidFill>
                  <a:srgbClr val="000000"/>
                </a:solidFill>
                <a:highlight>
                  <a:srgbClr val="FFFFFF"/>
                </a:highlight>
                <a:latin typeface="Arial"/>
                <a:ea typeface="Arial"/>
                <a:cs typeface="Arial"/>
                <a:sym typeface="Arial"/>
              </a:rPr>
              <a:t>At least 3 elements of design in your work</a:t>
            </a:r>
            <a:endParaRPr sz="3200" b="0" i="0" u="none" strike="noStrike" cap="none" dirty="0">
              <a:solidFill>
                <a:schemeClr val="dk1"/>
              </a:solidFill>
              <a:latin typeface="Arial"/>
              <a:ea typeface="Arial"/>
              <a:cs typeface="Arial"/>
              <a:sym typeface="Arial"/>
            </a:endParaRPr>
          </a:p>
          <a:p>
            <a:pPr marL="457200" marR="0" lvl="1" indent="0" algn="ctr"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pic>
        <p:nvPicPr>
          <p:cNvPr id="218" name="Google Shape;218;p21" descr="Pencil with solid fill"/>
          <p:cNvPicPr preferRelativeResize="0"/>
          <p:nvPr/>
        </p:nvPicPr>
        <p:blipFill rotWithShape="1">
          <a:blip r:embed="rId3">
            <a:alphaModFix/>
          </a:blip>
          <a:srcRect/>
          <a:stretch/>
        </p:blipFill>
        <p:spPr>
          <a:xfrm>
            <a:off x="9368253" y="532087"/>
            <a:ext cx="914400" cy="914400"/>
          </a:xfrm>
          <a:prstGeom prst="rect">
            <a:avLst/>
          </a:prstGeom>
          <a:noFill/>
          <a:ln>
            <a:noFill/>
          </a:ln>
        </p:spPr>
      </p:pic>
      <p:sp>
        <p:nvSpPr>
          <p:cNvPr id="219" name="Google Shape;219;p21"/>
          <p:cNvSpPr txBox="1"/>
          <p:nvPr/>
        </p:nvSpPr>
        <p:spPr>
          <a:xfrm>
            <a:off x="368299" y="266077"/>
            <a:ext cx="10985500" cy="118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US" sz="4800" b="1">
                <a:solidFill>
                  <a:schemeClr val="dk1"/>
                </a:solidFill>
                <a:latin typeface="Arial"/>
                <a:ea typeface="Arial"/>
                <a:cs typeface="Arial"/>
                <a:sym typeface="Arial"/>
              </a:rPr>
              <a:t>Production Design Guidelines</a:t>
            </a:r>
            <a:endParaRPr/>
          </a:p>
        </p:txBody>
      </p:sp>
    </p:spTree>
    <p:extLst>
      <p:ext uri="{BB962C8B-B14F-4D97-AF65-F5344CB8AC3E}">
        <p14:creationId xmlns:p14="http://schemas.microsoft.com/office/powerpoint/2010/main" val="3977589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02C3EF-5D81-64CD-980B-45D88D44D57A}"/>
              </a:ext>
            </a:extLst>
          </p:cNvPr>
          <p:cNvSpPr txBox="1">
            <a:spLocks/>
          </p:cNvSpPr>
          <p:nvPr/>
        </p:nvSpPr>
        <p:spPr>
          <a:xfrm>
            <a:off x="603249" y="1791005"/>
            <a:ext cx="10515600" cy="3576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DB9CF8B-E637-7EE2-128C-184C421C303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7" name="Graphic 6" descr="Pencil with solid fill">
            <a:extLst>
              <a:ext uri="{FF2B5EF4-FFF2-40B4-BE49-F238E27FC236}">
                <a16:creationId xmlns:a16="http://schemas.microsoft.com/office/drawing/2014/main" id="{29FB4D48-53EC-AEC5-0E4B-50E445477D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6083" y="532777"/>
            <a:ext cx="914400" cy="914400"/>
          </a:xfrm>
          <a:prstGeom prst="rect">
            <a:avLst/>
          </a:prstGeom>
        </p:spPr>
      </p:pic>
      <p:sp>
        <p:nvSpPr>
          <p:cNvPr id="6" name="TextBox 5">
            <a:extLst>
              <a:ext uri="{FF2B5EF4-FFF2-40B4-BE49-F238E27FC236}">
                <a16:creationId xmlns:a16="http://schemas.microsoft.com/office/drawing/2014/main" id="{A7AD038A-CB37-04D8-F786-2D0E88621D02}"/>
              </a:ext>
            </a:extLst>
          </p:cNvPr>
          <p:cNvSpPr txBox="1"/>
          <p:nvPr/>
        </p:nvSpPr>
        <p:spPr>
          <a:xfrm>
            <a:off x="9402468" y="1506192"/>
            <a:ext cx="2186283" cy="397031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Costume design vision boards and production photography from Seattle Opera’s 2024 production of </a:t>
            </a:r>
            <a:r>
              <a:rPr lang="en-US" sz="1400" i="1" dirty="0">
                <a:latin typeface="Arial" panose="020B0604020202020204" pitchFamily="34" charset="0"/>
                <a:cs typeface="Arial" panose="020B0604020202020204" pitchFamily="34" charset="0"/>
              </a:rPr>
              <a:t>Pagliacci</a:t>
            </a:r>
            <a:r>
              <a:rPr lang="en-US" sz="1400" dirty="0">
                <a:latin typeface="Arial" panose="020B0604020202020204" pitchFamily="34" charset="0"/>
                <a:cs typeface="Arial" panose="020B0604020202020204" pitchFamily="34" charset="0"/>
              </a:rPr>
              <a:t>. Makeup for Pagliacci inspired by the Joker. Costumes in this production reflect a simple, everyday style suited to a small-town community, feature subtle details like aprons, shawls, hats and scarves, suggesting a range of ages and personalities within the group. Costume design by Cynthia Savage.</a:t>
            </a:r>
          </a:p>
        </p:txBody>
      </p:sp>
      <p:pic>
        <p:nvPicPr>
          <p:cNvPr id="4" name="Picture 3" descr="A paper with pictures of men's faces&#10;&#10;Description automatically generated">
            <a:extLst>
              <a:ext uri="{FF2B5EF4-FFF2-40B4-BE49-F238E27FC236}">
                <a16:creationId xmlns:a16="http://schemas.microsoft.com/office/drawing/2014/main" id="{C70F946C-DA7B-5AFA-7491-2700C6E02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49" y="1565454"/>
            <a:ext cx="3527745" cy="2645809"/>
          </a:xfrm>
          <a:prstGeom prst="rect">
            <a:avLst/>
          </a:prstGeom>
        </p:spPr>
      </p:pic>
      <p:pic>
        <p:nvPicPr>
          <p:cNvPr id="8" name="Picture 7" descr="A group of men standing around a person&#10;&#10;Description automatically generated">
            <a:extLst>
              <a:ext uri="{FF2B5EF4-FFF2-40B4-BE49-F238E27FC236}">
                <a16:creationId xmlns:a16="http://schemas.microsoft.com/office/drawing/2014/main" id="{9F56F881-B147-1C72-F065-6F1A53A6C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432" y="1589233"/>
            <a:ext cx="5137776" cy="2568888"/>
          </a:xfrm>
          <a:prstGeom prst="rect">
            <a:avLst/>
          </a:prstGeom>
        </p:spPr>
      </p:pic>
      <p:sp>
        <p:nvSpPr>
          <p:cNvPr id="15" name="TextBox 14">
            <a:extLst>
              <a:ext uri="{FF2B5EF4-FFF2-40B4-BE49-F238E27FC236}">
                <a16:creationId xmlns:a16="http://schemas.microsoft.com/office/drawing/2014/main" id="{16FA60D6-1D1A-7DB7-EC44-04550326B365}"/>
              </a:ext>
            </a:extLst>
          </p:cNvPr>
          <p:cNvSpPr txBox="1"/>
          <p:nvPr/>
        </p:nvSpPr>
        <p:spPr>
          <a:xfrm>
            <a:off x="4254785" y="3942677"/>
            <a:ext cx="4087763"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Pagliacci, </a:t>
            </a:r>
            <a:r>
              <a:rPr lang="en-US" sz="800" dirty="0">
                <a:solidFill>
                  <a:schemeClr val="bg1"/>
                </a:solidFill>
                <a:latin typeface="Arial" panose="020B0604020202020204" pitchFamily="34" charset="0"/>
                <a:cs typeface="Arial" panose="020B0604020202020204" pitchFamily="34" charset="0"/>
              </a:rPr>
              <a:t>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pic>
        <p:nvPicPr>
          <p:cNvPr id="2050" name="Picture 2" descr="A collage of photos of children&#10;&#10;Description automatically generated">
            <a:extLst>
              <a:ext uri="{FF2B5EF4-FFF2-40B4-BE49-F238E27FC236}">
                <a16:creationId xmlns:a16="http://schemas.microsoft.com/office/drawing/2014/main" id="{A3C8ADCA-6C40-BCA0-EAB9-512BFE7E53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4242" y="4290447"/>
            <a:ext cx="2782063" cy="20865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collage of men in different poses&#10;&#10;Description automatically generated">
            <a:extLst>
              <a:ext uri="{FF2B5EF4-FFF2-40B4-BE49-F238E27FC236}">
                <a16:creationId xmlns:a16="http://schemas.microsoft.com/office/drawing/2014/main" id="{4212935B-9383-0711-D867-47C26A2936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0894" y="4290446"/>
            <a:ext cx="2782062" cy="20865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67C29B0-DB25-4384-A863-6AB4E6F6DF0E}"/>
              </a:ext>
            </a:extLst>
          </p:cNvPr>
          <p:cNvSpPr txBox="1"/>
          <p:nvPr/>
        </p:nvSpPr>
        <p:spPr>
          <a:xfrm>
            <a:off x="603249" y="3995819"/>
            <a:ext cx="4087763"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Pagliacci, </a:t>
            </a:r>
            <a:r>
              <a:rPr lang="en-US" sz="800" dirty="0">
                <a:solidFill>
                  <a:schemeClr val="bg1"/>
                </a:solidFill>
                <a:latin typeface="Arial" panose="020B0604020202020204" pitchFamily="34" charset="0"/>
                <a:cs typeface="Arial" panose="020B0604020202020204" pitchFamily="34" charset="0"/>
              </a:rPr>
              <a:t>Seattle Opera (photo: courtesy of Seattle Opera)</a:t>
            </a:r>
            <a:endParaRPr lang="en-US" sz="8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2DF91-1A09-3E54-FCC8-D423102383B0}"/>
              </a:ext>
            </a:extLst>
          </p:cNvPr>
          <p:cNvSpPr txBox="1"/>
          <p:nvPr/>
        </p:nvSpPr>
        <p:spPr>
          <a:xfrm>
            <a:off x="2454242" y="6155063"/>
            <a:ext cx="4087763"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Pagliacci, </a:t>
            </a:r>
            <a:r>
              <a:rPr lang="en-US" sz="800" dirty="0">
                <a:solidFill>
                  <a:schemeClr val="bg1"/>
                </a:solidFill>
                <a:latin typeface="Arial" panose="020B0604020202020204" pitchFamily="34" charset="0"/>
                <a:cs typeface="Arial" panose="020B0604020202020204" pitchFamily="34" charset="0"/>
              </a:rPr>
              <a:t>Seattle Opera (photo: courtesy of Seattle Opera)</a:t>
            </a:r>
            <a:endParaRPr lang="en-US" sz="800" i="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3BE170-15D3-A877-0099-308FB438B1F9}"/>
              </a:ext>
            </a:extLst>
          </p:cNvPr>
          <p:cNvSpPr txBox="1"/>
          <p:nvPr/>
        </p:nvSpPr>
        <p:spPr>
          <a:xfrm>
            <a:off x="5510894" y="6155063"/>
            <a:ext cx="4087763"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Pagliacci, </a:t>
            </a:r>
            <a:r>
              <a:rPr lang="en-US" sz="800" dirty="0">
                <a:solidFill>
                  <a:schemeClr val="bg1"/>
                </a:solidFill>
                <a:latin typeface="Arial" panose="020B0604020202020204" pitchFamily="34" charset="0"/>
                <a:cs typeface="Arial" panose="020B0604020202020204" pitchFamily="34" charset="0"/>
              </a:rPr>
              <a:t>Seattle Opera (photo: courtesy of Seattle Opera)</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61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02C3EF-5D81-64CD-980B-45D88D44D57A}"/>
              </a:ext>
            </a:extLst>
          </p:cNvPr>
          <p:cNvSpPr txBox="1">
            <a:spLocks/>
          </p:cNvSpPr>
          <p:nvPr/>
        </p:nvSpPr>
        <p:spPr>
          <a:xfrm>
            <a:off x="469710" y="2187759"/>
            <a:ext cx="10515600" cy="3576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800"/>
              </a:spcAft>
            </a:pPr>
            <a:r>
              <a:rPr lang="en-US" kern="100" dirty="0">
                <a:effectLst/>
                <a:latin typeface="Georgia" panose="02040502050405020303" pitchFamily="18" charset="0"/>
                <a:ea typeface="Aptos" panose="020B0004020202020204" pitchFamily="34" charset="0"/>
                <a:cs typeface="Times New Roman" panose="02020603050405020304" pitchFamily="18" charset="0"/>
              </a:rPr>
              <a:t> </a:t>
            </a:r>
          </a:p>
        </p:txBody>
      </p:sp>
      <p:sp>
        <p:nvSpPr>
          <p:cNvPr id="3" name="Title 1">
            <a:extLst>
              <a:ext uri="{FF2B5EF4-FFF2-40B4-BE49-F238E27FC236}">
                <a16:creationId xmlns:a16="http://schemas.microsoft.com/office/drawing/2014/main" id="{DA4AEB12-E7D3-6630-F9D0-AF2E89EFC435}"/>
              </a:ext>
            </a:extLst>
          </p:cNvPr>
          <p:cNvSpPr txBox="1">
            <a:spLocks/>
          </p:cNvSpPr>
          <p:nvPr/>
        </p:nvSpPr>
        <p:spPr>
          <a:xfrm>
            <a:off x="603249" y="1766250"/>
            <a:ext cx="10515600" cy="354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endParaRPr lang="en-US" sz="1800" dirty="0">
              <a:latin typeface="Arial" panose="020B0604020202020204" pitchFamily="34" charset="0"/>
              <a:cs typeface="Arial" panose="020B0604020202020204" pitchFamily="34" charset="0"/>
            </a:endParaRPr>
          </a:p>
        </p:txBody>
      </p:sp>
      <p:pic>
        <p:nvPicPr>
          <p:cNvPr id="4" name="Graphic 3" descr="Pencil with solid fill">
            <a:extLst>
              <a:ext uri="{FF2B5EF4-FFF2-40B4-BE49-F238E27FC236}">
                <a16:creationId xmlns:a16="http://schemas.microsoft.com/office/drawing/2014/main" id="{49734BBC-B0A9-56DE-D749-13BD292C8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6083" y="532777"/>
            <a:ext cx="914400" cy="914400"/>
          </a:xfrm>
          <a:prstGeom prst="rect">
            <a:avLst/>
          </a:prstGeom>
        </p:spPr>
      </p:pic>
      <p:sp>
        <p:nvSpPr>
          <p:cNvPr id="6" name="Title 1">
            <a:extLst>
              <a:ext uri="{FF2B5EF4-FFF2-40B4-BE49-F238E27FC236}">
                <a16:creationId xmlns:a16="http://schemas.microsoft.com/office/drawing/2014/main" id="{76FB6FF8-B990-3E51-A924-28D2A31DB1A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sp>
        <p:nvSpPr>
          <p:cNvPr id="5" name="TextBox 4">
            <a:extLst>
              <a:ext uri="{FF2B5EF4-FFF2-40B4-BE49-F238E27FC236}">
                <a16:creationId xmlns:a16="http://schemas.microsoft.com/office/drawing/2014/main" id="{9618638E-6427-7496-227F-955D28B48B6B}"/>
              </a:ext>
            </a:extLst>
          </p:cNvPr>
          <p:cNvSpPr txBox="1"/>
          <p:nvPr/>
        </p:nvSpPr>
        <p:spPr>
          <a:xfrm>
            <a:off x="7762751" y="5586559"/>
            <a:ext cx="3356098" cy="738664"/>
          </a:xfrm>
          <a:prstGeom prst="rect">
            <a:avLst/>
          </a:prstGeom>
          <a:noFill/>
        </p:spPr>
        <p:txBody>
          <a:bodyPr wrap="square" rtlCol="0">
            <a:spAutoFit/>
          </a:bodyPr>
          <a:lstStyle/>
          <a:p>
            <a:pPr algn="ctr"/>
            <a:r>
              <a:rPr lang="en-US" sz="1400" dirty="0">
                <a:solidFill>
                  <a:srgbClr val="C8102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BONUS: Watch the production design process for the hit Broadway musical, </a:t>
            </a:r>
            <a:r>
              <a:rPr lang="en-US" sz="1400" i="1" dirty="0">
                <a:solidFill>
                  <a:srgbClr val="C8102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Wicked </a:t>
            </a:r>
            <a:endParaRPr lang="en-US" sz="1400" dirty="0">
              <a:solidFill>
                <a:srgbClr val="C8102E"/>
              </a:solidFill>
              <a:latin typeface="Arial" panose="020B0604020202020204" pitchFamily="34" charset="0"/>
              <a:cs typeface="Arial" panose="020B0604020202020204" pitchFamily="34" charset="0"/>
            </a:endParaRPr>
          </a:p>
        </p:txBody>
      </p:sp>
      <p:pic>
        <p:nvPicPr>
          <p:cNvPr id="11" name="Picture 10" descr="A collection of different types of buildings&#10;&#10;Description automatically generated">
            <a:extLst>
              <a:ext uri="{FF2B5EF4-FFF2-40B4-BE49-F238E27FC236}">
                <a16:creationId xmlns:a16="http://schemas.microsoft.com/office/drawing/2014/main" id="{F310F7E4-E4C3-614D-DEBC-414E4FD3C8FE}"/>
              </a:ext>
            </a:extLst>
          </p:cNvPr>
          <p:cNvPicPr>
            <a:picLocks noChangeAspect="1"/>
          </p:cNvPicPr>
          <p:nvPr/>
        </p:nvPicPr>
        <p:blipFill>
          <a:blip r:embed="rId6" cstate="print">
            <a:extLst>
              <a:ext uri="{28A0092B-C50C-407E-A947-70E740481C1C}">
                <a14:useLocalDpi xmlns:a14="http://schemas.microsoft.com/office/drawing/2010/main" val="0"/>
              </a:ext>
            </a:extLst>
          </a:blip>
          <a:srcRect l="11079" r="9528"/>
          <a:stretch/>
        </p:blipFill>
        <p:spPr>
          <a:xfrm>
            <a:off x="7395793" y="1559263"/>
            <a:ext cx="4263127" cy="4027296"/>
          </a:xfrm>
          <a:prstGeom prst="rect">
            <a:avLst/>
          </a:prstGeom>
        </p:spPr>
      </p:pic>
      <p:pic>
        <p:nvPicPr>
          <p:cNvPr id="7" name="Picture 6" descr="A group of people on stage&#10;&#10;Description automatically generated">
            <a:extLst>
              <a:ext uri="{FF2B5EF4-FFF2-40B4-BE49-F238E27FC236}">
                <a16:creationId xmlns:a16="http://schemas.microsoft.com/office/drawing/2014/main" id="{A607B32A-3433-3AFA-E6BB-3F43FEFB2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080" y="1566567"/>
            <a:ext cx="6412683" cy="3206342"/>
          </a:xfrm>
          <a:prstGeom prst="rect">
            <a:avLst/>
          </a:prstGeom>
        </p:spPr>
      </p:pic>
      <p:sp>
        <p:nvSpPr>
          <p:cNvPr id="8" name="TextBox 7">
            <a:extLst>
              <a:ext uri="{FF2B5EF4-FFF2-40B4-BE49-F238E27FC236}">
                <a16:creationId xmlns:a16="http://schemas.microsoft.com/office/drawing/2014/main" id="{8DCBA238-EEFF-FD50-294F-9E1D10A8A1E6}"/>
              </a:ext>
            </a:extLst>
          </p:cNvPr>
          <p:cNvSpPr txBox="1"/>
          <p:nvPr/>
        </p:nvSpPr>
        <p:spPr>
          <a:xfrm>
            <a:off x="509661" y="4763210"/>
            <a:ext cx="6846181" cy="160043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Set design uses detailed building facades, weathered textures, and signs with muted and earthy, with shades of brown, beige, and faded green to evoke authentic life in an Italian village in the 1940s. Multiple levels and steps create depth, and allow actors to be positioned at different heights, adding visual interest and focusing attention on key characters. An open central area serves as a gathering space, emphasizing community interaction. A bare tree adds a sense of time and emotional contrast, enhancing the scene's atmosphere. Set design by Steven C. Kemp.</a:t>
            </a:r>
            <a:endParaRPr lang="en-US" sz="1400" dirty="0"/>
          </a:p>
        </p:txBody>
      </p:sp>
      <p:sp>
        <p:nvSpPr>
          <p:cNvPr id="14" name="TextBox 13">
            <a:extLst>
              <a:ext uri="{FF2B5EF4-FFF2-40B4-BE49-F238E27FC236}">
                <a16:creationId xmlns:a16="http://schemas.microsoft.com/office/drawing/2014/main" id="{685EA679-63A2-744E-688F-F7F4D5DD02FE}"/>
              </a:ext>
            </a:extLst>
          </p:cNvPr>
          <p:cNvSpPr txBox="1"/>
          <p:nvPr/>
        </p:nvSpPr>
        <p:spPr>
          <a:xfrm>
            <a:off x="533080" y="4557465"/>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Pagliacci, </a:t>
            </a:r>
            <a:r>
              <a:rPr lang="en-US" sz="800" dirty="0">
                <a:solidFill>
                  <a:schemeClr val="bg1"/>
                </a:solidFill>
                <a:latin typeface="Arial" panose="020B0604020202020204" pitchFamily="34" charset="0"/>
                <a:cs typeface="Arial" panose="020B0604020202020204" pitchFamily="34" charset="0"/>
              </a:rPr>
              <a:t>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2779042-3C11-A562-A810-ABBC64B8C902}"/>
              </a:ext>
            </a:extLst>
          </p:cNvPr>
          <p:cNvSpPr txBox="1"/>
          <p:nvPr/>
        </p:nvSpPr>
        <p:spPr>
          <a:xfrm>
            <a:off x="7396918" y="5371115"/>
            <a:ext cx="4087763"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Pagliacci, </a:t>
            </a:r>
            <a:r>
              <a:rPr lang="en-US" sz="800" dirty="0">
                <a:solidFill>
                  <a:schemeClr val="bg1"/>
                </a:solidFill>
                <a:latin typeface="Arial" panose="020B0604020202020204" pitchFamily="34" charset="0"/>
                <a:cs typeface="Arial" panose="020B0604020202020204" pitchFamily="34" charset="0"/>
              </a:rPr>
              <a:t>Seattle Opera (photo: courtesy of Seattle Opera)</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53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02C3EF-5D81-64CD-980B-45D88D44D57A}"/>
              </a:ext>
            </a:extLst>
          </p:cNvPr>
          <p:cNvSpPr txBox="1">
            <a:spLocks/>
          </p:cNvSpPr>
          <p:nvPr/>
        </p:nvSpPr>
        <p:spPr>
          <a:xfrm>
            <a:off x="838200" y="2148523"/>
            <a:ext cx="10515600" cy="3576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800"/>
              </a:spcAft>
            </a:pPr>
            <a:r>
              <a:rPr lang="en-US" kern="100" dirty="0">
                <a:effectLst/>
                <a:latin typeface="Georgia" panose="02040502050405020303" pitchFamily="18" charset="0"/>
                <a:ea typeface="Aptos" panose="020B0004020202020204" pitchFamily="34" charset="0"/>
                <a:cs typeface="Times New Roman" panose="02020603050405020304" pitchFamily="18" charset="0"/>
              </a:rPr>
              <a:t> </a:t>
            </a:r>
          </a:p>
        </p:txBody>
      </p:sp>
      <p:sp>
        <p:nvSpPr>
          <p:cNvPr id="3" name="Title 1">
            <a:extLst>
              <a:ext uri="{FF2B5EF4-FFF2-40B4-BE49-F238E27FC236}">
                <a16:creationId xmlns:a16="http://schemas.microsoft.com/office/drawing/2014/main" id="{DA4AEB12-E7D3-6630-F9D0-AF2E89EFC435}"/>
              </a:ext>
            </a:extLst>
          </p:cNvPr>
          <p:cNvSpPr txBox="1">
            <a:spLocks/>
          </p:cNvSpPr>
          <p:nvPr/>
        </p:nvSpPr>
        <p:spPr>
          <a:xfrm>
            <a:off x="603249" y="1766250"/>
            <a:ext cx="10515600" cy="354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endParaRPr lang="en-US" sz="1800" dirty="0">
              <a:latin typeface="Arial" panose="020B0604020202020204" pitchFamily="34" charset="0"/>
              <a:cs typeface="Arial" panose="020B0604020202020204" pitchFamily="34" charset="0"/>
            </a:endParaRPr>
          </a:p>
        </p:txBody>
      </p:sp>
      <p:pic>
        <p:nvPicPr>
          <p:cNvPr id="4" name="Graphic 3" descr="Pencil with solid fill">
            <a:extLst>
              <a:ext uri="{FF2B5EF4-FFF2-40B4-BE49-F238E27FC236}">
                <a16:creationId xmlns:a16="http://schemas.microsoft.com/office/drawing/2014/main" id="{49734BBC-B0A9-56DE-D749-13BD292C8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6083" y="532777"/>
            <a:ext cx="914400" cy="914400"/>
          </a:xfrm>
          <a:prstGeom prst="rect">
            <a:avLst/>
          </a:prstGeom>
        </p:spPr>
      </p:pic>
      <p:sp>
        <p:nvSpPr>
          <p:cNvPr id="6" name="Title 1">
            <a:extLst>
              <a:ext uri="{FF2B5EF4-FFF2-40B4-BE49-F238E27FC236}">
                <a16:creationId xmlns:a16="http://schemas.microsoft.com/office/drawing/2014/main" id="{76FB6FF8-B990-3E51-A924-28D2A31DB1A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8" name="Picture 7" descr="A stage with a red background and a large white letter on it&#10;&#10;Description automatically generated">
            <a:extLst>
              <a:ext uri="{FF2B5EF4-FFF2-40B4-BE49-F238E27FC236}">
                <a16:creationId xmlns:a16="http://schemas.microsoft.com/office/drawing/2014/main" id="{38F13612-D74D-CA3F-CBC5-B403D213F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49" y="1551563"/>
            <a:ext cx="4680770" cy="4680770"/>
          </a:xfrm>
          <a:prstGeom prst="rect">
            <a:avLst/>
          </a:prstGeom>
        </p:spPr>
      </p:pic>
      <p:pic>
        <p:nvPicPr>
          <p:cNvPr id="12" name="Picture 11" descr="A person in a suit and sunglasses&#10;&#10;Description automatically generated">
            <a:extLst>
              <a:ext uri="{FF2B5EF4-FFF2-40B4-BE49-F238E27FC236}">
                <a16:creationId xmlns:a16="http://schemas.microsoft.com/office/drawing/2014/main" id="{F4D8B2FB-4CEB-624A-4144-1ABF3F8B8F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0762" y="1553562"/>
            <a:ext cx="4007989" cy="4007989"/>
          </a:xfrm>
          <a:prstGeom prst="rect">
            <a:avLst/>
          </a:prstGeom>
        </p:spPr>
      </p:pic>
      <p:sp>
        <p:nvSpPr>
          <p:cNvPr id="15" name="Rectangle 2">
            <a:extLst>
              <a:ext uri="{FF2B5EF4-FFF2-40B4-BE49-F238E27FC236}">
                <a16:creationId xmlns:a16="http://schemas.microsoft.com/office/drawing/2014/main" id="{35CEE6FD-6BEA-D055-6B5B-7FB559FB570F}"/>
              </a:ext>
            </a:extLst>
          </p:cNvPr>
          <p:cNvSpPr>
            <a:spLocks noChangeArrowheads="1"/>
          </p:cNvSpPr>
          <p:nvPr/>
        </p:nvSpPr>
        <p:spPr bwMode="auto">
          <a:xfrm>
            <a:off x="5266944" y="1468088"/>
            <a:ext cx="21680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Set design mixes realistic and symbolic elements to reflect Malcolm X’s world, both the urban environment he navigated and the transformative moments that defined his life. Red lighting captures the passion of his activism, while blue adds depth for introspective moments. A spotlighted podium at center stage represents his powerful voice and influence.</a:t>
            </a:r>
          </a:p>
        </p:txBody>
      </p:sp>
      <p:sp>
        <p:nvSpPr>
          <p:cNvPr id="16" name="TextBox 15">
            <a:extLst>
              <a:ext uri="{FF2B5EF4-FFF2-40B4-BE49-F238E27FC236}">
                <a16:creationId xmlns:a16="http://schemas.microsoft.com/office/drawing/2014/main" id="{9A180ED5-82E8-17DC-37BC-5C14114CF25C}"/>
              </a:ext>
            </a:extLst>
          </p:cNvPr>
          <p:cNvSpPr txBox="1"/>
          <p:nvPr/>
        </p:nvSpPr>
        <p:spPr>
          <a:xfrm>
            <a:off x="7519416" y="5504472"/>
            <a:ext cx="421512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Costume design inspired by Malcolm X’s iconic look, capturing the dignity and power of his character.</a:t>
            </a:r>
          </a:p>
        </p:txBody>
      </p:sp>
      <p:sp>
        <p:nvSpPr>
          <p:cNvPr id="17" name="TextBox 16">
            <a:extLst>
              <a:ext uri="{FF2B5EF4-FFF2-40B4-BE49-F238E27FC236}">
                <a16:creationId xmlns:a16="http://schemas.microsoft.com/office/drawing/2014/main" id="{AF79C827-4720-AE1C-7943-3A0BF9892BDA}"/>
              </a:ext>
            </a:extLst>
          </p:cNvPr>
          <p:cNvSpPr txBox="1"/>
          <p:nvPr/>
        </p:nvSpPr>
        <p:spPr>
          <a:xfrm>
            <a:off x="603249" y="6224261"/>
            <a:ext cx="44595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Images generated using AI</a:t>
            </a:r>
          </a:p>
        </p:txBody>
      </p:sp>
    </p:spTree>
    <p:extLst>
      <p:ext uri="{BB962C8B-B14F-4D97-AF65-F5344CB8AC3E}">
        <p14:creationId xmlns:p14="http://schemas.microsoft.com/office/powerpoint/2010/main" val="384883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with solid fill">
            <a:extLst>
              <a:ext uri="{FF2B5EF4-FFF2-40B4-BE49-F238E27FC236}">
                <a16:creationId xmlns:a16="http://schemas.microsoft.com/office/drawing/2014/main" id="{995E8EDD-2FB8-C7A7-92E9-1CCD9089F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399" y="532777"/>
            <a:ext cx="914400" cy="914400"/>
          </a:xfrm>
          <a:prstGeom prst="rect">
            <a:avLst/>
          </a:prstGeom>
        </p:spPr>
      </p:pic>
      <p:sp>
        <p:nvSpPr>
          <p:cNvPr id="5" name="Title 1">
            <a:extLst>
              <a:ext uri="{FF2B5EF4-FFF2-40B4-BE49-F238E27FC236}">
                <a16:creationId xmlns:a16="http://schemas.microsoft.com/office/drawing/2014/main" id="{2B81C01C-34FF-3CD5-02D4-8720DDD8FE2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Questionnaire</a:t>
            </a:r>
          </a:p>
        </p:txBody>
      </p:sp>
      <p:sp>
        <p:nvSpPr>
          <p:cNvPr id="6" name="TextBox 5">
            <a:extLst>
              <a:ext uri="{FF2B5EF4-FFF2-40B4-BE49-F238E27FC236}">
                <a16:creationId xmlns:a16="http://schemas.microsoft.com/office/drawing/2014/main" id="{B9BB6574-CD7A-D647-11F6-7E6052CCB138}"/>
              </a:ext>
            </a:extLst>
          </p:cNvPr>
          <p:cNvSpPr txBox="1"/>
          <p:nvPr/>
        </p:nvSpPr>
        <p:spPr>
          <a:xfrm>
            <a:off x="406888" y="1838984"/>
            <a:ext cx="11378223" cy="4265142"/>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What are the reasons behind your choices? Are your choices based on the music, story, or libretto, and/or a combination of these?</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representing the time and location?</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communicating mood and emotion?</a:t>
            </a:r>
          </a:p>
          <a:p>
            <a:endParaRPr lang="en-US" sz="2400" dirty="0">
              <a:latin typeface="Georgia" panose="02040502050405020303" pitchFamily="18" charset="0"/>
            </a:endParaRPr>
          </a:p>
        </p:txBody>
      </p:sp>
    </p:spTree>
    <p:extLst>
      <p:ext uri="{BB962C8B-B14F-4D97-AF65-F5344CB8AC3E}">
        <p14:creationId xmlns:p14="http://schemas.microsoft.com/office/powerpoint/2010/main" val="187570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3DB33B-BB53-399A-3066-17EB27CBF655}"/>
              </a:ext>
            </a:extLst>
          </p:cNvPr>
          <p:cNvSpPr txBox="1"/>
          <p:nvPr/>
        </p:nvSpPr>
        <p:spPr>
          <a:xfrm>
            <a:off x="406888" y="1838984"/>
            <a:ext cx="11378223" cy="3178434"/>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production design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has your experience with adapting a story visually change your perspective on storytelling or your approach to developing ideas?</a:t>
            </a:r>
          </a:p>
          <a:p>
            <a:endParaRPr lang="en-US" sz="2400" dirty="0">
              <a:latin typeface="Georgia" panose="02040502050405020303" pitchFamily="18" charset="0"/>
            </a:endParaRPr>
          </a:p>
        </p:txBody>
      </p:sp>
      <p:sp>
        <p:nvSpPr>
          <p:cNvPr id="13" name="Title 1">
            <a:extLst>
              <a:ext uri="{FF2B5EF4-FFF2-40B4-BE49-F238E27FC236}">
                <a16:creationId xmlns:a16="http://schemas.microsoft.com/office/drawing/2014/main" id="{41905ED5-66C6-45E8-7E8C-DA45D3818EB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4" name="Graphic 13" descr="Group brainstorm outline">
            <a:extLst>
              <a:ext uri="{FF2B5EF4-FFF2-40B4-BE49-F238E27FC236}">
                <a16:creationId xmlns:a16="http://schemas.microsoft.com/office/drawing/2014/main" id="{D9A2F841-CEFE-6673-2BEF-A7172EB1F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584" y="532777"/>
            <a:ext cx="914400" cy="914400"/>
          </a:xfrm>
          <a:prstGeom prst="rect">
            <a:avLst/>
          </a:prstGeom>
        </p:spPr>
      </p:pic>
    </p:spTree>
    <p:extLst>
      <p:ext uri="{BB962C8B-B14F-4D97-AF65-F5344CB8AC3E}">
        <p14:creationId xmlns:p14="http://schemas.microsoft.com/office/powerpoint/2010/main" val="3491292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p:blipFill>
        <p:spPr>
          <a:xfrm>
            <a:off x="5650383" y="2748010"/>
            <a:ext cx="5139537" cy="1361979"/>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911C2EF3-D02A-9E31-F87E-234FC6F5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952" y="1683658"/>
            <a:ext cx="2776025" cy="1554574"/>
          </a:xfrm>
          <a:prstGeom prst="rect">
            <a:avLst/>
          </a:prstGeom>
        </p:spPr>
      </p:pic>
      <p:pic>
        <p:nvPicPr>
          <p:cNvPr id="8" name="Picture 7" descr="A white and orange logo&#10;&#10;Description automatically generated">
            <a:extLst>
              <a:ext uri="{FF2B5EF4-FFF2-40B4-BE49-F238E27FC236}">
                <a16:creationId xmlns:a16="http://schemas.microsoft.com/office/drawing/2014/main" id="{7378B11C-B529-7410-1C83-84D5B29AC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952" y="4092720"/>
            <a:ext cx="3279025" cy="1081622"/>
          </a:xfrm>
          <a:prstGeom prst="rect">
            <a:avLst/>
          </a:prstGeom>
        </p:spPr>
      </p:pic>
    </p:spTree>
    <p:extLst>
      <p:ext uri="{BB962C8B-B14F-4D97-AF65-F5344CB8AC3E}">
        <p14:creationId xmlns:p14="http://schemas.microsoft.com/office/powerpoint/2010/main" val="251273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usic notes with solid fill">
            <a:extLst>
              <a:ext uri="{FF2B5EF4-FFF2-40B4-BE49-F238E27FC236}">
                <a16:creationId xmlns:a16="http://schemas.microsoft.com/office/drawing/2014/main" id="{6A1D4AE9-A033-9294-234E-666E41E45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3864" y="418969"/>
            <a:ext cx="1466972" cy="1466972"/>
          </a:xfrm>
          <a:prstGeom prst="rect">
            <a:avLst/>
          </a:prstGeom>
        </p:spPr>
      </p:pic>
      <p:sp>
        <p:nvSpPr>
          <p:cNvPr id="6" name="TextBox 5">
            <a:extLst>
              <a:ext uri="{FF2B5EF4-FFF2-40B4-BE49-F238E27FC236}">
                <a16:creationId xmlns:a16="http://schemas.microsoft.com/office/drawing/2014/main" id="{F5889273-7D7E-A2AD-84A2-6C218AAD55EE}"/>
              </a:ext>
            </a:extLst>
          </p:cNvPr>
          <p:cNvSpPr txBox="1"/>
          <p:nvPr/>
        </p:nvSpPr>
        <p:spPr>
          <a:xfrm>
            <a:off x="452429" y="2256863"/>
            <a:ext cx="11287141" cy="286232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As you listen to the music, write down any colors, mood, spaces/places, textures, foods, etc. you can associate with the music. (start at 1:16)</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pic>
        <p:nvPicPr>
          <p:cNvPr id="7" name="Graphic 6" descr="Volume with solid fill">
            <a:hlinkClick r:id="rId5"/>
            <a:extLst>
              <a:ext uri="{FF2B5EF4-FFF2-40B4-BE49-F238E27FC236}">
                <a16:creationId xmlns:a16="http://schemas.microsoft.com/office/drawing/2014/main" id="{79EEB674-4D91-ED68-BB31-D548887884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7534" y="4470619"/>
            <a:ext cx="914400" cy="914400"/>
          </a:xfrm>
          <a:prstGeom prst="rect">
            <a:avLst/>
          </a:prstGeom>
        </p:spPr>
      </p:pic>
      <p:sp>
        <p:nvSpPr>
          <p:cNvPr id="2" name="TextBox 1">
            <a:extLst>
              <a:ext uri="{FF2B5EF4-FFF2-40B4-BE49-F238E27FC236}">
                <a16:creationId xmlns:a16="http://schemas.microsoft.com/office/drawing/2014/main" id="{32A59421-98DB-63D2-48C8-6B4A4247A009}"/>
              </a:ext>
            </a:extLst>
          </p:cNvPr>
          <p:cNvSpPr txBox="1"/>
          <p:nvPr/>
        </p:nvSpPr>
        <p:spPr>
          <a:xfrm>
            <a:off x="311164" y="570792"/>
            <a:ext cx="11287141"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Listening Activity</a:t>
            </a:r>
          </a:p>
        </p:txBody>
      </p:sp>
      <p:pic>
        <p:nvPicPr>
          <p:cNvPr id="3" name="Graphic 2" descr="Headphones with solid fill">
            <a:extLst>
              <a:ext uri="{FF2B5EF4-FFF2-40B4-BE49-F238E27FC236}">
                <a16:creationId xmlns:a16="http://schemas.microsoft.com/office/drawing/2014/main" id="{BA1DA7D4-C9C9-9723-BF82-637B9CBF56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29090"/>
            <a:ext cx="914400" cy="914400"/>
          </a:xfrm>
          <a:prstGeom prst="rect">
            <a:avLst/>
          </a:prstGeom>
        </p:spPr>
      </p:pic>
    </p:spTree>
    <p:extLst>
      <p:ext uri="{BB962C8B-B14F-4D97-AF65-F5344CB8AC3E}">
        <p14:creationId xmlns:p14="http://schemas.microsoft.com/office/powerpoint/2010/main" val="21653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406888" y="894244"/>
            <a:ext cx="10985500" cy="1181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X: The Life and Times of Malcolm X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2367397"/>
            <a:ext cx="11378223" cy="2825004"/>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Arial" panose="020B0604020202020204" pitchFamily="34" charset="0"/>
                <a:ea typeface="Aptos" panose="020B0004020202020204" pitchFamily="34" charset="0"/>
                <a:cs typeface="Arial" panose="020B0604020202020204" pitchFamily="34" charset="0"/>
              </a:rPr>
              <a:t>The opera presents 12 vignettes from the life of Malcolm X, from youth to his death: abject poverty in Depression-era Lansing to adolescence in Boston to Mecca (the site of his pivotal hajj, the traditional Muslim pilgrimage), as well as a number of places in New York City, including a mosque, the streets of Harlem, and, finally, the site of his assassination in 1965, the Audubon Ballroom and West 165</a:t>
            </a:r>
            <a:r>
              <a:rPr lang="en-US" sz="2800" kern="100" baseline="30000" dirty="0">
                <a:effectLst/>
                <a:latin typeface="Arial" panose="020B0604020202020204" pitchFamily="34" charset="0"/>
                <a:ea typeface="Aptos" panose="020B0004020202020204" pitchFamily="34" charset="0"/>
                <a:cs typeface="Arial" panose="020B0604020202020204" pitchFamily="34" charset="0"/>
              </a:rPr>
              <a:t>th</a:t>
            </a:r>
            <a:r>
              <a:rPr lang="en-US" sz="2800" kern="100" dirty="0">
                <a:effectLst/>
                <a:latin typeface="Arial" panose="020B0604020202020204" pitchFamily="34" charset="0"/>
                <a:ea typeface="Aptos" panose="020B0004020202020204" pitchFamily="34" charset="0"/>
                <a:cs typeface="Arial" panose="020B0604020202020204" pitchFamily="34" charset="0"/>
              </a:rPr>
              <a:t> Street. </a:t>
            </a:r>
          </a:p>
        </p:txBody>
      </p:sp>
    </p:spTree>
    <p:extLst>
      <p:ext uri="{BB962C8B-B14F-4D97-AF65-F5344CB8AC3E}">
        <p14:creationId xmlns:p14="http://schemas.microsoft.com/office/powerpoint/2010/main" val="247530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EF0B3F-4713-F1DB-7526-C9F2BB8706B4}"/>
              </a:ext>
            </a:extLst>
          </p:cNvPr>
          <p:cNvSpPr txBox="1"/>
          <p:nvPr/>
        </p:nvSpPr>
        <p:spPr>
          <a:xfrm>
            <a:off x="7030652" y="2097902"/>
            <a:ext cx="4877636" cy="4811766"/>
          </a:xfrm>
          <a:prstGeom prst="rect">
            <a:avLst/>
          </a:prstGeom>
          <a:noFill/>
        </p:spPr>
        <p:txBody>
          <a:bodyPr wrap="square" rtlCol="0">
            <a:spAutoFit/>
          </a:bodyPr>
          <a:lstStyle/>
          <a:p>
            <a:pPr>
              <a:lnSpc>
                <a:spcPct val="107000"/>
              </a:lnSpc>
            </a:pPr>
            <a:r>
              <a:rPr lang="en-US" sz="3200" b="0" i="0" u="none" strike="noStrike" dirty="0">
                <a:solidFill>
                  <a:srgbClr val="000000"/>
                </a:solidFill>
                <a:effectLst/>
                <a:latin typeface="Arial" panose="020B0604020202020204" pitchFamily="34" charset="0"/>
                <a:cs typeface="Arial" panose="020B0604020202020204" pitchFamily="34" charset="0"/>
              </a:rPr>
              <a:t>The police arrive at the Little family home with news that Reverend Little, Malcolm’s father, was found dead on the train tracks. A family friend breaks the news to Louise Little.</a:t>
            </a:r>
            <a:endParaRPr lang="en-US" sz="32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3" name="Picture 2" descr="A group of women holding hands in a room&#10;&#10;Description automatically generated">
            <a:extLst>
              <a:ext uri="{FF2B5EF4-FFF2-40B4-BE49-F238E27FC236}">
                <a16:creationId xmlns:a16="http://schemas.microsoft.com/office/drawing/2014/main" id="{B0190352-D5EF-558C-0874-45246A80D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41" y="2186575"/>
            <a:ext cx="6302100" cy="4201081"/>
          </a:xfrm>
          <a:prstGeom prst="rect">
            <a:avLst/>
          </a:prstGeom>
        </p:spPr>
      </p:pic>
      <p:sp>
        <p:nvSpPr>
          <p:cNvPr id="4" name="TextBox 3">
            <a:extLst>
              <a:ext uri="{FF2B5EF4-FFF2-40B4-BE49-F238E27FC236}">
                <a16:creationId xmlns:a16="http://schemas.microsoft.com/office/drawing/2014/main" id="{92BDA291-8E85-FCDF-8D01-549005E93ED0}"/>
              </a:ext>
            </a:extLst>
          </p:cNvPr>
          <p:cNvSpPr txBox="1"/>
          <p:nvPr/>
        </p:nvSpPr>
        <p:spPr>
          <a:xfrm>
            <a:off x="444840" y="6174667"/>
            <a:ext cx="3866401"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8AF69D0-AA34-2921-034A-E6D97BC20C4D}"/>
              </a:ext>
            </a:extLst>
          </p:cNvPr>
          <p:cNvSpPr txBox="1">
            <a:spLocks/>
          </p:cNvSpPr>
          <p:nvPr/>
        </p:nvSpPr>
        <p:spPr>
          <a:xfrm>
            <a:off x="368298" y="483332"/>
            <a:ext cx="11823702" cy="1614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a:t>
            </a:r>
            <a:r>
              <a:rPr lang="en-US" sz="4800" dirty="0">
                <a:latin typeface="Arial" panose="020B0604020202020204" pitchFamily="34" charset="0"/>
                <a:cs typeface="Arial" panose="020B0604020202020204" pitchFamily="34" charset="0"/>
              </a:rPr>
              <a:t>Act I, Scene 1: A man was on the tracks (Reverand Little is Dead)</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05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4" name="TextBox 3">
            <a:extLst>
              <a:ext uri="{FF2B5EF4-FFF2-40B4-BE49-F238E27FC236}">
                <a16:creationId xmlns:a16="http://schemas.microsoft.com/office/drawing/2014/main" id="{53CC5E01-A9F2-A40C-FEF6-FD8ABC6365D4}"/>
              </a:ext>
            </a:extLst>
          </p:cNvPr>
          <p:cNvSpPr txBox="1"/>
          <p:nvPr/>
        </p:nvSpPr>
        <p:spPr>
          <a:xfrm>
            <a:off x="368299" y="2828835"/>
            <a:ext cx="7338786" cy="1200329"/>
          </a:xfrm>
          <a:prstGeom prst="rect">
            <a:avLst/>
          </a:prstGeom>
          <a:noFill/>
        </p:spPr>
        <p:txBody>
          <a:bodyPr wrap="square">
            <a:spAutoFit/>
          </a:bodyPr>
          <a:lstStyle/>
          <a:p>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kern="100" dirty="0">
                <a:latin typeface="Arial" panose="020B0604020202020204" pitchFamily="34" charset="0"/>
                <a:ea typeface="Times New Roman" panose="02020603050405020304" pitchFamily="18" charset="0"/>
                <a:cs typeface="Arial" panose="020B0604020202020204" pitchFamily="34" charset="0"/>
              </a:rPr>
              <a:t>Track #6. Act I: A man was on the tracks (Reverand Little is Dead)</a:t>
            </a:r>
          </a:p>
          <a:p>
            <a:r>
              <a:rPr lang="en-US" kern="100" dirty="0">
                <a:latin typeface="Arial" panose="020B0604020202020204" pitchFamily="34" charset="0"/>
                <a:ea typeface="Times New Roman" panose="02020603050405020304" pitchFamily="18" charset="0"/>
                <a:cs typeface="Arial" panose="020B0604020202020204" pitchFamily="34" charset="0"/>
              </a:rPr>
              <a:t>00:00 – 02:43 </a:t>
            </a:r>
          </a:p>
          <a:p>
            <a:endParaRPr lang="en-US" dirty="0">
              <a:solidFill>
                <a:srgbClr val="C8102E"/>
              </a:solidFill>
            </a:endParaRPr>
          </a:p>
        </p:txBody>
      </p:sp>
      <p:pic>
        <p:nvPicPr>
          <p:cNvPr id="7" name="Graphic 6" descr="Theatre with solid fill">
            <a:hlinkClick r:id="rId3"/>
            <a:extLst>
              <a:ext uri="{FF2B5EF4-FFF2-40B4-BE49-F238E27FC236}">
                <a16:creationId xmlns:a16="http://schemas.microsoft.com/office/drawing/2014/main" id="{54D9A3D4-EF0E-820A-5968-538C317A2B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7429" y="1447177"/>
            <a:ext cx="4276272" cy="4276272"/>
          </a:xfrm>
          <a:prstGeom prst="rect">
            <a:avLst/>
          </a:prstGeom>
        </p:spPr>
      </p:pic>
    </p:spTree>
    <p:extLst>
      <p:ext uri="{BB962C8B-B14F-4D97-AF65-F5344CB8AC3E}">
        <p14:creationId xmlns:p14="http://schemas.microsoft.com/office/powerpoint/2010/main" val="194498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stage with x on screen&#10;&#10;Description automatically generated">
            <a:extLst>
              <a:ext uri="{FF2B5EF4-FFF2-40B4-BE49-F238E27FC236}">
                <a16:creationId xmlns:a16="http://schemas.microsoft.com/office/drawing/2014/main" id="{A594804C-E031-2985-D57B-2C593987EF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953" y="1843314"/>
            <a:ext cx="6245748" cy="4163832"/>
          </a:xfrm>
          <a:prstGeom prst="rect">
            <a:avLst/>
          </a:prstGeom>
        </p:spPr>
      </p:pic>
      <p:sp>
        <p:nvSpPr>
          <p:cNvPr id="5" name="TextBox 4">
            <a:extLst>
              <a:ext uri="{FF2B5EF4-FFF2-40B4-BE49-F238E27FC236}">
                <a16:creationId xmlns:a16="http://schemas.microsoft.com/office/drawing/2014/main" id="{F70C9DEE-FF24-C32C-851A-9704983F4DD4}"/>
              </a:ext>
            </a:extLst>
          </p:cNvPr>
          <p:cNvSpPr txBox="1"/>
          <p:nvPr/>
        </p:nvSpPr>
        <p:spPr>
          <a:xfrm>
            <a:off x="368299" y="2238522"/>
            <a:ext cx="5118101" cy="3620158"/>
          </a:xfrm>
          <a:prstGeom prst="rect">
            <a:avLst/>
          </a:prstGeom>
          <a:noFill/>
        </p:spPr>
        <p:txBody>
          <a:bodyPr wrap="square">
            <a:spAutoFit/>
          </a:bodyPr>
          <a:lstStyle/>
          <a:p>
            <a:pPr marL="0" marR="0">
              <a:lnSpc>
                <a:spcPct val="107000"/>
              </a:lnSpc>
              <a:spcBef>
                <a:spcPts val="0"/>
              </a:spcBef>
              <a:spcAft>
                <a:spcPts val="0"/>
              </a:spcAft>
            </a:pPr>
            <a:r>
              <a:rPr lang="en-US" sz="2400" b="0" i="0" u="none" strike="noStrike" dirty="0">
                <a:solidFill>
                  <a:srgbClr val="000000"/>
                </a:solidFill>
                <a:effectLst/>
                <a:latin typeface="Arial" panose="020B0604020202020204" pitchFamily="34" charset="0"/>
                <a:cs typeface="Arial" panose="020B0604020202020204" pitchFamily="34" charset="0"/>
              </a:rPr>
              <a:t>After studying the Koran and the teachings of the Nation of Islam during his time in prison, Malcolm leaves and meets with the leader of the Nation, Elijah Muhammed. Elijah tells Malcolm to denounce his last name inherited from a history of enslavement and replace it with an X. Thus, Malcolm X is born.</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5D8B03-87F0-1532-545E-0064FD345535}"/>
              </a:ext>
            </a:extLst>
          </p:cNvPr>
          <p:cNvSpPr txBox="1"/>
          <p:nvPr/>
        </p:nvSpPr>
        <p:spPr>
          <a:xfrm>
            <a:off x="5577953" y="5791702"/>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Philip Newton)</a:t>
            </a:r>
            <a:endParaRPr lang="en-US" sz="800" i="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1021341-8B5E-7EA5-C85A-A07C055D78B7}"/>
              </a:ext>
            </a:extLst>
          </p:cNvPr>
          <p:cNvSpPr txBox="1">
            <a:spLocks/>
          </p:cNvSpPr>
          <p:nvPr/>
        </p:nvSpPr>
        <p:spPr>
          <a:xfrm>
            <a:off x="368298" y="483332"/>
            <a:ext cx="11823702" cy="1614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a:t>
            </a:r>
            <a:r>
              <a:rPr lang="en-US" sz="4800" dirty="0">
                <a:latin typeface="Arial" panose="020B0604020202020204" pitchFamily="34" charset="0"/>
                <a:cs typeface="Arial" panose="020B0604020202020204" pitchFamily="34" charset="0"/>
              </a:rPr>
              <a:t>Act II, Scene 2: You are not empty</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2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sp>
        <p:nvSpPr>
          <p:cNvPr id="7" name="TextBox 6">
            <a:extLst>
              <a:ext uri="{FF2B5EF4-FFF2-40B4-BE49-F238E27FC236}">
                <a16:creationId xmlns:a16="http://schemas.microsoft.com/office/drawing/2014/main" id="{0B31F33B-7716-4F6C-C203-9D72DB24EBF8}"/>
              </a:ext>
            </a:extLst>
          </p:cNvPr>
          <p:cNvSpPr txBox="1"/>
          <p:nvPr/>
        </p:nvSpPr>
        <p:spPr>
          <a:xfrm>
            <a:off x="368299" y="2828833"/>
            <a:ext cx="6709228" cy="923330"/>
          </a:xfrm>
          <a:prstGeom prst="rect">
            <a:avLst/>
          </a:prstGeom>
          <a:noFill/>
        </p:spPr>
        <p:txBody>
          <a:bodyPr wrap="square">
            <a:spAutoFit/>
          </a:bodyPr>
          <a:lstStyle/>
          <a:p>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kern="100" dirty="0">
                <a:latin typeface="Arial" panose="020B0604020202020204" pitchFamily="34" charset="0"/>
                <a:ea typeface="Times New Roman" panose="02020603050405020304" pitchFamily="18" charset="0"/>
                <a:cs typeface="Arial" panose="020B0604020202020204" pitchFamily="34" charset="0"/>
              </a:rPr>
              <a:t>Track #16. ACT II: You are not empty</a:t>
            </a:r>
          </a:p>
          <a:p>
            <a:r>
              <a:rPr lang="en-US" kern="100" dirty="0">
                <a:latin typeface="Arial" panose="020B0604020202020204" pitchFamily="34" charset="0"/>
                <a:ea typeface="Times New Roman" panose="02020603050405020304" pitchFamily="18" charset="0"/>
                <a:cs typeface="Arial" panose="020B0604020202020204" pitchFamily="34" charset="0"/>
              </a:rPr>
              <a:t>00:00 – 5:45</a:t>
            </a:r>
          </a:p>
          <a:p>
            <a:endParaRPr lang="en-US" dirty="0">
              <a:solidFill>
                <a:srgbClr val="C8102E"/>
              </a:solidFill>
            </a:endParaRPr>
          </a:p>
        </p:txBody>
      </p:sp>
      <p:pic>
        <p:nvPicPr>
          <p:cNvPr id="9" name="Graphic 8" descr="Theatre with solid fill">
            <a:hlinkClick r:id="rId3"/>
            <a:extLst>
              <a:ext uri="{FF2B5EF4-FFF2-40B4-BE49-F238E27FC236}">
                <a16:creationId xmlns:a16="http://schemas.microsoft.com/office/drawing/2014/main" id="{C1344154-FBAF-2238-409E-328FF5E324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7429" y="1447177"/>
            <a:ext cx="4276272" cy="4276272"/>
          </a:xfrm>
          <a:prstGeom prst="rect">
            <a:avLst/>
          </a:prstGeom>
        </p:spPr>
      </p:pic>
    </p:spTree>
    <p:extLst>
      <p:ext uri="{BB962C8B-B14F-4D97-AF65-F5344CB8AC3E}">
        <p14:creationId xmlns:p14="http://schemas.microsoft.com/office/powerpoint/2010/main" val="209245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ED321-7CAF-8F91-C7DA-0A37CFE46883}"/>
              </a:ext>
            </a:extLst>
          </p:cNvPr>
          <p:cNvSpPr txBox="1"/>
          <p:nvPr/>
        </p:nvSpPr>
        <p:spPr>
          <a:xfrm>
            <a:off x="107300" y="2515835"/>
            <a:ext cx="6298203" cy="3224985"/>
          </a:xfrm>
          <a:prstGeom prst="rect">
            <a:avLst/>
          </a:prstGeom>
          <a:noFill/>
        </p:spPr>
        <p:txBody>
          <a:bodyPr wrap="square" rtlCol="0">
            <a:spAutoFit/>
          </a:bodyPr>
          <a:lstStyle/>
          <a:p>
            <a:pPr marL="0" marR="0">
              <a:lnSpc>
                <a:spcPct val="107000"/>
              </a:lnSpc>
              <a:spcBef>
                <a:spcPts val="0"/>
              </a:spcBef>
              <a:spcAft>
                <a:spcPts val="0"/>
              </a:spcAft>
            </a:pPr>
            <a:r>
              <a:rPr lang="en-US" sz="2400" b="0" i="0" u="none" strike="noStrike" dirty="0">
                <a:solidFill>
                  <a:srgbClr val="000000"/>
                </a:solidFill>
                <a:effectLst/>
                <a:latin typeface="Arial" panose="020B0604020202020204" pitchFamily="34" charset="0"/>
                <a:cs typeface="Arial" panose="020B0604020202020204" pitchFamily="34" charset="0"/>
              </a:rPr>
              <a:t>Not long before his assassination, Malcolm X speaks to his newly founded Organization of Afro-American Unity. He shares what he learned in Africa—that their struggle connects to a larger, global fight against colonialism and racism. Though he’s warned of threats against his life, Malcolm stands firm, unaffected by the fear surrounding him.</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B7BBE6-7146-E07F-1F67-C7824AB571D1}"/>
              </a:ext>
            </a:extLst>
          </p:cNvPr>
          <p:cNvSpPr txBox="1"/>
          <p:nvPr/>
        </p:nvSpPr>
        <p:spPr>
          <a:xfrm>
            <a:off x="6068060" y="3762413"/>
            <a:ext cx="3993502" cy="276999"/>
          </a:xfrm>
          <a:prstGeom prst="rect">
            <a:avLst/>
          </a:prstGeom>
          <a:noFill/>
        </p:spPr>
        <p:txBody>
          <a:bodyPr wrap="square" rtlCol="0">
            <a:spAutoFit/>
          </a:bodyPr>
          <a:lstStyle/>
          <a:p>
            <a:r>
              <a:rPr lang="en-US" sz="1200" dirty="0">
                <a:solidFill>
                  <a:schemeClr val="bg1"/>
                </a:solidFill>
              </a:rPr>
              <a:t>Production photos courtesy of Seattle Opera</a:t>
            </a:r>
          </a:p>
        </p:txBody>
      </p:sp>
      <p:pic>
        <p:nvPicPr>
          <p:cNvPr id="8" name="Picture 7" descr="A person standing at a podium with other people standing behind him&#10;&#10;Description automatically generated">
            <a:extLst>
              <a:ext uri="{FF2B5EF4-FFF2-40B4-BE49-F238E27FC236}">
                <a16:creationId xmlns:a16="http://schemas.microsoft.com/office/drawing/2014/main" id="{C1D59F0F-7593-2C4F-F62D-3740A29664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503" y="2271654"/>
            <a:ext cx="5654403" cy="3771487"/>
          </a:xfrm>
          <a:prstGeom prst="rect">
            <a:avLst/>
          </a:prstGeom>
        </p:spPr>
      </p:pic>
      <p:sp>
        <p:nvSpPr>
          <p:cNvPr id="4" name="TextBox 3">
            <a:extLst>
              <a:ext uri="{FF2B5EF4-FFF2-40B4-BE49-F238E27FC236}">
                <a16:creationId xmlns:a16="http://schemas.microsoft.com/office/drawing/2014/main" id="{84372F0B-66A3-97E1-01D4-4C84998D9F0F}"/>
              </a:ext>
            </a:extLst>
          </p:cNvPr>
          <p:cNvSpPr txBox="1"/>
          <p:nvPr/>
        </p:nvSpPr>
        <p:spPr>
          <a:xfrm>
            <a:off x="6405503" y="5827696"/>
            <a:ext cx="399350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X: The Life and Times of Malcolm X</a:t>
            </a:r>
            <a:r>
              <a:rPr lang="en-US" sz="800" dirty="0">
                <a:solidFill>
                  <a:schemeClr val="bg1"/>
                </a:solidFill>
                <a:latin typeface="Arial" panose="020B0604020202020204" pitchFamily="34" charset="0"/>
                <a:cs typeface="Arial" panose="020B0604020202020204" pitchFamily="34" charset="0"/>
              </a:rPr>
              <a:t>, Seattle Opera (photo: Sunny Martini)</a:t>
            </a:r>
            <a:endParaRPr lang="en-US" sz="800" i="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160EE27-87C2-3677-416D-03453BA8B80C}"/>
              </a:ext>
            </a:extLst>
          </p:cNvPr>
          <p:cNvSpPr txBox="1">
            <a:spLocks/>
          </p:cNvSpPr>
          <p:nvPr/>
        </p:nvSpPr>
        <p:spPr>
          <a:xfrm>
            <a:off x="368298" y="483332"/>
            <a:ext cx="11823702" cy="16145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a:t>
            </a:r>
            <a:r>
              <a:rPr lang="en-US" sz="4800" dirty="0">
                <a:latin typeface="Arial" panose="020B0604020202020204" pitchFamily="34" charset="0"/>
                <a:cs typeface="Arial" panose="020B0604020202020204" pitchFamily="34" charset="0"/>
              </a:rPr>
              <a:t>Act III, Scene 4: I have learned so much in Africa</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93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Props1.xml><?xml version="1.0" encoding="utf-8"?>
<ds:datastoreItem xmlns:ds="http://schemas.openxmlformats.org/officeDocument/2006/customXml" ds:itemID="{8BED4709-2919-47A5-95EC-4EB942337691}">
  <ds:schemaRefs>
    <ds:schemaRef ds:uri="http://schemas.microsoft.com/sharepoint/v3/contenttype/forms"/>
  </ds:schemaRefs>
</ds:datastoreItem>
</file>

<file path=customXml/itemProps2.xml><?xml version="1.0" encoding="utf-8"?>
<ds:datastoreItem xmlns:ds="http://schemas.openxmlformats.org/officeDocument/2006/customXml" ds:itemID="{980C7CEB-0C70-425E-A79B-0DD725056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EE0AA2-771C-4809-9A45-1406545FDA94}">
  <ds:schemaRefs>
    <ds:schemaRef ds:uri="b72ba1e0-34b4-4993-8b13-ea94b42b601b"/>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b5d4d16c-bf63-424b-a50c-8f06863d77c9"/>
  </ds:schemaRefs>
</ds:datastoreItem>
</file>

<file path=docProps/app.xml><?xml version="1.0" encoding="utf-8"?>
<Properties xmlns="http://schemas.openxmlformats.org/officeDocument/2006/extended-properties" xmlns:vt="http://schemas.openxmlformats.org/officeDocument/2006/docPropsVTypes">
  <TotalTime>13547</TotalTime>
  <Words>2125</Words>
  <Application>Microsoft Office PowerPoint</Application>
  <PresentationFormat>Widescreen</PresentationFormat>
  <Paragraphs>136</Paragraphs>
  <Slides>29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Cambria</vt:lpstr>
      <vt:lpstr>Courier New</vt:lpstr>
      <vt:lpstr>Georgia</vt:lpstr>
      <vt:lpstr>Symbol</vt:lpstr>
      <vt:lpstr>Office Theme</vt:lpstr>
      <vt:lpstr>Production Design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54</cp:revision>
  <dcterms:created xsi:type="dcterms:W3CDTF">2020-04-06T15:08:23Z</dcterms:created>
  <dcterms:modified xsi:type="dcterms:W3CDTF">2024-11-14T22:08:18Z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