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319" r:id="rId5"/>
    <p:sldId id="265" r:id="rId6"/>
    <p:sldId id="294" r:id="rId7"/>
    <p:sldId id="324" r:id="rId8"/>
    <p:sldId id="280" r:id="rId9"/>
    <p:sldId id="304" r:id="rId10"/>
    <p:sldId id="287" r:id="rId11"/>
    <p:sldId id="305" r:id="rId12"/>
    <p:sldId id="326" r:id="rId13"/>
    <p:sldId id="306" r:id="rId14"/>
    <p:sldId id="276" r:id="rId15"/>
    <p:sldId id="309" r:id="rId16"/>
    <p:sldId id="310" r:id="rId17"/>
    <p:sldId id="307" r:id="rId18"/>
    <p:sldId id="311" r:id="rId19"/>
    <p:sldId id="308" r:id="rId20"/>
    <p:sldId id="312" r:id="rId21"/>
    <p:sldId id="290" r:id="rId22"/>
    <p:sldId id="289" r:id="rId23"/>
    <p:sldId id="325" r:id="rId24"/>
    <p:sldId id="313" r:id="rId25"/>
    <p:sldId id="286" r:id="rId26"/>
    <p:sldId id="292" r:id="rId27"/>
    <p:sldId id="291" r:id="rId28"/>
    <p:sldId id="303" r:id="rId29"/>
    <p:sldId id="274" r:id="rId30"/>
    <p:sldId id="2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4A2"/>
    <a:srgbClr val="BCBBB9"/>
    <a:srgbClr val="FFFEFA"/>
    <a:srgbClr val="E6E6E6"/>
    <a:srgbClr val="B7B8BB"/>
    <a:srgbClr val="EFEFF0"/>
    <a:srgbClr val="F8F8F8"/>
    <a:srgbClr val="EAEAEA"/>
    <a:srgbClr val="C8102E"/>
    <a:srgbClr val="E51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6D4DBC-68CA-42DE-9FE4-F8A577AF4B4A}" v="54" dt="2024-12-09T18:30:53.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4249" autoAdjust="0"/>
  </p:normalViewPr>
  <p:slideViewPr>
    <p:cSldViewPr snapToGrid="0">
      <p:cViewPr varScale="1">
        <p:scale>
          <a:sx n="105" d="100"/>
          <a:sy n="105" d="100"/>
        </p:scale>
        <p:origin x="834" y="108"/>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2F088-FDA7-431A-83D8-C46853471259}" type="datetimeFigureOut">
              <a:rPr lang="en-US" smtClean="0"/>
              <a:t>12/20/2024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DECFC-91BF-4AD5-8C5F-471766CF9085}" type="slidenum">
              <a:rPr lang="en-US" smtClean="0"/>
              <a:t>‹#›</a:t>
            </a:fld>
            <a:endParaRPr lang="en-US"/>
          </a:p>
        </p:txBody>
      </p:sp>
    </p:spTree>
    <p:extLst>
      <p:ext uri="{BB962C8B-B14F-4D97-AF65-F5344CB8AC3E}">
        <p14:creationId xmlns:p14="http://schemas.microsoft.com/office/powerpoint/2010/main" val="6139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https://ondemand.metopera.org/performance/detail/a8ba44f0-b86e-539e-8ef6-8006e70d9eab </a:t>
            </a:r>
          </a:p>
        </p:txBody>
      </p:sp>
      <p:sp>
        <p:nvSpPr>
          <p:cNvPr id="4" name="Slide Number Placeholder 3"/>
          <p:cNvSpPr>
            <a:spLocks noGrp="1"/>
          </p:cNvSpPr>
          <p:nvPr>
            <p:ph type="sldNum" sz="quarter" idx="5"/>
          </p:nvPr>
        </p:nvSpPr>
        <p:spPr/>
        <p:txBody>
          <a:bodyPr/>
          <a:lstStyle/>
          <a:p>
            <a:fld id="{101DECFC-91BF-4AD5-8C5F-471766CF9085}" type="slidenum">
              <a:rPr lang="en-US" smtClean="0"/>
              <a:t>3</a:t>
            </a:fld>
            <a:endParaRPr lang="en-US"/>
          </a:p>
        </p:txBody>
      </p:sp>
    </p:spTree>
    <p:extLst>
      <p:ext uri="{BB962C8B-B14F-4D97-AF65-F5344CB8AC3E}">
        <p14:creationId xmlns:p14="http://schemas.microsoft.com/office/powerpoint/2010/main" val="2302172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https://ondemand.metopera.org/performance/detail/a8ba44f0-b86e-539e-8ef6-8006e70d9eab</a:t>
            </a:r>
          </a:p>
        </p:txBody>
      </p:sp>
      <p:sp>
        <p:nvSpPr>
          <p:cNvPr id="4" name="Slide Number Placeholder 3"/>
          <p:cNvSpPr>
            <a:spLocks noGrp="1"/>
          </p:cNvSpPr>
          <p:nvPr>
            <p:ph type="sldNum" sz="quarter" idx="5"/>
          </p:nvPr>
        </p:nvSpPr>
        <p:spPr/>
        <p:txBody>
          <a:bodyPr/>
          <a:lstStyle/>
          <a:p>
            <a:fld id="{101DECFC-91BF-4AD5-8C5F-471766CF9085}" type="slidenum">
              <a:rPr lang="en-US" smtClean="0"/>
              <a:t>6</a:t>
            </a:fld>
            <a:endParaRPr lang="en-US"/>
          </a:p>
        </p:txBody>
      </p:sp>
    </p:spTree>
    <p:extLst>
      <p:ext uri="{BB962C8B-B14F-4D97-AF65-F5344CB8AC3E}">
        <p14:creationId xmlns:p14="http://schemas.microsoft.com/office/powerpoint/2010/main" val="1191901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https://ondemand.metopera.org/performance/detail/a8ba44f0-b86e-539e-8ef6-8006e70d9eab</a:t>
            </a:r>
          </a:p>
        </p:txBody>
      </p:sp>
      <p:sp>
        <p:nvSpPr>
          <p:cNvPr id="4" name="Slide Number Placeholder 3"/>
          <p:cNvSpPr>
            <a:spLocks noGrp="1"/>
          </p:cNvSpPr>
          <p:nvPr>
            <p:ph type="sldNum" sz="quarter" idx="5"/>
          </p:nvPr>
        </p:nvSpPr>
        <p:spPr/>
        <p:txBody>
          <a:bodyPr/>
          <a:lstStyle/>
          <a:p>
            <a:fld id="{101DECFC-91BF-4AD5-8C5F-471766CF9085}" type="slidenum">
              <a:rPr lang="en-US" smtClean="0"/>
              <a:t>8</a:t>
            </a:fld>
            <a:endParaRPr lang="en-US"/>
          </a:p>
        </p:txBody>
      </p:sp>
    </p:spTree>
    <p:extLst>
      <p:ext uri="{BB962C8B-B14F-4D97-AF65-F5344CB8AC3E}">
        <p14:creationId xmlns:p14="http://schemas.microsoft.com/office/powerpoint/2010/main" val="284923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https://ondemand.metopera.org/performance/detail/a8ba44f0-b86e-539e-8ef6-8006e70d9eab</a:t>
            </a:r>
          </a:p>
        </p:txBody>
      </p:sp>
      <p:sp>
        <p:nvSpPr>
          <p:cNvPr id="4" name="Slide Number Placeholder 3"/>
          <p:cNvSpPr>
            <a:spLocks noGrp="1"/>
          </p:cNvSpPr>
          <p:nvPr>
            <p:ph type="sldNum" sz="quarter" idx="5"/>
          </p:nvPr>
        </p:nvSpPr>
        <p:spPr/>
        <p:txBody>
          <a:bodyPr/>
          <a:lstStyle/>
          <a:p>
            <a:fld id="{101DECFC-91BF-4AD5-8C5F-471766CF9085}" type="slidenum">
              <a:rPr lang="en-US" smtClean="0"/>
              <a:t>10</a:t>
            </a:fld>
            <a:endParaRPr lang="en-US"/>
          </a:p>
        </p:txBody>
      </p:sp>
    </p:spTree>
    <p:extLst>
      <p:ext uri="{BB962C8B-B14F-4D97-AF65-F5344CB8AC3E}">
        <p14:creationId xmlns:p14="http://schemas.microsoft.com/office/powerpoint/2010/main" val="165166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80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1" y="665962"/>
            <a:ext cx="10984375" cy="1180618"/>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3999" y="2137781"/>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text on a black background&#10;&#10;Description automatically generated">
            <a:extLst>
              <a:ext uri="{FF2B5EF4-FFF2-40B4-BE49-F238E27FC236}">
                <a16:creationId xmlns:a16="http://schemas.microsoft.com/office/drawing/2014/main" id="{B93C16B1-5211-F333-0A34-09867D3E79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16" y="4317517"/>
            <a:ext cx="5711964" cy="1514859"/>
          </a:xfrm>
          <a:prstGeom prst="rect">
            <a:avLst/>
          </a:prstGeom>
        </p:spPr>
      </p:pic>
    </p:spTree>
    <p:extLst>
      <p:ext uri="{BB962C8B-B14F-4D97-AF65-F5344CB8AC3E}">
        <p14:creationId xmlns:p14="http://schemas.microsoft.com/office/powerpoint/2010/main" val="417754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2" y="563433"/>
            <a:ext cx="10984375" cy="1180618"/>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2C675CF-5071-A27F-9874-BA5DB77373A8}"/>
              </a:ext>
            </a:extLst>
          </p:cNvPr>
          <p:cNvSpPr>
            <a:spLocks noGrp="1"/>
          </p:cNvSpPr>
          <p:nvPr>
            <p:ph sz="half" idx="1"/>
          </p:nvPr>
        </p:nvSpPr>
        <p:spPr>
          <a:xfrm>
            <a:off x="603811" y="1874531"/>
            <a:ext cx="10984375"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74CD68DD-37CE-834E-B8A1-97C03F2D8166}"/>
              </a:ext>
            </a:extLst>
          </p:cNvPr>
          <p:cNvSpPr txBox="1"/>
          <p:nvPr userDrawn="1"/>
        </p:nvSpPr>
        <p:spPr>
          <a:xfrm>
            <a:off x="10200815"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71776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0F6854A-E8E4-AD47-7C51-1677E17BFF4E}"/>
              </a:ext>
            </a:extLst>
          </p:cNvPr>
          <p:cNvSpPr>
            <a:spLocks noGrp="1"/>
          </p:cNvSpPr>
          <p:nvPr>
            <p:ph type="title"/>
          </p:nvPr>
        </p:nvSpPr>
        <p:spPr>
          <a:xfrm>
            <a:off x="838200" y="664304"/>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10" name="Picture Placeholder 2">
            <a:extLst>
              <a:ext uri="{FF2B5EF4-FFF2-40B4-BE49-F238E27FC236}">
                <a16:creationId xmlns:a16="http://schemas.microsoft.com/office/drawing/2014/main" id="{F7E223F6-A23C-54D6-ACF3-A965EB8E63AB}"/>
              </a:ext>
            </a:extLst>
          </p:cNvPr>
          <p:cNvSpPr>
            <a:spLocks noGrp="1"/>
          </p:cNvSpPr>
          <p:nvPr>
            <p:ph type="pic" idx="1"/>
          </p:nvPr>
        </p:nvSpPr>
        <p:spPr>
          <a:xfrm>
            <a:off x="5181600" y="11945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DA956003-5C2D-E80D-F00D-3D2CF1187091}"/>
              </a:ext>
            </a:extLst>
          </p:cNvPr>
          <p:cNvSpPr>
            <a:spLocks noGrp="1"/>
          </p:cNvSpPr>
          <p:nvPr>
            <p:ph type="body" sz="half" idx="2"/>
          </p:nvPr>
        </p:nvSpPr>
        <p:spPr>
          <a:xfrm>
            <a:off x="838200" y="2264504"/>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TextBox 5">
            <a:extLst>
              <a:ext uri="{FF2B5EF4-FFF2-40B4-BE49-F238E27FC236}">
                <a16:creationId xmlns:a16="http://schemas.microsoft.com/office/drawing/2014/main" id="{293D03F7-4AE2-45FA-7686-21C8B37846AD}"/>
              </a:ext>
            </a:extLst>
          </p:cNvPr>
          <p:cNvSpPr txBox="1"/>
          <p:nvPr userDrawn="1"/>
        </p:nvSpPr>
        <p:spPr>
          <a:xfrm>
            <a:off x="10200815"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18416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
            <a:extLst>
              <a:ext uri="{FF2B5EF4-FFF2-40B4-BE49-F238E27FC236}">
                <a16:creationId xmlns:a16="http://schemas.microsoft.com/office/drawing/2014/main" id="{E4410A6E-C1A3-8886-CA41-46C65DF4E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1">
            <a:extLst>
              <a:ext uri="{FF2B5EF4-FFF2-40B4-BE49-F238E27FC236}">
                <a16:creationId xmlns:a16="http://schemas.microsoft.com/office/drawing/2014/main" id="{D745CF91-0581-9E41-F431-D30FD62291E5}"/>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Box 9">
            <a:extLst>
              <a:ext uri="{FF2B5EF4-FFF2-40B4-BE49-F238E27FC236}">
                <a16:creationId xmlns:a16="http://schemas.microsoft.com/office/drawing/2014/main" id="{F63FC4CF-075A-0E68-B097-C05BC65077D0}"/>
              </a:ext>
            </a:extLst>
          </p:cNvPr>
          <p:cNvSpPr txBox="1"/>
          <p:nvPr userDrawn="1"/>
        </p:nvSpPr>
        <p:spPr>
          <a:xfrm>
            <a:off x="10200815"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237624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6B68DD-8EF9-F3F9-EB54-A40E37114FF7}"/>
              </a:ext>
            </a:extLst>
          </p:cNvPr>
          <p:cNvSpPr txBox="1"/>
          <p:nvPr userDrawn="1"/>
        </p:nvSpPr>
        <p:spPr>
          <a:xfrm>
            <a:off x="10200815"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110978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3_Title Slide">
    <p:spTree>
      <p:nvGrpSpPr>
        <p:cNvPr id="1" name="Shape 25"/>
        <p:cNvGrpSpPr/>
        <p:nvPr/>
      </p:nvGrpSpPr>
      <p:grpSpPr>
        <a:xfrm>
          <a:off x="0" y="0"/>
          <a:ext cx="0" cy="0"/>
          <a:chOff x="0" y="0"/>
          <a:chExt cx="0" cy="0"/>
        </a:xfrm>
      </p:grpSpPr>
      <p:sp>
        <p:nvSpPr>
          <p:cNvPr id="26" name="Google Shape;26;p30"/>
          <p:cNvSpPr txBox="1">
            <a:spLocks noGrp="1"/>
          </p:cNvSpPr>
          <p:nvPr>
            <p:ph type="ctrTitle"/>
          </p:nvPr>
        </p:nvSpPr>
        <p:spPr>
          <a:xfrm>
            <a:off x="603812" y="563433"/>
            <a:ext cx="10984375" cy="11806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Arial"/>
              <a:buNone/>
              <a:defRPr sz="44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p:nvPr/>
        </p:nvSpPr>
        <p:spPr>
          <a:xfrm>
            <a:off x="0" y="-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30"/>
          <p:cNvSpPr/>
          <p:nvPr/>
        </p:nvSpPr>
        <p:spPr>
          <a:xfrm>
            <a:off x="0" y="647395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30"/>
          <p:cNvSpPr txBox="1">
            <a:spLocks noGrp="1"/>
          </p:cNvSpPr>
          <p:nvPr>
            <p:ph type="body" idx="1"/>
          </p:nvPr>
        </p:nvSpPr>
        <p:spPr>
          <a:xfrm>
            <a:off x="603811" y="1874531"/>
            <a:ext cx="10984375"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TextBox 3">
            <a:extLst>
              <a:ext uri="{FF2B5EF4-FFF2-40B4-BE49-F238E27FC236}">
                <a16:creationId xmlns:a16="http://schemas.microsoft.com/office/drawing/2014/main" id="{54CCF000-9F0A-CDE1-0210-B587BE714627}"/>
              </a:ext>
            </a:extLst>
          </p:cNvPr>
          <p:cNvSpPr txBox="1"/>
          <p:nvPr userDrawn="1"/>
        </p:nvSpPr>
        <p:spPr>
          <a:xfrm>
            <a:off x="10200815"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1133328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E25B9-6D6C-46FD-8747-DA5FD85E2693}" type="datetimeFigureOut">
              <a:rPr lang="en-US" smtClean="0"/>
              <a:t>12/20/2024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9400F-DAA0-45CD-9B80-ED5465233AB4}" type="slidenum">
              <a:rPr lang="en-US" smtClean="0"/>
              <a:t>‹#›</a:t>
            </a:fld>
            <a:endParaRPr lang="en-US"/>
          </a:p>
        </p:txBody>
      </p:sp>
      <p:sp>
        <p:nvSpPr>
          <p:cNvPr id="7" name="Rectangle 6">
            <a:extLst>
              <a:ext uri="{FF2B5EF4-FFF2-40B4-BE49-F238E27FC236}">
                <a16:creationId xmlns:a16="http://schemas.microsoft.com/office/drawing/2014/main" id="{52516D2C-6E54-4214-BFEC-219C28DB01AB}"/>
              </a:ext>
            </a:extLst>
          </p:cNvPr>
          <p:cNvSpPr/>
          <p:nvPr userDrawn="1"/>
        </p:nvSpPr>
        <p:spPr>
          <a:xfrm>
            <a:off x="0" y="-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75B0AA-3900-4A19-BB19-3BC1581D8D9D}"/>
              </a:ext>
            </a:extLst>
          </p:cNvPr>
          <p:cNvSpPr/>
          <p:nvPr userDrawn="1"/>
        </p:nvSpPr>
        <p:spPr>
          <a:xfrm>
            <a:off x="0" y="647395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81911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62" r:id="rId4"/>
    <p:sldLayoutId id="2147483655" r:id="rId5"/>
    <p:sldLayoutId id="2147483663" r:id="rId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Cambria" panose="02040503050406030204" pitchFamily="18"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Cambria" panose="02040503050406030204" pitchFamily="18"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Cambria" panose="02040503050406030204" pitchFamily="18"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Cambria" panose="02040503050406030204" pitchFamily="18"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Cambria" panose="0204050305040603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ndemand.metopera.org/performance/detail/a8ba44f0-b86e-539e-8ef6-8006e70d9eab"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6"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svg"/></Relationships>
</file>

<file path=ppt/slides/_rels/slide2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hyperlink" Target="https://ondemand.metopera.org/performance/detail/a8ba44f0-b86e-539e-8ef6-8006e70d9eab" TargetMode="External"/><Relationship Id="rId4" Type="http://schemas.openxmlformats.org/officeDocument/2006/relationships/image" Target="../media/image4.sv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ondemand.metopera.org/performance/detail/a8ba44f0-b86e-539e-8ef6-8006e70d9eab"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ndemand.metopera.org/performance/detail/a8ba44f0-b86e-539e-8ef6-8006e70d9eab"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A9ABCA-4DB5-B93E-9270-647D25ADB009}"/>
              </a:ext>
            </a:extLst>
          </p:cNvPr>
          <p:cNvSpPr/>
          <p:nvPr/>
        </p:nvSpPr>
        <p:spPr>
          <a:xfrm>
            <a:off x="0" y="0"/>
            <a:ext cx="12192000" cy="3793543"/>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53ECC-57DD-F799-DEB4-5F4FECA1551C}"/>
              </a:ext>
            </a:extLst>
          </p:cNvPr>
          <p:cNvSpPr>
            <a:spLocks noGrp="1"/>
          </p:cNvSpPr>
          <p:nvPr>
            <p:ph type="ctrTitle"/>
          </p:nvPr>
        </p:nvSpPr>
        <p:spPr/>
        <p:txBody>
          <a:bodyPr>
            <a:normAutofit fontScale="90000"/>
          </a:bodyPr>
          <a:lstStyle/>
          <a:p>
            <a:r>
              <a:rPr lang="en-US" sz="6000" b="1" dirty="0">
                <a:solidFill>
                  <a:srgbClr val="FFFFFF"/>
                </a:solidFill>
                <a:latin typeface="Arial" panose="020B0604020202020204" pitchFamily="34" charset="0"/>
                <a:cs typeface="Arial" panose="020B0604020202020204" pitchFamily="34" charset="0"/>
              </a:rPr>
              <a:t>Production </a:t>
            </a:r>
            <a:r>
              <a:rPr lang="en-US" sz="6000" b="1" dirty="0">
                <a:solidFill>
                  <a:srgbClr val="FFFFFF"/>
                </a:solidFill>
              </a:rPr>
              <a:t>Design </a:t>
            </a:r>
            <a:r>
              <a:rPr lang="en-US" sz="6000" b="1" dirty="0">
                <a:solidFill>
                  <a:srgbClr val="FFFEFA"/>
                </a:solidFill>
                <a:latin typeface="Arial" panose="020B0604020202020204" pitchFamily="34" charset="0"/>
                <a:cs typeface="Arial" panose="020B0604020202020204" pitchFamily="34" charset="0"/>
              </a:rPr>
              <a:t>Adaptation</a:t>
            </a:r>
          </a:p>
        </p:txBody>
      </p:sp>
      <p:sp>
        <p:nvSpPr>
          <p:cNvPr id="3" name="Subtitle 2">
            <a:extLst>
              <a:ext uri="{FF2B5EF4-FFF2-40B4-BE49-F238E27FC236}">
                <a16:creationId xmlns:a16="http://schemas.microsoft.com/office/drawing/2014/main" id="{1D8D9891-B917-D579-C30A-B9265F407AC3}"/>
              </a:ext>
            </a:extLst>
          </p:cNvPr>
          <p:cNvSpPr>
            <a:spLocks noGrp="1"/>
          </p:cNvSpPr>
          <p:nvPr>
            <p:ph type="subTitle" idx="1"/>
          </p:nvPr>
        </p:nvSpPr>
        <p:spPr>
          <a:xfrm>
            <a:off x="1345807" y="2188694"/>
            <a:ext cx="9500381" cy="1655762"/>
          </a:xfrm>
        </p:spPr>
        <p:txBody>
          <a:bodyPr>
            <a:normAutofit/>
          </a:bodyPr>
          <a:lstStyle/>
          <a:p>
            <a:r>
              <a:rPr lang="en-US" sz="3600" dirty="0">
                <a:solidFill>
                  <a:srgbClr val="FFFEFA"/>
                </a:solidFill>
                <a:latin typeface="Arial" panose="020B0604020202020204" pitchFamily="34" charset="0"/>
                <a:cs typeface="Arial" panose="020B0604020202020204" pitchFamily="34" charset="0"/>
              </a:rPr>
              <a:t>Enriching the Humanities Through Opera</a:t>
            </a:r>
          </a:p>
        </p:txBody>
      </p:sp>
      <p:pic>
        <p:nvPicPr>
          <p:cNvPr id="5" name="Picture 4" descr="A white and orange logo&#10;&#10;Description automatically generated">
            <a:extLst>
              <a:ext uri="{FF2B5EF4-FFF2-40B4-BE49-F238E27FC236}">
                <a16:creationId xmlns:a16="http://schemas.microsoft.com/office/drawing/2014/main" id="{A86F6D03-11BC-34C3-A493-9D434C1B0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88" y="5927188"/>
            <a:ext cx="1253448" cy="413464"/>
          </a:xfrm>
          <a:prstGeom prst="rect">
            <a:avLst/>
          </a:prstGeom>
        </p:spPr>
      </p:pic>
      <p:sp>
        <p:nvSpPr>
          <p:cNvPr id="7" name="TextBox 6">
            <a:extLst>
              <a:ext uri="{FF2B5EF4-FFF2-40B4-BE49-F238E27FC236}">
                <a16:creationId xmlns:a16="http://schemas.microsoft.com/office/drawing/2014/main" id="{E56B0999-9AFA-1BEB-D520-0ED2AAA3063F}"/>
              </a:ext>
            </a:extLst>
          </p:cNvPr>
          <p:cNvSpPr txBox="1"/>
          <p:nvPr/>
        </p:nvSpPr>
        <p:spPr>
          <a:xfrm>
            <a:off x="7753036" y="6133920"/>
            <a:ext cx="3598698" cy="261610"/>
          </a:xfrm>
          <a:prstGeom prst="rect">
            <a:avLst/>
          </a:prstGeom>
          <a:noFill/>
        </p:spPr>
        <p:txBody>
          <a:bodyPr wrap="square" rtlCol="0">
            <a:spAutoFit/>
          </a:bodyPr>
          <a:lstStyle/>
          <a:p>
            <a:r>
              <a:rPr lang="en-US" sz="1100" dirty="0">
                <a:solidFill>
                  <a:srgbClr val="999896"/>
                </a:solidFill>
                <a:latin typeface="Arial" panose="020B0604020202020204" pitchFamily="34" charset="0"/>
                <a:cs typeface="Arial" panose="020B0604020202020204" pitchFamily="34" charset="0"/>
              </a:rPr>
              <a:t>Made possible by the generous support from the</a:t>
            </a:r>
          </a:p>
        </p:txBody>
      </p:sp>
    </p:spTree>
    <p:extLst>
      <p:ext uri="{BB962C8B-B14F-4D97-AF65-F5344CB8AC3E}">
        <p14:creationId xmlns:p14="http://schemas.microsoft.com/office/powerpoint/2010/main" val="1445962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F44F-7C81-0081-C78D-C5ADAFAF610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#3 continued</a:t>
            </a:r>
          </a:p>
        </p:txBody>
      </p:sp>
      <p:pic>
        <p:nvPicPr>
          <p:cNvPr id="3" name="Graphic 2" descr="Theatre with solid fill">
            <a:hlinkClick r:id="rId3"/>
            <a:extLst>
              <a:ext uri="{FF2B5EF4-FFF2-40B4-BE49-F238E27FC236}">
                <a16:creationId xmlns:a16="http://schemas.microsoft.com/office/drawing/2014/main" id="{B17A9E7B-E544-1F94-5626-95A66B8988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36115" y="1447177"/>
            <a:ext cx="4276272" cy="4276272"/>
          </a:xfrm>
          <a:prstGeom prst="rect">
            <a:avLst/>
          </a:prstGeom>
        </p:spPr>
      </p:pic>
      <p:sp>
        <p:nvSpPr>
          <p:cNvPr id="4" name="TextBox 3">
            <a:extLst>
              <a:ext uri="{FF2B5EF4-FFF2-40B4-BE49-F238E27FC236}">
                <a16:creationId xmlns:a16="http://schemas.microsoft.com/office/drawing/2014/main" id="{E552769C-66CD-284C-42A0-DBEE7CD2E2F9}"/>
              </a:ext>
            </a:extLst>
          </p:cNvPr>
          <p:cNvSpPr txBox="1"/>
          <p:nvPr/>
        </p:nvSpPr>
        <p:spPr>
          <a:xfrm>
            <a:off x="179613" y="2701301"/>
            <a:ext cx="7767171" cy="1455398"/>
          </a:xfrm>
          <a:prstGeom prst="rect">
            <a:avLst/>
          </a:prstGeom>
          <a:noFill/>
        </p:spPr>
        <p:txBody>
          <a:bodyPr wrap="square" rtlCol="0">
            <a:spAutoFit/>
          </a:bodyPr>
          <a:lstStyle/>
          <a:p>
            <a:pPr marL="0" marR="0">
              <a:lnSpc>
                <a:spcPct val="107000"/>
              </a:lnSpc>
              <a:spcBef>
                <a:spcPts val="525"/>
              </a:spcBef>
              <a:spcAft>
                <a:spcPts val="0"/>
              </a:spcAft>
            </a:pPr>
            <a:r>
              <a:rPr lang="en-US" u="sng" kern="100" dirty="0">
                <a:solidFill>
                  <a:srgbClr val="C8102E"/>
                </a:solidFill>
                <a:latin typeface="Arial" panose="020B0604020202020204" pitchFamily="34" charset="0"/>
                <a:ea typeface="Calibri" panose="020F0502020204030204" pitchFamily="34" charset="0"/>
                <a:cs typeface="Arial" panose="020B0604020202020204" pitchFamily="34" charset="0"/>
              </a:rPr>
              <a:t>Met Opera on Demand:</a:t>
            </a:r>
            <a:r>
              <a:rPr lang="en-US" kern="100" dirty="0">
                <a:solidFill>
                  <a:srgbClr val="C8102E"/>
                </a:solidFill>
                <a:latin typeface="Arial" panose="020B0604020202020204" pitchFamily="34" charset="0"/>
                <a:ea typeface="Calibri" panose="020F0502020204030204" pitchFamily="34" charset="0"/>
                <a:cs typeface="Arial" panose="020B0604020202020204" pitchFamily="34" charset="0"/>
              </a:rPr>
              <a:t> </a:t>
            </a:r>
            <a:r>
              <a:rPr lang="en-US" kern="100" dirty="0">
                <a:effectLst/>
                <a:latin typeface="Arial" panose="020B0604020202020204" pitchFamily="34" charset="0"/>
                <a:ea typeface="Calibri" panose="020F0502020204030204" pitchFamily="34" charset="0"/>
                <a:cs typeface="Arial" panose="020B0604020202020204" pitchFamily="34" charset="0"/>
              </a:rPr>
              <a:t>Track #47.  ACT II: What is it you want from me?</a:t>
            </a:r>
          </a:p>
          <a:p>
            <a:pPr marL="0" marR="0">
              <a:lnSpc>
                <a:spcPct val="107000"/>
              </a:lnSpc>
              <a:spcBef>
                <a:spcPts val="525"/>
              </a:spcBef>
              <a:spcAft>
                <a:spcPts val="0"/>
              </a:spcAft>
            </a:pPr>
            <a:r>
              <a:rPr lang="en-US" kern="100" dirty="0">
                <a:effectLst/>
                <a:latin typeface="Arial" panose="020B0604020202020204" pitchFamily="34" charset="0"/>
                <a:ea typeface="Calibri" panose="020F0502020204030204" pitchFamily="34" charset="0"/>
                <a:cs typeface="Arial" panose="020B0604020202020204" pitchFamily="34" charset="0"/>
              </a:rPr>
              <a:t>00:00 – 03:02</a:t>
            </a:r>
          </a:p>
          <a:p>
            <a:pPr marL="0" marR="0">
              <a:lnSpc>
                <a:spcPct val="107000"/>
              </a:lnSpc>
              <a:spcBef>
                <a:spcPts val="525"/>
              </a:spcBef>
              <a:spcAft>
                <a:spcPts val="0"/>
              </a:spcAft>
            </a:pPr>
            <a:endParaRPr lang="en-US" kern="100" dirty="0">
              <a:effectLst/>
              <a:latin typeface="Aptos" panose="020B0004020202020204" pitchFamily="34" charset="0"/>
              <a:ea typeface="Calibri" panose="020F0502020204030204" pitchFamily="34" charset="0"/>
              <a:cs typeface="Times New Roman" panose="02020603050405020304" pitchFamily="18" charset="0"/>
            </a:endParaRPr>
          </a:p>
          <a:p>
            <a:pPr marL="0" marR="0">
              <a:lnSpc>
                <a:spcPct val="107000"/>
              </a:lnSpc>
              <a:spcBef>
                <a:spcPts val="525"/>
              </a:spcBef>
              <a:spcAft>
                <a:spcPts val="0"/>
              </a:spcAft>
            </a:pPr>
            <a:r>
              <a:rPr lang="en-US" sz="1800" i="1" kern="1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0226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368299" y="1765013"/>
            <a:ext cx="11378223" cy="3989297"/>
          </a:xfrm>
          <a:prstGeom prst="rect">
            <a:avLst/>
          </a:prstGeom>
          <a:noFill/>
        </p:spPr>
        <p:txBody>
          <a:bodyPr wrap="square" rtlCol="0">
            <a:spAutoFit/>
          </a:bodyPr>
          <a:lstStyle/>
          <a:p>
            <a:pPr marR="0" lvl="0">
              <a:lnSpc>
                <a:spcPct val="107000"/>
              </a:lnSpc>
              <a:spcBef>
                <a:spcPts val="0"/>
              </a:spcBef>
              <a:spcAft>
                <a:spcPts val="800"/>
              </a:spcAft>
            </a:pPr>
            <a:r>
              <a:rPr lang="en-US" sz="2600" b="1" u="sng"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Production Design:</a:t>
            </a:r>
            <a:r>
              <a:rPr lang="en-US" sz="26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t>
            </a:r>
            <a:r>
              <a:rPr lang="en-US" sz="2600" kern="100" dirty="0">
                <a:solidFill>
                  <a:srgbClr val="000000"/>
                </a:solidFill>
                <a:effectLst/>
                <a:latin typeface="Arial" panose="020B0604020202020204" pitchFamily="34" charset="0"/>
                <a:ea typeface="Georgia" panose="02040502050405020303" pitchFamily="18" charset="0"/>
                <a:cs typeface="Arial" panose="020B0604020202020204" pitchFamily="34" charset="0"/>
              </a:rPr>
              <a:t>he process of creating the visual aesthetic and environment for a film, television show, commercial, or other forms of media. It involves creating sets, props, as well as costumes, projections, and other visual elements that help bring the story to life and immerse the audience in the narrative. T</a:t>
            </a:r>
            <a:r>
              <a:rPr lang="en-US" sz="2600" kern="100" dirty="0">
                <a:effectLst/>
                <a:latin typeface="Arial" panose="020B0604020202020204" pitchFamily="34" charset="0"/>
                <a:ea typeface="Georgia" panose="02040502050405020303" pitchFamily="18" charset="0"/>
                <a:cs typeface="Arial" panose="020B0604020202020204" pitchFamily="34" charset="0"/>
              </a:rPr>
              <a:t>he Production Designer is responsible for overseeing the creation of these elements, working closely with the director, producers, and other key creatives to ensure that the visual style of the production aligns with the overall vision and tone of the project.</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p>
            <a:endParaRPr lang="en-US" sz="2400" dirty="0">
              <a:latin typeface="Georgia" panose="02040502050405020303" pitchFamily="18" charset="0"/>
            </a:endParaRPr>
          </a:p>
        </p:txBody>
      </p:sp>
    </p:spTree>
    <p:extLst>
      <p:ext uri="{BB962C8B-B14F-4D97-AF65-F5344CB8AC3E}">
        <p14:creationId xmlns:p14="http://schemas.microsoft.com/office/powerpoint/2010/main" val="3668776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406888" y="1670172"/>
            <a:ext cx="11378223" cy="434253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Stage/Set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The art and practice of creating the physical environment in a theatrical production, film, television show, or other visual medium. This includes scenic elements and design layout for sets, lighting, props, and furniture to bring the story or concept to life. It involves arranging these elements in a way that enhances the audience's visual and aesthetic experience. Stage design may also involve creating technical elements such as sound systems, special effects, and rigging to support the production. Stage designers work closely with other production team members to create a cohesive and visually appealing environment complementing the production's overall vision.</a:t>
            </a:r>
          </a:p>
        </p:txBody>
      </p:sp>
    </p:spTree>
    <p:extLst>
      <p:ext uri="{BB962C8B-B14F-4D97-AF65-F5344CB8AC3E}">
        <p14:creationId xmlns:p14="http://schemas.microsoft.com/office/powerpoint/2010/main" val="260931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406888" y="1670172"/>
            <a:ext cx="11378223" cy="303044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Props:</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A term commonly used in live performance and film production to refer to objects or items used on stage or on set to enhance the performance or scene. Props can include anything from furniture, decorations, weapons, hand-held objects, and more. Props are used to add realism and detail to a production and help bring the world of the play or film to life for the audience.</a:t>
            </a:r>
          </a:p>
          <a:p>
            <a:endParaRPr lang="en-US" sz="2400" dirty="0">
              <a:latin typeface="Georgia" panose="02040502050405020303" pitchFamily="18" charset="0"/>
            </a:endParaRPr>
          </a:p>
        </p:txBody>
      </p:sp>
    </p:spTree>
    <p:extLst>
      <p:ext uri="{BB962C8B-B14F-4D97-AF65-F5344CB8AC3E}">
        <p14:creationId xmlns:p14="http://schemas.microsoft.com/office/powerpoint/2010/main" val="261539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406888" y="1685862"/>
            <a:ext cx="11378223" cy="348627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Lighting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Refers to the art and practice of creating and controlling the lighting for a performance. This includes designing the placement and intensity of the lights and using different colors and effects to enhance the performance's mood and atmosphere. Lighting designers play a crucial role in enhancing the storytelling and emotional impact of the production, helping to set the stage, highlight performers, create a sense of place and time, and evoke different emotions in the audience. It is an integral part of the overall visual and artistic design of the production.</a:t>
            </a:r>
          </a:p>
        </p:txBody>
      </p:sp>
    </p:spTree>
    <p:extLst>
      <p:ext uri="{BB962C8B-B14F-4D97-AF65-F5344CB8AC3E}">
        <p14:creationId xmlns:p14="http://schemas.microsoft.com/office/powerpoint/2010/main" val="4038657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406888" y="1801235"/>
            <a:ext cx="11378223" cy="303044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Projection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The art of creating and manipulating projected images and videos to enhance the visual elements of a live event, such as a concert, theater production, dance performance, or installation. It involves using specialized software and hardware to project images, videos, or other visual content onto a surface, such as a screen, wall, or even the audience itself.</a:t>
            </a:r>
          </a:p>
          <a:p>
            <a:endParaRPr lang="en-US" sz="2400" dirty="0">
              <a:latin typeface="Georgia" panose="02040502050405020303" pitchFamily="18" charset="0"/>
            </a:endParaRPr>
          </a:p>
        </p:txBody>
      </p:sp>
    </p:spTree>
    <p:extLst>
      <p:ext uri="{BB962C8B-B14F-4D97-AF65-F5344CB8AC3E}">
        <p14:creationId xmlns:p14="http://schemas.microsoft.com/office/powerpoint/2010/main" val="1755615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4" name="TextBox 3">
            <a:extLst>
              <a:ext uri="{FF2B5EF4-FFF2-40B4-BE49-F238E27FC236}">
                <a16:creationId xmlns:a16="http://schemas.microsoft.com/office/drawing/2014/main" id="{0AEDD97E-2917-0F92-D58B-A6466635CB58}"/>
              </a:ext>
            </a:extLst>
          </p:cNvPr>
          <p:cNvSpPr txBox="1"/>
          <p:nvPr/>
        </p:nvSpPr>
        <p:spPr>
          <a:xfrm>
            <a:off x="368299" y="1742598"/>
            <a:ext cx="11378223" cy="434253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Costume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The process of creating costumes and outfits for characters in theatre, film, television, or other visual media. It involves researching the time-period, setting, and character traits to develop pieces that help bring the character to life. Costume designers work closely with directors, actors, and other production team members to ensure that the costumes accurately reflect the vision of the production. This can involve sourcing or creating garments, accessories, and props, as well as coordinating fittings and alterations. Costume design plays a crucial role in storytelling and character development, helping to enhance the overall visual and emotional impact of a production.</a:t>
            </a:r>
          </a:p>
        </p:txBody>
      </p:sp>
    </p:spTree>
    <p:extLst>
      <p:ext uri="{BB962C8B-B14F-4D97-AF65-F5344CB8AC3E}">
        <p14:creationId xmlns:p14="http://schemas.microsoft.com/office/powerpoint/2010/main" val="1150925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4" name="TextBox 3">
            <a:extLst>
              <a:ext uri="{FF2B5EF4-FFF2-40B4-BE49-F238E27FC236}">
                <a16:creationId xmlns:a16="http://schemas.microsoft.com/office/drawing/2014/main" id="{0AEDD97E-2917-0F92-D58B-A6466635CB58}"/>
              </a:ext>
            </a:extLst>
          </p:cNvPr>
          <p:cNvSpPr txBox="1"/>
          <p:nvPr/>
        </p:nvSpPr>
        <p:spPr>
          <a:xfrm>
            <a:off x="368299" y="1756666"/>
            <a:ext cx="11378223" cy="388670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Hair and Makeup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Refers to the planning and execution of hairstyles and makeup looks for performers and actors. This creative process involves analyzing the characters or themes in the performance, researching historical or cultural references, and designing hair and makeup that enhances the overall aesthetic and storytelling of the production. Hair and makeup designers work closely with directors, costume designers, and performers to create a cohesive and visually impactful presentation on stage or screen.</a:t>
            </a:r>
          </a:p>
          <a:p>
            <a:endParaRPr lang="en-US" sz="2400" dirty="0">
              <a:latin typeface="Georgia" panose="02040502050405020303" pitchFamily="18" charset="0"/>
            </a:endParaRPr>
          </a:p>
        </p:txBody>
      </p:sp>
    </p:spTree>
    <p:extLst>
      <p:ext uri="{BB962C8B-B14F-4D97-AF65-F5344CB8AC3E}">
        <p14:creationId xmlns:p14="http://schemas.microsoft.com/office/powerpoint/2010/main" val="3165510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B37737-D828-73C3-D46D-31021D9961C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a:t>
            </a:r>
          </a:p>
        </p:txBody>
      </p:sp>
      <p:pic>
        <p:nvPicPr>
          <p:cNvPr id="5" name="Picture 4" descr="A person standing on a boxing ring&#10;&#10;Description automatically generated">
            <a:extLst>
              <a:ext uri="{FF2B5EF4-FFF2-40B4-BE49-F238E27FC236}">
                <a16:creationId xmlns:a16="http://schemas.microsoft.com/office/drawing/2014/main" id="{733FADBB-F08F-2E7C-E164-D6F38A4A3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049" y="1707369"/>
            <a:ext cx="5940229" cy="4131533"/>
          </a:xfrm>
          <a:prstGeom prst="rect">
            <a:avLst/>
          </a:prstGeom>
        </p:spPr>
      </p:pic>
      <p:sp>
        <p:nvSpPr>
          <p:cNvPr id="6" name="TextBox 5">
            <a:extLst>
              <a:ext uri="{FF2B5EF4-FFF2-40B4-BE49-F238E27FC236}">
                <a16:creationId xmlns:a16="http://schemas.microsoft.com/office/drawing/2014/main" id="{44972C7F-3809-6223-7889-EFA38982919E}"/>
              </a:ext>
            </a:extLst>
          </p:cNvPr>
          <p:cNvSpPr txBox="1"/>
          <p:nvPr/>
        </p:nvSpPr>
        <p:spPr>
          <a:xfrm>
            <a:off x="281049" y="5615464"/>
            <a:ext cx="4290085" cy="223438"/>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Champion</a:t>
            </a:r>
            <a:r>
              <a:rPr lang="en-US" sz="800" dirty="0">
                <a:solidFill>
                  <a:schemeClr val="bg1"/>
                </a:solidFill>
                <a:latin typeface="Arial" panose="020B0604020202020204" pitchFamily="34" charset="0"/>
                <a:cs typeface="Arial" panose="020B0604020202020204" pitchFamily="34" charset="0"/>
              </a:rPr>
              <a:t>, Metropolitan Opera (photo: Ken Howard)</a:t>
            </a:r>
            <a:endParaRPr lang="en-US" sz="800" i="1" dirty="0">
              <a:solidFill>
                <a:schemeClr val="bg1"/>
              </a:solidFill>
              <a:latin typeface="Arial" panose="020B0604020202020204" pitchFamily="34" charset="0"/>
              <a:cs typeface="Arial" panose="020B0604020202020204" pitchFamily="34" charset="0"/>
            </a:endParaRPr>
          </a:p>
        </p:txBody>
      </p:sp>
      <p:pic>
        <p:nvPicPr>
          <p:cNvPr id="9" name="Picture 8" descr="A person in shorts holding a microphone in front of a group of people&#10;&#10;Description automatically generated">
            <a:extLst>
              <a:ext uri="{FF2B5EF4-FFF2-40B4-BE49-F238E27FC236}">
                <a16:creationId xmlns:a16="http://schemas.microsoft.com/office/drawing/2014/main" id="{7ED58BA1-2ECC-0886-22E6-D7ADF609F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384" y="1707369"/>
            <a:ext cx="5676124" cy="3403947"/>
          </a:xfrm>
          <a:prstGeom prst="rect">
            <a:avLst/>
          </a:prstGeom>
        </p:spPr>
      </p:pic>
      <p:sp>
        <p:nvSpPr>
          <p:cNvPr id="11" name="TextBox 10">
            <a:extLst>
              <a:ext uri="{FF2B5EF4-FFF2-40B4-BE49-F238E27FC236}">
                <a16:creationId xmlns:a16="http://schemas.microsoft.com/office/drawing/2014/main" id="{BC231F4C-7FED-8A86-DB75-5E2282AF70A4}"/>
              </a:ext>
            </a:extLst>
          </p:cNvPr>
          <p:cNvSpPr txBox="1"/>
          <p:nvPr/>
        </p:nvSpPr>
        <p:spPr>
          <a:xfrm>
            <a:off x="6300384" y="5084575"/>
            <a:ext cx="4459528" cy="215444"/>
          </a:xfrm>
          <a:prstGeom prst="rect">
            <a:avLst/>
          </a:prstGeom>
          <a:noFill/>
        </p:spPr>
        <p:txBody>
          <a:bodyPr wrap="square" rtlCol="0">
            <a:spAutoFit/>
          </a:bodyPr>
          <a:lstStyle/>
          <a:p>
            <a:r>
              <a:rPr lang="en-US" sz="800" i="1" dirty="0">
                <a:latin typeface="Arial" panose="020B0604020202020204" pitchFamily="34" charset="0"/>
                <a:cs typeface="Arial" panose="020B0604020202020204" pitchFamily="34" charset="0"/>
              </a:rPr>
              <a:t>Champion</a:t>
            </a:r>
            <a:r>
              <a:rPr lang="en-US" sz="800" dirty="0">
                <a:latin typeface="Arial" panose="020B0604020202020204" pitchFamily="34" charset="0"/>
                <a:cs typeface="Arial" panose="020B0604020202020204" pitchFamily="34" charset="0"/>
              </a:rPr>
              <a:t>, Opera </a:t>
            </a:r>
            <a:r>
              <a:rPr lang="en-US" sz="800" dirty="0" err="1">
                <a:latin typeface="Arial" panose="020B0604020202020204" pitchFamily="34" charset="0"/>
                <a:cs typeface="Arial" panose="020B0604020202020204" pitchFamily="34" charset="0"/>
              </a:rPr>
              <a:t>Parallèle</a:t>
            </a:r>
            <a:r>
              <a:rPr lang="en-US" sz="800" dirty="0">
                <a:latin typeface="Arial" panose="020B0604020202020204" pitchFamily="34" charset="0"/>
                <a:cs typeface="Arial" panose="020B0604020202020204" pitchFamily="34" charset="0"/>
              </a:rPr>
              <a:t> (photo: courtesy of Opera </a:t>
            </a:r>
            <a:r>
              <a:rPr lang="en-US" sz="800" dirty="0" err="1">
                <a:latin typeface="Arial" panose="020B0604020202020204" pitchFamily="34" charset="0"/>
                <a:cs typeface="Arial" panose="020B0604020202020204" pitchFamily="34" charset="0"/>
              </a:rPr>
              <a:t>Parallèlel</a:t>
            </a:r>
            <a:r>
              <a:rPr lang="en-US" sz="800" dirty="0">
                <a:latin typeface="Arial" panose="020B0604020202020204" pitchFamily="34" charset="0"/>
                <a:cs typeface="Arial" panose="020B0604020202020204" pitchFamily="34" charset="0"/>
              </a:rPr>
              <a:t>)</a:t>
            </a:r>
            <a:endParaRPr lang="en-US" sz="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16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B53DC35-0D7D-E935-F600-9FEEADEA7BEB}"/>
              </a:ext>
            </a:extLst>
          </p:cNvPr>
          <p:cNvSpPr txBox="1">
            <a:spLocks/>
          </p:cNvSpPr>
          <p:nvPr/>
        </p:nvSpPr>
        <p:spPr>
          <a:xfrm>
            <a:off x="169978" y="1456096"/>
            <a:ext cx="5461651" cy="47331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mbria" panose="02040503050406030204" pitchFamily="18" charset="0"/>
                <a:ea typeface="Cambria" panose="02040503050406030204" pitchFamily="18"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mbria" panose="02040503050406030204" pitchFamily="18" charset="0"/>
                <a:ea typeface="Cambria" panose="02040503050406030204" pitchFamily="18"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mbria" panose="02040503050406030204" pitchFamily="18" charset="0"/>
                <a:ea typeface="Cambria" panose="02040503050406030204" pitchFamily="18"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Color</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Line</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Shape</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Texture</a:t>
            </a:r>
            <a:endParaRPr lang="en-US" sz="2800"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r>
              <a:rPr lang="en-US"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R="0" lvl="1" algn="l">
              <a:lnSpc>
                <a:spcPct val="107000"/>
              </a:lnSpc>
              <a:spcBef>
                <a:spcPts val="0"/>
              </a:spcBef>
              <a:spcAft>
                <a:spcPts val="0"/>
              </a:spcAft>
            </a:pPr>
            <a:endParaRPr lang="en-US"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C77B3992-C5FE-A6C5-4A1B-CB4A33D1AFE2}"/>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Elements of Design</a:t>
            </a:r>
          </a:p>
        </p:txBody>
      </p:sp>
      <p:sp>
        <p:nvSpPr>
          <p:cNvPr id="5" name="TextBox 4">
            <a:extLst>
              <a:ext uri="{FF2B5EF4-FFF2-40B4-BE49-F238E27FC236}">
                <a16:creationId xmlns:a16="http://schemas.microsoft.com/office/drawing/2014/main" id="{86B10BEE-C0F6-E626-5E47-04286660BB7A}"/>
              </a:ext>
            </a:extLst>
          </p:cNvPr>
          <p:cNvSpPr txBox="1"/>
          <p:nvPr/>
        </p:nvSpPr>
        <p:spPr>
          <a:xfrm>
            <a:off x="6341292" y="1447177"/>
            <a:ext cx="3823842" cy="5572295"/>
          </a:xfrm>
          <a:prstGeom prst="rect">
            <a:avLst/>
          </a:prstGeom>
          <a:noFill/>
        </p:spPr>
        <p:txBody>
          <a:bodyPr wrap="square" rtlCol="0">
            <a:spAutoFit/>
          </a:bodyPr>
          <a:lstStyle/>
          <a:p>
            <a:pPr marL="742950" lvl="1" indent="-285750">
              <a:lnSpc>
                <a:spcPct val="107000"/>
              </a:lnSpc>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Form</a:t>
            </a:r>
          </a:p>
          <a:p>
            <a:pPr lvl="1">
              <a:lnSpc>
                <a:spcPct val="107000"/>
              </a:lnSpc>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endParaRPr lang="en-US" sz="2800"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Space</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Value</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Pattern</a:t>
            </a:r>
          </a:p>
          <a:p>
            <a:pPr marL="742950" marR="0" lvl="1" indent="-285750" algn="l">
              <a:lnSpc>
                <a:spcPct val="107000"/>
              </a:lnSpc>
              <a:spcBef>
                <a:spcPts val="0"/>
              </a:spcBef>
              <a:spcAft>
                <a:spcPts val="0"/>
              </a:spcAft>
              <a:buFont typeface="Courier New" panose="02070309020205020404" pitchFamily="49" charset="0"/>
              <a:buChar char="o"/>
            </a:pPr>
            <a:endParaRPr lang="en-US"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7" name="Graphic 6" descr="Palette outline">
            <a:extLst>
              <a:ext uri="{FF2B5EF4-FFF2-40B4-BE49-F238E27FC236}">
                <a16:creationId xmlns:a16="http://schemas.microsoft.com/office/drawing/2014/main" id="{B210F9D8-F9EF-8FA7-27DF-17E3DFFFE5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6866" y="1382118"/>
            <a:ext cx="869136" cy="869136"/>
          </a:xfrm>
          <a:prstGeom prst="rect">
            <a:avLst/>
          </a:prstGeom>
        </p:spPr>
      </p:pic>
      <p:pic>
        <p:nvPicPr>
          <p:cNvPr id="11" name="Graphic 10" descr="Basic Shapes with solid fill">
            <a:extLst>
              <a:ext uri="{FF2B5EF4-FFF2-40B4-BE49-F238E27FC236}">
                <a16:creationId xmlns:a16="http://schemas.microsoft.com/office/drawing/2014/main" id="{5113DC2B-DF73-B327-E3F8-E6B0F2CEE0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35022" y="4006531"/>
            <a:ext cx="869135" cy="869135"/>
          </a:xfrm>
          <a:prstGeom prst="rect">
            <a:avLst/>
          </a:prstGeom>
        </p:spPr>
      </p:pic>
      <p:pic>
        <p:nvPicPr>
          <p:cNvPr id="17" name="Graphic 16" descr="Pyramid Shape outline">
            <a:extLst>
              <a:ext uri="{FF2B5EF4-FFF2-40B4-BE49-F238E27FC236}">
                <a16:creationId xmlns:a16="http://schemas.microsoft.com/office/drawing/2014/main" id="{D4267BF0-62EA-3077-F732-F446B046E8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53213" y="1382118"/>
            <a:ext cx="869135" cy="869135"/>
          </a:xfrm>
          <a:prstGeom prst="rect">
            <a:avLst/>
          </a:prstGeom>
        </p:spPr>
      </p:pic>
      <p:pic>
        <p:nvPicPr>
          <p:cNvPr id="23" name="Graphic 22" descr="Ruler outline">
            <a:extLst>
              <a:ext uri="{FF2B5EF4-FFF2-40B4-BE49-F238E27FC236}">
                <a16:creationId xmlns:a16="http://schemas.microsoft.com/office/drawing/2014/main" id="{8908A3A2-B49B-3FF8-8C31-BAC3A2BF15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73287" y="2683989"/>
            <a:ext cx="869134" cy="869134"/>
          </a:xfrm>
          <a:prstGeom prst="rect">
            <a:avLst/>
          </a:prstGeom>
        </p:spPr>
      </p:pic>
      <p:pic>
        <p:nvPicPr>
          <p:cNvPr id="29" name="Graphic 28" descr="Mandala outline">
            <a:extLst>
              <a:ext uri="{FF2B5EF4-FFF2-40B4-BE49-F238E27FC236}">
                <a16:creationId xmlns:a16="http://schemas.microsoft.com/office/drawing/2014/main" id="{3132AF5B-819F-0B60-C1D0-CC2D074E247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03052" y="5308401"/>
            <a:ext cx="869137" cy="869137"/>
          </a:xfrm>
          <a:prstGeom prst="rect">
            <a:avLst/>
          </a:prstGeom>
        </p:spPr>
      </p:pic>
      <p:pic>
        <p:nvPicPr>
          <p:cNvPr id="31" name="Graphic 30" descr="Line arrow: Straight outline">
            <a:extLst>
              <a:ext uri="{FF2B5EF4-FFF2-40B4-BE49-F238E27FC236}">
                <a16:creationId xmlns:a16="http://schemas.microsoft.com/office/drawing/2014/main" id="{3CDBC97B-A8A3-DFA6-3FA3-AFD48FD5E03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00455" y="2683988"/>
            <a:ext cx="869135" cy="869135"/>
          </a:xfrm>
          <a:prstGeom prst="rect">
            <a:avLst/>
          </a:prstGeom>
        </p:spPr>
      </p:pic>
      <p:pic>
        <p:nvPicPr>
          <p:cNvPr id="33" name="Picture 32" descr="A black background with a black square&#10;&#10;Description automatically generated with medium confidence">
            <a:extLst>
              <a:ext uri="{FF2B5EF4-FFF2-40B4-BE49-F238E27FC236}">
                <a16:creationId xmlns:a16="http://schemas.microsoft.com/office/drawing/2014/main" id="{5D16653A-D1FF-5EC7-2032-93755E3072F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61434" y="5329074"/>
            <a:ext cx="869136" cy="869136"/>
          </a:xfrm>
          <a:prstGeom prst="rect">
            <a:avLst/>
          </a:prstGeom>
        </p:spPr>
      </p:pic>
      <p:pic>
        <p:nvPicPr>
          <p:cNvPr id="35" name="Graphic 34" descr="Harvey Balls 50% with solid fill">
            <a:extLst>
              <a:ext uri="{FF2B5EF4-FFF2-40B4-BE49-F238E27FC236}">
                <a16:creationId xmlns:a16="http://schemas.microsoft.com/office/drawing/2014/main" id="{AA21D4CC-F016-1224-EF89-E295A15BB0D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53213" y="4006531"/>
            <a:ext cx="869136" cy="869136"/>
          </a:xfrm>
          <a:prstGeom prst="rect">
            <a:avLst/>
          </a:prstGeom>
        </p:spPr>
      </p:pic>
    </p:spTree>
    <p:extLst>
      <p:ext uri="{BB962C8B-B14F-4D97-AF65-F5344CB8AC3E}">
        <p14:creationId xmlns:p14="http://schemas.microsoft.com/office/powerpoint/2010/main" val="14343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E1D38DE-3CC0-E900-2512-83C210E95CBD}"/>
              </a:ext>
            </a:extLst>
          </p:cNvPr>
          <p:cNvSpPr txBox="1"/>
          <p:nvPr/>
        </p:nvSpPr>
        <p:spPr>
          <a:xfrm>
            <a:off x="307145" y="1787515"/>
            <a:ext cx="11577710" cy="4086760"/>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Today’s Objectives:</a:t>
            </a:r>
          </a:p>
          <a:p>
            <a:endParaRPr lang="en-US" sz="2400" dirty="0">
              <a:latin typeface="Arial" panose="020B060402020202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Respond to the musical and storytelling elements of opera to develop criteria for visual artistic choices.</a:t>
            </a:r>
          </a:p>
          <a:p>
            <a:pPr marR="0" lvl="0">
              <a:lnSpc>
                <a:spcPct val="107000"/>
              </a:lnSpc>
              <a:spcBef>
                <a:spcPts val="0"/>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Refine an adaptation pitch to demonstrate critical understanding of the visual elements of production design and opera to tell a story.</a:t>
            </a:r>
          </a:p>
          <a:p>
            <a:pPr marR="0" lvl="0">
              <a:lnSpc>
                <a:spcPct val="107000"/>
              </a:lnSpc>
              <a:spcBef>
                <a:spcPts val="0"/>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240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Create visual representations of set and costume designs based on opera adaptation pitches.</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56FC2B6-C84A-D0A1-718D-8936994EAF19}"/>
              </a:ext>
            </a:extLst>
          </p:cNvPr>
          <p:cNvSpPr txBox="1"/>
          <p:nvPr/>
        </p:nvSpPr>
        <p:spPr>
          <a:xfrm>
            <a:off x="307144" y="983725"/>
            <a:ext cx="11577709" cy="584775"/>
          </a:xfrm>
          <a:prstGeom prst="rect">
            <a:avLst/>
          </a:prstGeom>
          <a:noFill/>
        </p:spPr>
        <p:txBody>
          <a:bodyPr wrap="square">
            <a:spAutoFit/>
          </a:bodyPr>
          <a:lstStyle/>
          <a:p>
            <a:r>
              <a:rPr lang="en-US" sz="32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How does </a:t>
            </a:r>
            <a:r>
              <a:rPr lang="en-US" sz="3200" b="1" i="1" dirty="0">
                <a:solidFill>
                  <a:srgbClr val="000000"/>
                </a:solidFill>
                <a:latin typeface="Arial" panose="020B0604020202020204" pitchFamily="34" charset="0"/>
                <a:ea typeface="Calibri" panose="020F0502020204030204" pitchFamily="34" charset="0"/>
                <a:cs typeface="Arial" panose="020B0604020202020204" pitchFamily="34" charset="0"/>
              </a:rPr>
              <a:t>production</a:t>
            </a:r>
            <a:r>
              <a:rPr lang="en-US" sz="32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visual design aid in storytelling?</a:t>
            </a:r>
            <a:endParaRPr lang="en-US"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1453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B37737-D828-73C3-D46D-31021D9961C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Elements of Design</a:t>
            </a:r>
          </a:p>
        </p:txBody>
      </p:sp>
      <p:pic>
        <p:nvPicPr>
          <p:cNvPr id="7" name="Picture 6" descr="A group of people dancing on a stage&#10;&#10;Description automatically generated">
            <a:extLst>
              <a:ext uri="{FF2B5EF4-FFF2-40B4-BE49-F238E27FC236}">
                <a16:creationId xmlns:a16="http://schemas.microsoft.com/office/drawing/2014/main" id="{5920194D-CE2B-6D6C-CBEB-2217BDD95A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719" y="1484498"/>
            <a:ext cx="4499563" cy="3755361"/>
          </a:xfrm>
          <a:prstGeom prst="rect">
            <a:avLst/>
          </a:prstGeom>
        </p:spPr>
      </p:pic>
      <p:sp>
        <p:nvSpPr>
          <p:cNvPr id="12" name="TextBox 11">
            <a:extLst>
              <a:ext uri="{FF2B5EF4-FFF2-40B4-BE49-F238E27FC236}">
                <a16:creationId xmlns:a16="http://schemas.microsoft.com/office/drawing/2014/main" id="{9EAC99C8-AEDA-BEE5-BB85-A9D453EA5A74}"/>
              </a:ext>
            </a:extLst>
          </p:cNvPr>
          <p:cNvSpPr txBox="1"/>
          <p:nvPr/>
        </p:nvSpPr>
        <p:spPr>
          <a:xfrm>
            <a:off x="510719" y="5022108"/>
            <a:ext cx="4459528"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Champion</a:t>
            </a:r>
            <a:r>
              <a:rPr lang="en-US" sz="800" dirty="0">
                <a:solidFill>
                  <a:schemeClr val="bg1"/>
                </a:solidFill>
                <a:latin typeface="Arial" panose="020B0604020202020204" pitchFamily="34" charset="0"/>
                <a:cs typeface="Arial" panose="020B0604020202020204" pitchFamily="34" charset="0"/>
              </a:rPr>
              <a:t>, Lyric Opera of Chicago (photo: Michael </a:t>
            </a:r>
            <a:r>
              <a:rPr lang="en-US" sz="800" dirty="0" err="1">
                <a:solidFill>
                  <a:schemeClr val="bg1"/>
                </a:solidFill>
                <a:latin typeface="Arial" panose="020B0604020202020204" pitchFamily="34" charset="0"/>
                <a:cs typeface="Arial" panose="020B0604020202020204" pitchFamily="34" charset="0"/>
              </a:rPr>
              <a:t>Brosilow</a:t>
            </a:r>
            <a:r>
              <a:rPr lang="en-US" sz="800" dirty="0">
                <a:solidFill>
                  <a:schemeClr val="bg1"/>
                </a:solidFill>
                <a:latin typeface="Arial" panose="020B0604020202020204" pitchFamily="34" charset="0"/>
                <a:cs typeface="Arial" panose="020B0604020202020204" pitchFamily="34" charset="0"/>
              </a:rPr>
              <a:t>)</a:t>
            </a:r>
            <a:endParaRPr lang="en-US" sz="800" i="1" dirty="0">
              <a:solidFill>
                <a:schemeClr val="bg1"/>
              </a:solidFill>
              <a:latin typeface="Arial" panose="020B0604020202020204" pitchFamily="34" charset="0"/>
              <a:cs typeface="Arial" panose="020B0604020202020204" pitchFamily="34" charset="0"/>
            </a:endParaRPr>
          </a:p>
        </p:txBody>
      </p:sp>
      <p:pic>
        <p:nvPicPr>
          <p:cNvPr id="14" name="Picture 13" descr="A group of people on a stage&#10;&#10;Description automatically generated">
            <a:extLst>
              <a:ext uri="{FF2B5EF4-FFF2-40B4-BE49-F238E27FC236}">
                <a16:creationId xmlns:a16="http://schemas.microsoft.com/office/drawing/2014/main" id="{48468E38-C0E0-B0DC-3DA6-BD5381E50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281" y="1358116"/>
            <a:ext cx="5633043" cy="3755361"/>
          </a:xfrm>
          <a:prstGeom prst="rect">
            <a:avLst/>
          </a:prstGeom>
        </p:spPr>
      </p:pic>
      <p:sp>
        <p:nvSpPr>
          <p:cNvPr id="17" name="TextBox 16">
            <a:extLst>
              <a:ext uri="{FF2B5EF4-FFF2-40B4-BE49-F238E27FC236}">
                <a16:creationId xmlns:a16="http://schemas.microsoft.com/office/drawing/2014/main" id="{52802762-A6E9-0718-DD09-3D384294DF9E}"/>
              </a:ext>
            </a:extLst>
          </p:cNvPr>
          <p:cNvSpPr txBox="1"/>
          <p:nvPr/>
        </p:nvSpPr>
        <p:spPr>
          <a:xfrm>
            <a:off x="6152281" y="4874960"/>
            <a:ext cx="4290085" cy="223438"/>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Champion</a:t>
            </a:r>
            <a:r>
              <a:rPr lang="en-US" sz="800" dirty="0">
                <a:solidFill>
                  <a:schemeClr val="bg1"/>
                </a:solidFill>
                <a:latin typeface="Arial" panose="020B0604020202020204" pitchFamily="34" charset="0"/>
                <a:cs typeface="Arial" panose="020B0604020202020204" pitchFamily="34" charset="0"/>
              </a:rPr>
              <a:t>, Metropolitan Opera (photo: Ken Howard)</a:t>
            </a:r>
            <a:endParaRPr lang="en-US" sz="800" i="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8330126-07A1-50CA-4902-73184CC5A04E}"/>
              </a:ext>
            </a:extLst>
          </p:cNvPr>
          <p:cNvSpPr txBox="1"/>
          <p:nvPr/>
        </p:nvSpPr>
        <p:spPr>
          <a:xfrm>
            <a:off x="446711" y="5235592"/>
            <a:ext cx="5310126" cy="1169551"/>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Color/Patterns/Texture: </a:t>
            </a:r>
            <a:r>
              <a:rPr lang="en-US" sz="1400" dirty="0">
                <a:latin typeface="Arial" panose="020B0604020202020204" pitchFamily="34" charset="0"/>
                <a:cs typeface="Arial" panose="020B0604020202020204" pitchFamily="34" charset="0"/>
              </a:rPr>
              <a:t>Bold colors like bright blues, fiery reds, and warm yellows dominate the palette, creating an energetic and celebratory atmosphere. Patterns and textures add depth, with intricate multicolored fabrics and straw-like materials evoking cultural folk-inspired themes of the Caribbean.</a:t>
            </a:r>
          </a:p>
        </p:txBody>
      </p:sp>
      <p:sp>
        <p:nvSpPr>
          <p:cNvPr id="6" name="TextBox 5">
            <a:extLst>
              <a:ext uri="{FF2B5EF4-FFF2-40B4-BE49-F238E27FC236}">
                <a16:creationId xmlns:a16="http://schemas.microsoft.com/office/drawing/2014/main" id="{2256C763-4321-00A0-6C49-A789F2CA0F30}"/>
              </a:ext>
            </a:extLst>
          </p:cNvPr>
          <p:cNvSpPr txBox="1"/>
          <p:nvPr/>
        </p:nvSpPr>
        <p:spPr>
          <a:xfrm>
            <a:off x="6112246" y="5098398"/>
            <a:ext cx="5633043" cy="1384995"/>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Space and Line: </a:t>
            </a:r>
            <a:r>
              <a:rPr lang="en-US" sz="1400" dirty="0">
                <a:latin typeface="Arial" panose="020B0604020202020204" pitchFamily="34" charset="0"/>
                <a:cs typeface="Arial" panose="020B0604020202020204" pitchFamily="34" charset="0"/>
              </a:rPr>
              <a:t>The separation of the upper and lower levels also frames the central figure on the ground, ensuring focus while maintaining the energy of the ensemble. This use of space and line creates a sense of balance while highlighting both individual and group dynamics, emphasizing vertical space and creating a layered composition.</a:t>
            </a:r>
          </a:p>
        </p:txBody>
      </p:sp>
    </p:spTree>
    <p:extLst>
      <p:ext uri="{BB962C8B-B14F-4D97-AF65-F5344CB8AC3E}">
        <p14:creationId xmlns:p14="http://schemas.microsoft.com/office/powerpoint/2010/main" val="3994178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1"/>
          <p:cNvSpPr txBox="1"/>
          <p:nvPr/>
        </p:nvSpPr>
        <p:spPr>
          <a:xfrm>
            <a:off x="603249" y="1935325"/>
            <a:ext cx="10515600" cy="3576369"/>
          </a:xfrm>
          <a:prstGeom prst="rect">
            <a:avLst/>
          </a:prstGeom>
          <a:noFill/>
          <a:ln>
            <a:noFill/>
          </a:ln>
        </p:spPr>
        <p:txBody>
          <a:bodyPr spcFirstLastPara="1" wrap="square" lIns="91425" tIns="45700" rIns="91425" bIns="45700" anchor="t" anchorCtr="0">
            <a:normAutofit lnSpcReduction="10000"/>
          </a:bodyPr>
          <a:lstStyle/>
          <a:p>
            <a:pPr marL="457200" marR="0" lvl="1" indent="0" algn="l" rtl="0">
              <a:lnSpc>
                <a:spcPct val="107000"/>
              </a:lnSpc>
              <a:spcBef>
                <a:spcPts val="0"/>
              </a:spcBef>
              <a:spcAft>
                <a:spcPts val="0"/>
              </a:spcAft>
              <a:buClr>
                <a:srgbClr val="000000"/>
              </a:buClr>
              <a:buSzPts val="3200"/>
              <a:buFont typeface="Arial"/>
              <a:buNone/>
            </a:pPr>
            <a:r>
              <a:rPr lang="en-US" sz="3200" b="0" i="0" u="none" strike="noStrike" cap="none" dirty="0">
                <a:solidFill>
                  <a:srgbClr val="000000"/>
                </a:solidFill>
                <a:highlight>
                  <a:srgbClr val="FFFFFF"/>
                </a:highlight>
                <a:latin typeface="Arial"/>
                <a:ea typeface="Arial"/>
                <a:cs typeface="Arial"/>
                <a:sym typeface="Arial"/>
              </a:rPr>
              <a:t>Consider all that was discussed when designing your production: color, mood, textures, spaces/places, etc.</a:t>
            </a:r>
            <a:endParaRPr dirty="0"/>
          </a:p>
          <a:p>
            <a:pPr marL="457200" marR="0" lvl="1" indent="0" algn="l" rtl="0">
              <a:lnSpc>
                <a:spcPct val="107000"/>
              </a:lnSpc>
              <a:spcBef>
                <a:spcPts val="0"/>
              </a:spcBef>
              <a:spcAft>
                <a:spcPts val="0"/>
              </a:spcAft>
              <a:buClr>
                <a:schemeClr val="dk1"/>
              </a:buClr>
              <a:buSzPts val="3200"/>
              <a:buFont typeface="Arial"/>
              <a:buNone/>
            </a:pPr>
            <a:endParaRPr sz="3200" b="0" i="0" u="none" strike="noStrike" cap="none" dirty="0">
              <a:solidFill>
                <a:srgbClr val="000000"/>
              </a:solidFill>
              <a:highlight>
                <a:srgbClr val="FFFFFF"/>
              </a:highlight>
              <a:latin typeface="Arial"/>
              <a:ea typeface="Arial"/>
              <a:cs typeface="Arial"/>
              <a:sym typeface="Arial"/>
            </a:endParaRPr>
          </a:p>
          <a:p>
            <a:pPr marL="457200" marR="0" lvl="1" indent="0" algn="l" rtl="0">
              <a:lnSpc>
                <a:spcPct val="107000"/>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Production design should include:</a:t>
            </a:r>
            <a:endParaRPr sz="3200" b="0" i="0" u="none" strike="noStrike" cap="none" dirty="0">
              <a:solidFill>
                <a:schemeClr val="dk1"/>
              </a:solidFill>
              <a:latin typeface="Arial"/>
              <a:ea typeface="Arial"/>
              <a:cs typeface="Arial"/>
              <a:sym typeface="Arial"/>
            </a:endParaRPr>
          </a:p>
          <a:p>
            <a:pPr marL="914400" marR="0" lvl="1" indent="-457200" algn="l" rtl="0">
              <a:lnSpc>
                <a:spcPct val="107000"/>
              </a:lnSpc>
              <a:spcBef>
                <a:spcPts val="800"/>
              </a:spcBef>
              <a:spcAft>
                <a:spcPts val="0"/>
              </a:spcAft>
              <a:buClr>
                <a:schemeClr val="dk1"/>
              </a:buClr>
              <a:buSzPts val="3200"/>
              <a:buFont typeface="Courier New" panose="02070309020205020404" pitchFamily="49" charset="0"/>
              <a:buChar char="o"/>
            </a:pPr>
            <a:r>
              <a:rPr lang="en-US" sz="3200" b="0" i="0" u="none" strike="noStrike" cap="none" dirty="0">
                <a:solidFill>
                  <a:schemeClr val="dk1"/>
                </a:solidFill>
                <a:latin typeface="Arial"/>
                <a:ea typeface="Arial"/>
                <a:cs typeface="Arial"/>
                <a:sym typeface="Arial"/>
              </a:rPr>
              <a:t>Set and costume designs based on your opera adaptation pitch</a:t>
            </a:r>
            <a:endParaRPr sz="3200" b="0" i="0" u="none" strike="noStrike" cap="none" dirty="0">
              <a:solidFill>
                <a:schemeClr val="dk1"/>
              </a:solidFill>
              <a:latin typeface="Arial"/>
              <a:ea typeface="Arial"/>
              <a:cs typeface="Arial"/>
              <a:sym typeface="Arial"/>
            </a:endParaRPr>
          </a:p>
          <a:p>
            <a:pPr marL="914400" marR="0" lvl="1" indent="-457200" algn="l" rtl="0">
              <a:lnSpc>
                <a:spcPct val="107000"/>
              </a:lnSpc>
              <a:spcBef>
                <a:spcPts val="0"/>
              </a:spcBef>
              <a:spcAft>
                <a:spcPts val="0"/>
              </a:spcAft>
              <a:buClr>
                <a:srgbClr val="000000"/>
              </a:buClr>
              <a:buSzPts val="3200"/>
              <a:buFont typeface="Courier New" panose="02070309020205020404" pitchFamily="49" charset="0"/>
              <a:buChar char="o"/>
            </a:pPr>
            <a:r>
              <a:rPr lang="en-US" sz="3200" b="0" i="0" u="none" strike="noStrike" cap="none" dirty="0">
                <a:solidFill>
                  <a:srgbClr val="000000"/>
                </a:solidFill>
                <a:highlight>
                  <a:srgbClr val="FFFFFF"/>
                </a:highlight>
                <a:latin typeface="Arial"/>
                <a:ea typeface="Arial"/>
                <a:cs typeface="Arial"/>
                <a:sym typeface="Arial"/>
              </a:rPr>
              <a:t>At least 3 elements of design in your work</a:t>
            </a:r>
            <a:endParaRPr sz="3200" b="0" i="0" u="none" strike="noStrike" cap="none" dirty="0">
              <a:solidFill>
                <a:schemeClr val="dk1"/>
              </a:solidFill>
              <a:latin typeface="Arial"/>
              <a:ea typeface="Arial"/>
              <a:cs typeface="Arial"/>
              <a:sym typeface="Arial"/>
            </a:endParaRPr>
          </a:p>
          <a:p>
            <a:pPr marL="457200" marR="0" lvl="1" indent="0" algn="ctr" rtl="0">
              <a:lnSpc>
                <a:spcPct val="90000"/>
              </a:lnSpc>
              <a:spcBef>
                <a:spcPts val="500"/>
              </a:spcBef>
              <a:spcAft>
                <a:spcPts val="0"/>
              </a:spcAft>
              <a:buClr>
                <a:schemeClr val="dk1"/>
              </a:buClr>
              <a:buSzPts val="2000"/>
              <a:buFont typeface="Arial"/>
              <a:buNone/>
            </a:pPr>
            <a:endParaRPr sz="2000" b="0" i="0" u="none" strike="noStrike" cap="none" dirty="0">
              <a:solidFill>
                <a:schemeClr val="dk1"/>
              </a:solidFill>
              <a:latin typeface="Cambria"/>
              <a:ea typeface="Cambria"/>
              <a:cs typeface="Cambria"/>
              <a:sym typeface="Cambria"/>
            </a:endParaRPr>
          </a:p>
        </p:txBody>
      </p:sp>
      <p:pic>
        <p:nvPicPr>
          <p:cNvPr id="218" name="Google Shape;218;p21" descr="Pencil with solid fill"/>
          <p:cNvPicPr preferRelativeResize="0"/>
          <p:nvPr/>
        </p:nvPicPr>
        <p:blipFill rotWithShape="1">
          <a:blip r:embed="rId3">
            <a:alphaModFix/>
          </a:blip>
          <a:srcRect/>
          <a:stretch/>
        </p:blipFill>
        <p:spPr>
          <a:xfrm>
            <a:off x="9368253" y="532087"/>
            <a:ext cx="914400" cy="914400"/>
          </a:xfrm>
          <a:prstGeom prst="rect">
            <a:avLst/>
          </a:prstGeom>
          <a:noFill/>
          <a:ln>
            <a:noFill/>
          </a:ln>
        </p:spPr>
      </p:pic>
      <p:sp>
        <p:nvSpPr>
          <p:cNvPr id="219" name="Google Shape;219;p21"/>
          <p:cNvSpPr txBox="1"/>
          <p:nvPr/>
        </p:nvSpPr>
        <p:spPr>
          <a:xfrm>
            <a:off x="368299" y="266077"/>
            <a:ext cx="10985500" cy="1181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800"/>
              <a:buFont typeface="Arial"/>
              <a:buNone/>
            </a:pPr>
            <a:r>
              <a:rPr lang="en-US" sz="4800" b="1">
                <a:solidFill>
                  <a:schemeClr val="dk1"/>
                </a:solidFill>
                <a:latin typeface="Arial"/>
                <a:ea typeface="Arial"/>
                <a:cs typeface="Arial"/>
                <a:sym typeface="Arial"/>
              </a:rPr>
              <a:t>Production Design Guidelines</a:t>
            </a:r>
            <a:endParaRPr/>
          </a:p>
        </p:txBody>
      </p:sp>
    </p:spTree>
    <p:extLst>
      <p:ext uri="{BB962C8B-B14F-4D97-AF65-F5344CB8AC3E}">
        <p14:creationId xmlns:p14="http://schemas.microsoft.com/office/powerpoint/2010/main" val="3977589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people in a boxing ring&#10;&#10;Description automatically generated">
            <a:extLst>
              <a:ext uri="{FF2B5EF4-FFF2-40B4-BE49-F238E27FC236}">
                <a16:creationId xmlns:a16="http://schemas.microsoft.com/office/drawing/2014/main" id="{F35F3098-899E-FF46-4C92-D72C3C9EE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488" y="2103121"/>
            <a:ext cx="5491190" cy="3660792"/>
          </a:xfrm>
          <a:prstGeom prst="rect">
            <a:avLst/>
          </a:prstGeom>
        </p:spPr>
      </p:pic>
      <p:sp>
        <p:nvSpPr>
          <p:cNvPr id="5" name="Title 1">
            <a:extLst>
              <a:ext uri="{FF2B5EF4-FFF2-40B4-BE49-F238E27FC236}">
                <a16:creationId xmlns:a16="http://schemas.microsoft.com/office/drawing/2014/main" id="{7DB9CF8B-E637-7EE2-128C-184C421C303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Examples</a:t>
            </a:r>
          </a:p>
        </p:txBody>
      </p:sp>
      <p:pic>
        <p:nvPicPr>
          <p:cNvPr id="7" name="Graphic 6" descr="Pencil with solid fill">
            <a:extLst>
              <a:ext uri="{FF2B5EF4-FFF2-40B4-BE49-F238E27FC236}">
                <a16:creationId xmlns:a16="http://schemas.microsoft.com/office/drawing/2014/main" id="{29FB4D48-53EC-AEC5-0E4B-50E445477D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96083" y="532777"/>
            <a:ext cx="914400" cy="914400"/>
          </a:xfrm>
          <a:prstGeom prst="rect">
            <a:avLst/>
          </a:prstGeom>
        </p:spPr>
      </p:pic>
      <p:sp>
        <p:nvSpPr>
          <p:cNvPr id="9" name="TextBox 8">
            <a:extLst>
              <a:ext uri="{FF2B5EF4-FFF2-40B4-BE49-F238E27FC236}">
                <a16:creationId xmlns:a16="http://schemas.microsoft.com/office/drawing/2014/main" id="{CE52D7CA-66AB-D169-C14D-F8BD0C1F48A3}"/>
              </a:ext>
            </a:extLst>
          </p:cNvPr>
          <p:cNvSpPr txBox="1"/>
          <p:nvPr/>
        </p:nvSpPr>
        <p:spPr>
          <a:xfrm>
            <a:off x="6250487" y="5541595"/>
            <a:ext cx="4835957" cy="222318"/>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Champion</a:t>
            </a:r>
            <a:r>
              <a:rPr lang="en-US" sz="800" dirty="0">
                <a:solidFill>
                  <a:schemeClr val="bg1"/>
                </a:solidFill>
                <a:latin typeface="Arial" panose="020B0604020202020204" pitchFamily="34" charset="0"/>
                <a:cs typeface="Arial" panose="020B0604020202020204" pitchFamily="34" charset="0"/>
              </a:rPr>
              <a:t>, Lyric Opera of Chicago (photo: Michael </a:t>
            </a:r>
            <a:r>
              <a:rPr lang="en-US" sz="800" dirty="0" err="1">
                <a:solidFill>
                  <a:schemeClr val="bg1"/>
                </a:solidFill>
                <a:latin typeface="Arial" panose="020B0604020202020204" pitchFamily="34" charset="0"/>
                <a:cs typeface="Arial" panose="020B0604020202020204" pitchFamily="34" charset="0"/>
              </a:rPr>
              <a:t>Brosilow</a:t>
            </a:r>
            <a:r>
              <a:rPr lang="en-US" sz="800" dirty="0">
                <a:solidFill>
                  <a:schemeClr val="bg1"/>
                </a:solidFill>
                <a:latin typeface="Arial" panose="020B0604020202020204" pitchFamily="34" charset="0"/>
                <a:cs typeface="Arial" panose="020B0604020202020204" pitchFamily="34" charset="0"/>
              </a:rPr>
              <a:t>)</a:t>
            </a:r>
            <a:endParaRPr lang="en-US" sz="800" i="1" dirty="0">
              <a:solidFill>
                <a:schemeClr val="bg1"/>
              </a:solidFill>
              <a:latin typeface="Arial" panose="020B0604020202020204" pitchFamily="34" charset="0"/>
              <a:cs typeface="Arial" panose="020B0604020202020204" pitchFamily="34" charset="0"/>
            </a:endParaRPr>
          </a:p>
        </p:txBody>
      </p:sp>
      <p:pic>
        <p:nvPicPr>
          <p:cNvPr id="15" name="Picture 14" descr="A group of people standing around each other&#10;&#10;Description automatically generated">
            <a:extLst>
              <a:ext uri="{FF2B5EF4-FFF2-40B4-BE49-F238E27FC236}">
                <a16:creationId xmlns:a16="http://schemas.microsoft.com/office/drawing/2014/main" id="{034DEE84-C1C8-0524-1A95-6A8EBCFF7412}"/>
              </a:ext>
            </a:extLst>
          </p:cNvPr>
          <p:cNvPicPr>
            <a:picLocks noChangeAspect="1"/>
          </p:cNvPicPr>
          <p:nvPr/>
        </p:nvPicPr>
        <p:blipFill>
          <a:blip r:embed="rId5">
            <a:extLst>
              <a:ext uri="{28A0092B-C50C-407E-A947-70E740481C1C}">
                <a14:useLocalDpi xmlns:a14="http://schemas.microsoft.com/office/drawing/2010/main" val="0"/>
              </a:ext>
            </a:extLst>
          </a:blip>
          <a:srcRect l="19335" r="16430"/>
          <a:stretch/>
        </p:blipFill>
        <p:spPr>
          <a:xfrm>
            <a:off x="451636" y="2103121"/>
            <a:ext cx="5492477" cy="3660792"/>
          </a:xfrm>
          <a:prstGeom prst="rect">
            <a:avLst/>
          </a:prstGeom>
        </p:spPr>
      </p:pic>
      <p:sp>
        <p:nvSpPr>
          <p:cNvPr id="16" name="TextBox 15">
            <a:extLst>
              <a:ext uri="{FF2B5EF4-FFF2-40B4-BE49-F238E27FC236}">
                <a16:creationId xmlns:a16="http://schemas.microsoft.com/office/drawing/2014/main" id="{530B0295-B020-9559-C28B-9A2F93465D40}"/>
              </a:ext>
            </a:extLst>
          </p:cNvPr>
          <p:cNvSpPr txBox="1"/>
          <p:nvPr/>
        </p:nvSpPr>
        <p:spPr>
          <a:xfrm>
            <a:off x="450322" y="5548469"/>
            <a:ext cx="4897920"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Champion</a:t>
            </a:r>
            <a:r>
              <a:rPr lang="en-US" sz="800" dirty="0">
                <a:solidFill>
                  <a:schemeClr val="bg1"/>
                </a:solidFill>
                <a:latin typeface="Arial" panose="020B0604020202020204" pitchFamily="34" charset="0"/>
                <a:cs typeface="Arial" panose="020B0604020202020204" pitchFamily="34" charset="0"/>
              </a:rPr>
              <a:t>, Opera Theatre of Saint Louis (photo: Ken Howard)</a:t>
            </a:r>
            <a:endParaRPr lang="en-US" sz="800"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0DBD0FE-6A1D-1169-2E24-46CAA85C6904}"/>
              </a:ext>
            </a:extLst>
          </p:cNvPr>
          <p:cNvSpPr txBox="1"/>
          <p:nvPr/>
        </p:nvSpPr>
        <p:spPr>
          <a:xfrm>
            <a:off x="368299" y="1530269"/>
            <a:ext cx="10321037" cy="367216"/>
          </a:xfrm>
          <a:prstGeom prst="rect">
            <a:avLst/>
          </a:prstGeom>
          <a:noFill/>
        </p:spPr>
        <p:txBody>
          <a:bodyPr wrap="square">
            <a:spAutoFit/>
          </a:bodyPr>
          <a:lstStyle/>
          <a:p>
            <a:pPr marL="0" marR="0">
              <a:lnSpc>
                <a:spcPct val="107000"/>
              </a:lnSpc>
              <a:spcBef>
                <a:spcPts val="0"/>
              </a:spcBef>
              <a:spcAft>
                <a:spcPts val="0"/>
              </a:spcAft>
            </a:pP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 I, Scene 22-23: Don’t listen, Emile. Don’t think–In my head it happens fast</a:t>
            </a:r>
            <a:endParaRPr lang="en-US" sz="16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89611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Pencil with solid fill">
            <a:extLst>
              <a:ext uri="{FF2B5EF4-FFF2-40B4-BE49-F238E27FC236}">
                <a16:creationId xmlns:a16="http://schemas.microsoft.com/office/drawing/2014/main" id="{49734BBC-B0A9-56DE-D749-13BD292C83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6083" y="532777"/>
            <a:ext cx="914400" cy="914400"/>
          </a:xfrm>
          <a:prstGeom prst="rect">
            <a:avLst/>
          </a:prstGeom>
        </p:spPr>
      </p:pic>
      <p:sp>
        <p:nvSpPr>
          <p:cNvPr id="6" name="Title 1">
            <a:extLst>
              <a:ext uri="{FF2B5EF4-FFF2-40B4-BE49-F238E27FC236}">
                <a16:creationId xmlns:a16="http://schemas.microsoft.com/office/drawing/2014/main" id="{76FB6FF8-B990-3E51-A924-28D2A31DB1A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Examples</a:t>
            </a:r>
          </a:p>
        </p:txBody>
      </p:sp>
      <p:pic>
        <p:nvPicPr>
          <p:cNvPr id="7" name="Picture 6" descr="A boxing ring with lights and a group of people&#10;&#10;Description automatically generated">
            <a:extLst>
              <a:ext uri="{FF2B5EF4-FFF2-40B4-BE49-F238E27FC236}">
                <a16:creationId xmlns:a16="http://schemas.microsoft.com/office/drawing/2014/main" id="{279FC6DE-8AF0-8996-43F2-060DFC7A68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6025" y="1556875"/>
            <a:ext cx="5356479" cy="3060845"/>
          </a:xfrm>
          <a:prstGeom prst="rect">
            <a:avLst/>
          </a:prstGeom>
        </p:spPr>
      </p:pic>
      <p:pic>
        <p:nvPicPr>
          <p:cNvPr id="9" name="Picture 8" descr="A group of mannequins wearing boxing gloves and hats&#10;&#10;Description automatically generated">
            <a:extLst>
              <a:ext uri="{FF2B5EF4-FFF2-40B4-BE49-F238E27FC236}">
                <a16:creationId xmlns:a16="http://schemas.microsoft.com/office/drawing/2014/main" id="{C75FA017-DC30-7CA4-E263-2E10DE5595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299" y="1664209"/>
            <a:ext cx="4290960" cy="4290960"/>
          </a:xfrm>
          <a:prstGeom prst="rect">
            <a:avLst/>
          </a:prstGeom>
        </p:spPr>
      </p:pic>
      <p:sp>
        <p:nvSpPr>
          <p:cNvPr id="11" name="TextBox 10">
            <a:extLst>
              <a:ext uri="{FF2B5EF4-FFF2-40B4-BE49-F238E27FC236}">
                <a16:creationId xmlns:a16="http://schemas.microsoft.com/office/drawing/2014/main" id="{7C980F2D-2630-E054-6513-96147A7908A2}"/>
              </a:ext>
            </a:extLst>
          </p:cNvPr>
          <p:cNvSpPr txBox="1"/>
          <p:nvPr/>
        </p:nvSpPr>
        <p:spPr>
          <a:xfrm>
            <a:off x="6566024" y="4617720"/>
            <a:ext cx="5356479" cy="1384995"/>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Set design features a central boxing ring, dramatic lighting, and layered backdrops evoke themes of identity, struggle, and resilience in a modern theatrical style. Arena-style seating, parts of the audience sit on platforms close to the action or even onstage, representing a "crowd" around the ring, enhancing the visceral energy of the performance.</a:t>
            </a:r>
          </a:p>
        </p:txBody>
      </p:sp>
      <p:sp>
        <p:nvSpPr>
          <p:cNvPr id="13" name="TextBox 12">
            <a:extLst>
              <a:ext uri="{FF2B5EF4-FFF2-40B4-BE49-F238E27FC236}">
                <a16:creationId xmlns:a16="http://schemas.microsoft.com/office/drawing/2014/main" id="{32D5B614-262E-C90D-F15C-C9C5EE63C951}"/>
              </a:ext>
            </a:extLst>
          </p:cNvPr>
          <p:cNvSpPr txBox="1"/>
          <p:nvPr/>
        </p:nvSpPr>
        <p:spPr>
          <a:xfrm>
            <a:off x="4636122" y="1586026"/>
            <a:ext cx="1699896" cy="332398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Costume design blends period-specific boxing attire, 1950s streetwear, and symbolic elements, with gold accents symbolizing ambition and success, contrasted by darker tones like black or burgundy to reflect internal struggles.</a:t>
            </a:r>
          </a:p>
        </p:txBody>
      </p:sp>
      <p:sp>
        <p:nvSpPr>
          <p:cNvPr id="2" name="TextBox 1">
            <a:extLst>
              <a:ext uri="{FF2B5EF4-FFF2-40B4-BE49-F238E27FC236}">
                <a16:creationId xmlns:a16="http://schemas.microsoft.com/office/drawing/2014/main" id="{B96E0F57-4C89-2429-8715-FED29C07A62B}"/>
              </a:ext>
            </a:extLst>
          </p:cNvPr>
          <p:cNvSpPr txBox="1"/>
          <p:nvPr/>
        </p:nvSpPr>
        <p:spPr>
          <a:xfrm>
            <a:off x="368299" y="5925630"/>
            <a:ext cx="4459528"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Images generated using AI</a:t>
            </a:r>
          </a:p>
        </p:txBody>
      </p:sp>
    </p:spTree>
    <p:extLst>
      <p:ext uri="{BB962C8B-B14F-4D97-AF65-F5344CB8AC3E}">
        <p14:creationId xmlns:p14="http://schemas.microsoft.com/office/powerpoint/2010/main" val="2520530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Pencil with solid fill">
            <a:extLst>
              <a:ext uri="{FF2B5EF4-FFF2-40B4-BE49-F238E27FC236}">
                <a16:creationId xmlns:a16="http://schemas.microsoft.com/office/drawing/2014/main" id="{995E8EDD-2FB8-C7A7-92E9-1CCD9089F0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9399" y="532777"/>
            <a:ext cx="914400" cy="914400"/>
          </a:xfrm>
          <a:prstGeom prst="rect">
            <a:avLst/>
          </a:prstGeom>
        </p:spPr>
      </p:pic>
      <p:sp>
        <p:nvSpPr>
          <p:cNvPr id="5" name="Title 1">
            <a:extLst>
              <a:ext uri="{FF2B5EF4-FFF2-40B4-BE49-F238E27FC236}">
                <a16:creationId xmlns:a16="http://schemas.microsoft.com/office/drawing/2014/main" id="{2B81C01C-34FF-3CD5-02D4-8720DDD8FE2D}"/>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Questionnaire</a:t>
            </a:r>
          </a:p>
        </p:txBody>
      </p:sp>
      <p:sp>
        <p:nvSpPr>
          <p:cNvPr id="6" name="TextBox 5">
            <a:extLst>
              <a:ext uri="{FF2B5EF4-FFF2-40B4-BE49-F238E27FC236}">
                <a16:creationId xmlns:a16="http://schemas.microsoft.com/office/drawing/2014/main" id="{B9BB6574-CD7A-D647-11F6-7E6052CCB138}"/>
              </a:ext>
            </a:extLst>
          </p:cNvPr>
          <p:cNvSpPr txBox="1"/>
          <p:nvPr/>
        </p:nvSpPr>
        <p:spPr>
          <a:xfrm>
            <a:off x="406888" y="1838984"/>
            <a:ext cx="11378223" cy="4265142"/>
          </a:xfrm>
          <a:prstGeom prst="rect">
            <a:avLst/>
          </a:prstGeom>
          <a:noFill/>
        </p:spPr>
        <p:txBody>
          <a:bodyPr wrap="square" rtlCol="0">
            <a:spAutoFit/>
          </a:bodyPr>
          <a:lstStyle/>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What are the reasons behind your choices? Are your choices based on the music, story, or libretto, and/or a combination of these?</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How are you visually representing the time and location?</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How are you visually communicating mood and emotion?</a:t>
            </a:r>
          </a:p>
          <a:p>
            <a:endParaRPr lang="en-US" sz="2400" dirty="0">
              <a:latin typeface="Georgia" panose="02040502050405020303" pitchFamily="18" charset="0"/>
            </a:endParaRPr>
          </a:p>
        </p:txBody>
      </p:sp>
    </p:spTree>
    <p:extLst>
      <p:ext uri="{BB962C8B-B14F-4D97-AF65-F5344CB8AC3E}">
        <p14:creationId xmlns:p14="http://schemas.microsoft.com/office/powerpoint/2010/main" val="3615971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14EE7-9F66-5183-9F07-52B37472B6A9}"/>
              </a:ext>
            </a:extLst>
          </p:cNvPr>
          <p:cNvSpPr>
            <a:spLocks noGrp="1"/>
          </p:cNvSpPr>
          <p:nvPr>
            <p:ph type="title"/>
          </p:nvPr>
        </p:nvSpPr>
        <p:spPr>
          <a:xfrm>
            <a:off x="562428" y="2862262"/>
            <a:ext cx="10515600" cy="1133475"/>
          </a:xfrm>
        </p:spPr>
        <p:txBody>
          <a:bodyPr>
            <a:normAutofit/>
          </a:bodyPr>
          <a:lstStyle/>
          <a:p>
            <a:pPr algn="ctr"/>
            <a:r>
              <a:rPr lang="en-US" sz="6600" b="1" dirty="0">
                <a:latin typeface="Arial" panose="020B0604020202020204" pitchFamily="34" charset="0"/>
                <a:cs typeface="Arial" panose="020B0604020202020204" pitchFamily="34" charset="0"/>
              </a:rPr>
              <a:t>Present</a:t>
            </a:r>
          </a:p>
        </p:txBody>
      </p:sp>
      <p:pic>
        <p:nvPicPr>
          <p:cNvPr id="6" name="Graphic 5" descr="Drama with solid fill">
            <a:extLst>
              <a:ext uri="{FF2B5EF4-FFF2-40B4-BE49-F238E27FC236}">
                <a16:creationId xmlns:a16="http://schemas.microsoft.com/office/drawing/2014/main" id="{C53CF069-FDB4-CCC9-266E-A9F12F7C15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8433" y="2971799"/>
            <a:ext cx="914400" cy="914400"/>
          </a:xfrm>
          <a:prstGeom prst="rect">
            <a:avLst/>
          </a:prstGeom>
        </p:spPr>
      </p:pic>
    </p:spTree>
    <p:extLst>
      <p:ext uri="{BB962C8B-B14F-4D97-AF65-F5344CB8AC3E}">
        <p14:creationId xmlns:p14="http://schemas.microsoft.com/office/powerpoint/2010/main" val="3030511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33DB33B-BB53-399A-3066-17EB27CBF655}"/>
              </a:ext>
            </a:extLst>
          </p:cNvPr>
          <p:cNvSpPr txBox="1"/>
          <p:nvPr/>
        </p:nvSpPr>
        <p:spPr>
          <a:xfrm>
            <a:off x="406888" y="1838984"/>
            <a:ext cx="11378223" cy="3178434"/>
          </a:xfrm>
          <a:prstGeom prst="rect">
            <a:avLst/>
          </a:prstGeom>
          <a:noFill/>
        </p:spPr>
        <p:txBody>
          <a:bodyPr wrap="square" rtlCol="0">
            <a:spAutoFit/>
          </a:bodyPr>
          <a:lstStyle/>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Share thoughts on the production design process.</a:t>
            </a:r>
          </a:p>
          <a:p>
            <a:pPr marL="0" marR="0">
              <a:lnSpc>
                <a:spcPct val="107000"/>
              </a:lnSpc>
              <a:spcBef>
                <a:spcPts val="0"/>
              </a:spcBef>
              <a:spcAft>
                <a:spcPts val="0"/>
              </a:spcAft>
            </a:pPr>
            <a:endParaRPr lang="en-US" sz="33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How has your experience with adapting a story visually change your perspective on storytelling or your approach to developing ideas?</a:t>
            </a:r>
          </a:p>
          <a:p>
            <a:endParaRPr lang="en-US" sz="2400" dirty="0">
              <a:latin typeface="Georgia" panose="02040502050405020303" pitchFamily="18" charset="0"/>
            </a:endParaRPr>
          </a:p>
        </p:txBody>
      </p:sp>
      <p:sp>
        <p:nvSpPr>
          <p:cNvPr id="13" name="Title 1">
            <a:extLst>
              <a:ext uri="{FF2B5EF4-FFF2-40B4-BE49-F238E27FC236}">
                <a16:creationId xmlns:a16="http://schemas.microsoft.com/office/drawing/2014/main" id="{41905ED5-66C6-45E8-7E8C-DA45D3818EB2}"/>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Reflection</a:t>
            </a:r>
          </a:p>
        </p:txBody>
      </p:sp>
      <p:pic>
        <p:nvPicPr>
          <p:cNvPr id="14" name="Graphic 13" descr="Group brainstorm outline">
            <a:extLst>
              <a:ext uri="{FF2B5EF4-FFF2-40B4-BE49-F238E27FC236}">
                <a16:creationId xmlns:a16="http://schemas.microsoft.com/office/drawing/2014/main" id="{D9A2F841-CEFE-6673-2BEF-A7172EB1F4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7584" y="532777"/>
            <a:ext cx="914400" cy="914400"/>
          </a:xfrm>
          <a:prstGeom prst="rect">
            <a:avLst/>
          </a:prstGeom>
        </p:spPr>
      </p:pic>
    </p:spTree>
    <p:extLst>
      <p:ext uri="{BB962C8B-B14F-4D97-AF65-F5344CB8AC3E}">
        <p14:creationId xmlns:p14="http://schemas.microsoft.com/office/powerpoint/2010/main" val="3491292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72308" y="1973963"/>
            <a:ext cx="5486400" cy="1455037"/>
          </a:xfrm>
          <a:prstGeom prst="rect">
            <a:avLst/>
          </a:prstGeom>
        </p:spPr>
      </p:pic>
      <p:pic>
        <p:nvPicPr>
          <p:cNvPr id="4" name="Picture 3" descr="A white and orange logo&#10;&#10;Description automatically generated">
            <a:extLst>
              <a:ext uri="{FF2B5EF4-FFF2-40B4-BE49-F238E27FC236}">
                <a16:creationId xmlns:a16="http://schemas.microsoft.com/office/drawing/2014/main" id="{C0AD220C-A684-0D2B-28B6-BF6E23E46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235" y="3774340"/>
            <a:ext cx="2799266" cy="923369"/>
          </a:xfrm>
          <a:prstGeom prst="rect">
            <a:avLst/>
          </a:prstGeom>
        </p:spPr>
      </p:pic>
    </p:spTree>
    <p:extLst>
      <p:ext uri="{BB962C8B-B14F-4D97-AF65-F5344CB8AC3E}">
        <p14:creationId xmlns:p14="http://schemas.microsoft.com/office/powerpoint/2010/main" val="1564402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Music notes with solid fill">
            <a:extLst>
              <a:ext uri="{FF2B5EF4-FFF2-40B4-BE49-F238E27FC236}">
                <a16:creationId xmlns:a16="http://schemas.microsoft.com/office/drawing/2014/main" id="{6A1D4AE9-A033-9294-234E-666E41E459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13864" y="418969"/>
            <a:ext cx="1466972" cy="1466972"/>
          </a:xfrm>
          <a:prstGeom prst="rect">
            <a:avLst/>
          </a:prstGeom>
        </p:spPr>
      </p:pic>
      <p:sp>
        <p:nvSpPr>
          <p:cNvPr id="6" name="TextBox 5">
            <a:extLst>
              <a:ext uri="{FF2B5EF4-FFF2-40B4-BE49-F238E27FC236}">
                <a16:creationId xmlns:a16="http://schemas.microsoft.com/office/drawing/2014/main" id="{F5889273-7D7E-A2AD-84A2-6C218AAD55EE}"/>
              </a:ext>
            </a:extLst>
          </p:cNvPr>
          <p:cNvSpPr txBox="1"/>
          <p:nvPr/>
        </p:nvSpPr>
        <p:spPr>
          <a:xfrm>
            <a:off x="452429" y="2256863"/>
            <a:ext cx="11287141" cy="1754326"/>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As you listen to the music, write down any colors, mood, spaces/places, textures, foods, etc. you can associate with the music.</a:t>
            </a:r>
          </a:p>
        </p:txBody>
      </p:sp>
      <p:pic>
        <p:nvPicPr>
          <p:cNvPr id="7" name="Graphic 6" descr="Volume with solid fill">
            <a:hlinkClick r:id="rId5"/>
            <a:extLst>
              <a:ext uri="{FF2B5EF4-FFF2-40B4-BE49-F238E27FC236}">
                <a16:creationId xmlns:a16="http://schemas.microsoft.com/office/drawing/2014/main" id="{79EEB674-4D91-ED68-BB31-D548887884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97534" y="4470619"/>
            <a:ext cx="914400" cy="914400"/>
          </a:xfrm>
          <a:prstGeom prst="rect">
            <a:avLst/>
          </a:prstGeom>
        </p:spPr>
      </p:pic>
      <p:sp>
        <p:nvSpPr>
          <p:cNvPr id="2" name="TextBox 1">
            <a:extLst>
              <a:ext uri="{FF2B5EF4-FFF2-40B4-BE49-F238E27FC236}">
                <a16:creationId xmlns:a16="http://schemas.microsoft.com/office/drawing/2014/main" id="{32A59421-98DB-63D2-48C8-6B4A4247A009}"/>
              </a:ext>
            </a:extLst>
          </p:cNvPr>
          <p:cNvSpPr txBox="1"/>
          <p:nvPr/>
        </p:nvSpPr>
        <p:spPr>
          <a:xfrm>
            <a:off x="311164" y="570792"/>
            <a:ext cx="11287141" cy="830997"/>
          </a:xfrm>
          <a:prstGeom prst="rect">
            <a:avLst/>
          </a:prstGeom>
          <a:noFill/>
        </p:spPr>
        <p:txBody>
          <a:bodyPr wrap="square" rtlCol="0">
            <a:spAutoFit/>
          </a:bodyPr>
          <a:lstStyle/>
          <a:p>
            <a:r>
              <a:rPr lang="en-US" sz="4800" b="1" dirty="0">
                <a:latin typeface="Arial" panose="020B0604020202020204" pitchFamily="34" charset="0"/>
                <a:cs typeface="Arial" panose="020B0604020202020204" pitchFamily="34" charset="0"/>
              </a:rPr>
              <a:t>Listening Activity</a:t>
            </a:r>
          </a:p>
        </p:txBody>
      </p:sp>
      <p:pic>
        <p:nvPicPr>
          <p:cNvPr id="3" name="Graphic 2" descr="Headphones with solid fill">
            <a:extLst>
              <a:ext uri="{FF2B5EF4-FFF2-40B4-BE49-F238E27FC236}">
                <a16:creationId xmlns:a16="http://schemas.microsoft.com/office/drawing/2014/main" id="{BA1DA7D4-C9C9-9723-BF82-637B9CBF567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529090"/>
            <a:ext cx="914400" cy="914400"/>
          </a:xfrm>
          <a:prstGeom prst="rect">
            <a:avLst/>
          </a:prstGeom>
        </p:spPr>
      </p:pic>
      <p:sp>
        <p:nvSpPr>
          <p:cNvPr id="4" name="TextBox 3">
            <a:extLst>
              <a:ext uri="{FF2B5EF4-FFF2-40B4-BE49-F238E27FC236}">
                <a16:creationId xmlns:a16="http://schemas.microsoft.com/office/drawing/2014/main" id="{1EC6E477-DEBB-B1FA-BC17-11ACE0D47A86}"/>
              </a:ext>
            </a:extLst>
          </p:cNvPr>
          <p:cNvSpPr txBox="1"/>
          <p:nvPr/>
        </p:nvSpPr>
        <p:spPr>
          <a:xfrm>
            <a:off x="2504633" y="5385019"/>
            <a:ext cx="6900202" cy="670312"/>
          </a:xfrm>
          <a:prstGeom prst="rect">
            <a:avLst/>
          </a:prstGeom>
          <a:noFill/>
        </p:spPr>
        <p:txBody>
          <a:bodyPr wrap="square">
            <a:spAutoFit/>
          </a:bodyPr>
          <a:lstStyle/>
          <a:p>
            <a:pPr marL="0" marR="0" algn="ctr">
              <a:lnSpc>
                <a:spcPct val="107000"/>
              </a:lnSpc>
              <a:spcBef>
                <a:spcPts val="0"/>
              </a:spcBef>
              <a:spcAft>
                <a:spcPts val="0"/>
              </a:spcAft>
            </a:pPr>
            <a:r>
              <a:rPr lang="en-US" sz="1800" kern="100" dirty="0">
                <a:effectLst/>
                <a:latin typeface="Arial" panose="020B0604020202020204" pitchFamily="34" charset="0"/>
                <a:ea typeface="Times New Roman" panose="02020603050405020304" pitchFamily="18" charset="0"/>
                <a:cs typeface="Arial" panose="020B0604020202020204" pitchFamily="34" charset="0"/>
              </a:rPr>
              <a:t>Track #45</a:t>
            </a:r>
          </a:p>
          <a:p>
            <a:pPr marL="0" marR="0" algn="ctr">
              <a:lnSpc>
                <a:spcPct val="107000"/>
              </a:lnSpc>
              <a:spcBef>
                <a:spcPts val="0"/>
              </a:spcBef>
              <a:spcAft>
                <a:spcPts val="0"/>
              </a:spcAft>
            </a:pPr>
            <a:r>
              <a:rPr lang="en-US"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00</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 – 01</a:t>
            </a:r>
            <a:r>
              <a:rPr lang="en-US"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:36</a:t>
            </a:r>
            <a:endPar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6532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B38271-7D60-F489-C41E-E91E2EA74FF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i="1" dirty="0">
                <a:latin typeface="Arial" panose="020B0604020202020204" pitchFamily="34" charset="0"/>
                <a:cs typeface="Arial" panose="020B0604020202020204" pitchFamily="34" charset="0"/>
              </a:rPr>
              <a:t>Champion</a:t>
            </a:r>
            <a:r>
              <a:rPr lang="en-US" sz="4800" b="1" dirty="0">
                <a:latin typeface="Arial" panose="020B0604020202020204" pitchFamily="34" charset="0"/>
                <a:cs typeface="Arial" panose="020B0604020202020204" pitchFamily="34" charset="0"/>
              </a:rPr>
              <a:t> Synopsis</a:t>
            </a:r>
          </a:p>
        </p:txBody>
      </p:sp>
      <p:sp>
        <p:nvSpPr>
          <p:cNvPr id="13" name="TextBox 12">
            <a:extLst>
              <a:ext uri="{FF2B5EF4-FFF2-40B4-BE49-F238E27FC236}">
                <a16:creationId xmlns:a16="http://schemas.microsoft.com/office/drawing/2014/main" id="{99D7CD8E-41F9-16FA-290E-7FF906B94CEC}"/>
              </a:ext>
            </a:extLst>
          </p:cNvPr>
          <p:cNvSpPr txBox="1"/>
          <p:nvPr/>
        </p:nvSpPr>
        <p:spPr>
          <a:xfrm>
            <a:off x="406888" y="1643041"/>
            <a:ext cx="11378223" cy="2825004"/>
          </a:xfrm>
          <a:prstGeom prst="rect">
            <a:avLst/>
          </a:prstGeom>
          <a:noFill/>
        </p:spPr>
        <p:txBody>
          <a:bodyPr wrap="square" rtlCol="0">
            <a:spAutoFit/>
          </a:bodyPr>
          <a:lstStyle/>
          <a:p>
            <a:pPr marL="0" marR="0">
              <a:lnSpc>
                <a:spcPct val="107000"/>
              </a:lnSpc>
              <a:spcBef>
                <a:spcPts val="0"/>
              </a:spcBef>
              <a:spcAft>
                <a:spcPts val="800"/>
              </a:spcAft>
            </a:pPr>
            <a:r>
              <a:rPr lang="en-US" sz="2800" dirty="0">
                <a:latin typeface="Arial" panose="020B0604020202020204" pitchFamily="34" charset="0"/>
                <a:cs typeface="Arial" panose="020B0604020202020204" pitchFamily="34" charset="0"/>
              </a:rPr>
              <a:t>The powerful and deeply personal story of Emile Griffith, a six-time world champion boxer, whose life was shaped by triumph and tragedy. Griffith rose from a hat factory worker to a boxing legend, culminating in his infamous 1962 fight with Benny "Kid" </a:t>
            </a:r>
            <a:r>
              <a:rPr lang="en-US" sz="2800" dirty="0" err="1">
                <a:latin typeface="Arial" panose="020B0604020202020204" pitchFamily="34" charset="0"/>
                <a:cs typeface="Arial" panose="020B0604020202020204" pitchFamily="34" charset="0"/>
              </a:rPr>
              <a:t>Paret</a:t>
            </a:r>
            <a:r>
              <a:rPr lang="en-US" sz="2800" dirty="0">
                <a:latin typeface="Arial" panose="020B0604020202020204" pitchFamily="34" charset="0"/>
                <a:cs typeface="Arial" panose="020B0604020202020204" pitchFamily="34" charset="0"/>
              </a:rPr>
              <a:t>, which resulted in </a:t>
            </a:r>
            <a:r>
              <a:rPr lang="en-US" sz="2800" dirty="0" err="1">
                <a:latin typeface="Arial" panose="020B0604020202020204" pitchFamily="34" charset="0"/>
                <a:cs typeface="Arial" panose="020B0604020202020204" pitchFamily="34" charset="0"/>
              </a:rPr>
              <a:t>Paret’s</a:t>
            </a:r>
            <a:r>
              <a:rPr lang="en-US" sz="2800" dirty="0">
                <a:latin typeface="Arial" panose="020B0604020202020204" pitchFamily="34" charset="0"/>
                <a:cs typeface="Arial" panose="020B0604020202020204" pitchFamily="34" charset="0"/>
              </a:rPr>
              <a:t> death. Haunted by this event and grappling with his identity, Griffith seeks forgiveness and reconciliation in his later years.</a:t>
            </a:r>
            <a:endParaRPr lang="en-US" sz="2800" kern="100" dirty="0">
              <a:effectLst/>
              <a:highlight>
                <a:srgbClr val="FFFFFF"/>
              </a:highligh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59002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B5232D-B6FD-F32E-11F0-5F77A108D452}"/>
              </a:ext>
            </a:extLst>
          </p:cNvPr>
          <p:cNvSpPr txBox="1"/>
          <p:nvPr/>
        </p:nvSpPr>
        <p:spPr>
          <a:xfrm>
            <a:off x="368299" y="2259780"/>
            <a:ext cx="5975351" cy="3224985"/>
          </a:xfrm>
          <a:prstGeom prst="rect">
            <a:avLst/>
          </a:prstGeom>
          <a:noFill/>
        </p:spPr>
        <p:txBody>
          <a:bodyPr wrap="square">
            <a:spAutoFit/>
          </a:bodyPr>
          <a:lstStyle/>
          <a:p>
            <a:pPr marL="0" marR="0">
              <a:lnSpc>
                <a:spcPct val="107000"/>
              </a:lnSpc>
              <a:spcBef>
                <a:spcPts val="0"/>
              </a:spcBef>
              <a:spcAft>
                <a:spcPts val="0"/>
              </a:spcAft>
            </a:pPr>
            <a:r>
              <a:rPr lang="en-US" sz="2400" kern="100" dirty="0">
                <a:effectLst/>
                <a:latin typeface="Arial" panose="020B0604020202020204" pitchFamily="34" charset="0"/>
                <a:ea typeface="Aptos" panose="020B0004020202020204" pitchFamily="34" charset="0"/>
                <a:cs typeface="Arial" panose="020B0604020202020204" pitchFamily="34" charset="0"/>
              </a:rPr>
              <a:t>Emile relocates to New York from the U.S. Virgin Islands in search of his mother, Emelda. When he finally finds her. Determined to help Emile find work, she introduces him to Howie Albert, a hat manufacturer. Howie quickly notices Emile’s athletic build and, seeing potential, decides to train him as a boxer.</a:t>
            </a:r>
          </a:p>
        </p:txBody>
      </p:sp>
      <p:pic>
        <p:nvPicPr>
          <p:cNvPr id="7" name="Picture 6" descr="A person and person on stage&#10;&#10;Description automatically generated">
            <a:extLst>
              <a:ext uri="{FF2B5EF4-FFF2-40B4-BE49-F238E27FC236}">
                <a16:creationId xmlns:a16="http://schemas.microsoft.com/office/drawing/2014/main" id="{4B7812FC-54B5-9913-4CB2-3A1A4D7B02AF}"/>
              </a:ext>
            </a:extLst>
          </p:cNvPr>
          <p:cNvPicPr>
            <a:picLocks noChangeAspect="1"/>
          </p:cNvPicPr>
          <p:nvPr/>
        </p:nvPicPr>
        <p:blipFill>
          <a:blip r:embed="rId2">
            <a:extLst>
              <a:ext uri="{28A0092B-C50C-407E-A947-70E740481C1C}">
                <a14:useLocalDpi xmlns:a14="http://schemas.microsoft.com/office/drawing/2010/main" val="0"/>
              </a:ext>
            </a:extLst>
          </a:blip>
          <a:srcRect l="-449" t="35475" r="2226" b="9146"/>
          <a:stretch/>
        </p:blipFill>
        <p:spPr>
          <a:xfrm>
            <a:off x="6613488" y="1567543"/>
            <a:ext cx="5122636" cy="4609460"/>
          </a:xfrm>
          <a:prstGeom prst="rect">
            <a:avLst/>
          </a:prstGeom>
        </p:spPr>
      </p:pic>
      <p:sp>
        <p:nvSpPr>
          <p:cNvPr id="9" name="TextBox 8">
            <a:extLst>
              <a:ext uri="{FF2B5EF4-FFF2-40B4-BE49-F238E27FC236}">
                <a16:creationId xmlns:a16="http://schemas.microsoft.com/office/drawing/2014/main" id="{5CB50696-7916-F3D4-461C-976D78939DA8}"/>
              </a:ext>
            </a:extLst>
          </p:cNvPr>
          <p:cNvSpPr txBox="1"/>
          <p:nvPr/>
        </p:nvSpPr>
        <p:spPr>
          <a:xfrm>
            <a:off x="6613487" y="5961559"/>
            <a:ext cx="4459528"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Champion</a:t>
            </a:r>
            <a:r>
              <a:rPr lang="en-US" sz="800" dirty="0">
                <a:solidFill>
                  <a:schemeClr val="bg1"/>
                </a:solidFill>
                <a:latin typeface="Arial" panose="020B0604020202020204" pitchFamily="34" charset="0"/>
                <a:cs typeface="Arial" panose="020B0604020202020204" pitchFamily="34" charset="0"/>
              </a:rPr>
              <a:t>, Lyric Opera of Chicago (photo: Michael </a:t>
            </a:r>
            <a:r>
              <a:rPr lang="en-US" sz="800" dirty="0" err="1">
                <a:solidFill>
                  <a:schemeClr val="bg1"/>
                </a:solidFill>
                <a:latin typeface="Arial" panose="020B0604020202020204" pitchFamily="34" charset="0"/>
                <a:cs typeface="Arial" panose="020B0604020202020204" pitchFamily="34" charset="0"/>
              </a:rPr>
              <a:t>Brosilow</a:t>
            </a:r>
            <a:r>
              <a:rPr lang="en-US" sz="800" dirty="0">
                <a:solidFill>
                  <a:schemeClr val="bg1"/>
                </a:solidFill>
                <a:latin typeface="Arial" panose="020B0604020202020204" pitchFamily="34" charset="0"/>
                <a:cs typeface="Arial" panose="020B0604020202020204" pitchFamily="34" charset="0"/>
              </a:rPr>
              <a:t>)</a:t>
            </a:r>
            <a:endParaRPr lang="en-US" sz="800" i="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5D836C5D-2338-A956-FB7F-85BBC8DB4EED}"/>
              </a:ext>
            </a:extLst>
          </p:cNvPr>
          <p:cNvSpPr txBox="1">
            <a:spLocks/>
          </p:cNvSpPr>
          <p:nvPr/>
        </p:nvSpPr>
        <p:spPr>
          <a:xfrm>
            <a:off x="368299" y="638094"/>
            <a:ext cx="10985500" cy="14596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#1: Act I, Scene 8: Hey, Mr. Albert </a:t>
            </a:r>
          </a:p>
        </p:txBody>
      </p:sp>
    </p:spTree>
    <p:extLst>
      <p:ext uri="{BB962C8B-B14F-4D97-AF65-F5344CB8AC3E}">
        <p14:creationId xmlns:p14="http://schemas.microsoft.com/office/powerpoint/2010/main" val="2503052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5A16-9E87-D5CF-4CB2-B914377CA18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#1 continued</a:t>
            </a:r>
          </a:p>
        </p:txBody>
      </p:sp>
      <p:pic>
        <p:nvPicPr>
          <p:cNvPr id="3" name="Graphic 2" descr="Theatre with solid fill">
            <a:hlinkClick r:id="rId3"/>
            <a:extLst>
              <a:ext uri="{FF2B5EF4-FFF2-40B4-BE49-F238E27FC236}">
                <a16:creationId xmlns:a16="http://schemas.microsoft.com/office/drawing/2014/main" id="{76B5EB6A-AC10-56BE-E961-779C39C4FE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36115" y="1447177"/>
            <a:ext cx="4276272" cy="4276272"/>
          </a:xfrm>
          <a:prstGeom prst="rect">
            <a:avLst/>
          </a:prstGeom>
        </p:spPr>
      </p:pic>
      <p:sp>
        <p:nvSpPr>
          <p:cNvPr id="7" name="TextBox 6">
            <a:extLst>
              <a:ext uri="{FF2B5EF4-FFF2-40B4-BE49-F238E27FC236}">
                <a16:creationId xmlns:a16="http://schemas.microsoft.com/office/drawing/2014/main" id="{FA86159E-2013-FEF7-66D1-DC7B302137A3}"/>
              </a:ext>
            </a:extLst>
          </p:cNvPr>
          <p:cNvSpPr txBox="1"/>
          <p:nvPr/>
        </p:nvSpPr>
        <p:spPr>
          <a:xfrm>
            <a:off x="368300" y="2701301"/>
            <a:ext cx="7527472" cy="1455398"/>
          </a:xfrm>
          <a:prstGeom prst="rect">
            <a:avLst/>
          </a:prstGeom>
          <a:noFill/>
        </p:spPr>
        <p:txBody>
          <a:bodyPr wrap="square" rtlCol="0">
            <a:spAutoFit/>
          </a:bodyPr>
          <a:lstStyle/>
          <a:p>
            <a:pPr marL="0" marR="0">
              <a:lnSpc>
                <a:spcPct val="107000"/>
              </a:lnSpc>
              <a:spcBef>
                <a:spcPts val="525"/>
              </a:spcBef>
              <a:spcAft>
                <a:spcPts val="0"/>
              </a:spcAft>
            </a:pPr>
            <a:r>
              <a:rPr lang="en-US" u="sng" kern="100" dirty="0">
                <a:solidFill>
                  <a:srgbClr val="C8102E"/>
                </a:solidFill>
                <a:latin typeface="Arial" panose="020B0604020202020204" pitchFamily="34" charset="0"/>
                <a:ea typeface="Calibri" panose="020F0502020204030204" pitchFamily="34" charset="0"/>
                <a:cs typeface="Arial" panose="020B0604020202020204" pitchFamily="34" charset="0"/>
              </a:rPr>
              <a:t>Met Opera on Demand:</a:t>
            </a:r>
            <a:r>
              <a:rPr lang="en-US" kern="100" dirty="0">
                <a:solidFill>
                  <a:srgbClr val="C8102E"/>
                </a:solidFill>
                <a:latin typeface="Arial" panose="020B0604020202020204" pitchFamily="34" charset="0"/>
                <a:ea typeface="Calibri" panose="020F0502020204030204" pitchFamily="34" charset="0"/>
                <a:cs typeface="Arial" panose="020B0604020202020204" pitchFamily="34" charset="0"/>
              </a:rPr>
              <a:t> </a:t>
            </a:r>
            <a:r>
              <a:rPr lang="en-US" kern="100" dirty="0">
                <a:effectLst/>
                <a:latin typeface="Arial" panose="020B0604020202020204" pitchFamily="34" charset="0"/>
                <a:ea typeface="Calibri" panose="020F0502020204030204" pitchFamily="34" charset="0"/>
                <a:cs typeface="Arial" panose="020B0604020202020204" pitchFamily="34" charset="0"/>
              </a:rPr>
              <a:t>Track #12. ACT I: Hey Mr. Albert</a:t>
            </a:r>
          </a:p>
          <a:p>
            <a:pPr marL="0" marR="0">
              <a:lnSpc>
                <a:spcPct val="107000"/>
              </a:lnSpc>
              <a:spcBef>
                <a:spcPts val="525"/>
              </a:spcBef>
              <a:spcAft>
                <a:spcPts val="0"/>
              </a:spcAft>
            </a:pPr>
            <a:r>
              <a:rPr lang="en-US" kern="100" dirty="0">
                <a:effectLst/>
                <a:latin typeface="Arial" panose="020B0604020202020204" pitchFamily="34" charset="0"/>
                <a:ea typeface="Calibri" panose="020F0502020204030204" pitchFamily="34" charset="0"/>
                <a:cs typeface="Arial" panose="020B0604020202020204" pitchFamily="34" charset="0"/>
              </a:rPr>
              <a:t>00:00 – 3:43</a:t>
            </a:r>
          </a:p>
          <a:p>
            <a:pPr marL="0" marR="0">
              <a:lnSpc>
                <a:spcPct val="107000"/>
              </a:lnSpc>
              <a:spcBef>
                <a:spcPts val="525"/>
              </a:spcBef>
              <a:spcAft>
                <a:spcPts val="0"/>
              </a:spcAft>
            </a:pPr>
            <a:endParaRPr lang="en-US" kern="100" dirty="0">
              <a:effectLst/>
              <a:latin typeface="Aptos" panose="020B0004020202020204" pitchFamily="34" charset="0"/>
              <a:ea typeface="Calibri" panose="020F0502020204030204" pitchFamily="34" charset="0"/>
              <a:cs typeface="Times New Roman" panose="02020603050405020304" pitchFamily="18" charset="0"/>
            </a:endParaRPr>
          </a:p>
          <a:p>
            <a:pPr marL="0" marR="0">
              <a:lnSpc>
                <a:spcPct val="107000"/>
              </a:lnSpc>
              <a:spcBef>
                <a:spcPts val="525"/>
              </a:spcBef>
              <a:spcAft>
                <a:spcPts val="0"/>
              </a:spcAft>
            </a:pPr>
            <a:r>
              <a:rPr lang="en-US" sz="1800" i="1" kern="1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498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group of people in a boxing ring&#10;&#10;Description automatically generated">
            <a:extLst>
              <a:ext uri="{FF2B5EF4-FFF2-40B4-BE49-F238E27FC236}">
                <a16:creationId xmlns:a16="http://schemas.microsoft.com/office/drawing/2014/main" id="{323C2AF8-C5DC-4974-967A-7D27423BE897}"/>
              </a:ext>
            </a:extLst>
          </p:cNvPr>
          <p:cNvPicPr>
            <a:picLocks noChangeAspect="1"/>
          </p:cNvPicPr>
          <p:nvPr/>
        </p:nvPicPr>
        <p:blipFill>
          <a:blip r:embed="rId2">
            <a:extLst>
              <a:ext uri="{28A0092B-C50C-407E-A947-70E740481C1C}">
                <a14:useLocalDpi xmlns:a14="http://schemas.microsoft.com/office/drawing/2010/main" val="0"/>
              </a:ext>
            </a:extLst>
          </a:blip>
          <a:srcRect t="3850"/>
          <a:stretch/>
        </p:blipFill>
        <p:spPr>
          <a:xfrm>
            <a:off x="6606148" y="2189195"/>
            <a:ext cx="4984901" cy="3996161"/>
          </a:xfrm>
          <a:prstGeom prst="rect">
            <a:avLst/>
          </a:prstGeom>
        </p:spPr>
      </p:pic>
      <p:sp>
        <p:nvSpPr>
          <p:cNvPr id="22" name="TextBox 21">
            <a:extLst>
              <a:ext uri="{FF2B5EF4-FFF2-40B4-BE49-F238E27FC236}">
                <a16:creationId xmlns:a16="http://schemas.microsoft.com/office/drawing/2014/main" id="{9CD199C4-0FDD-1949-3BB1-13DB9E2176AF}"/>
              </a:ext>
            </a:extLst>
          </p:cNvPr>
          <p:cNvSpPr txBox="1"/>
          <p:nvPr/>
        </p:nvSpPr>
        <p:spPr>
          <a:xfrm>
            <a:off x="6606148" y="5969912"/>
            <a:ext cx="4459528"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Champion</a:t>
            </a:r>
            <a:r>
              <a:rPr lang="en-US" sz="800" dirty="0">
                <a:solidFill>
                  <a:schemeClr val="bg1"/>
                </a:solidFill>
                <a:latin typeface="Arial" panose="020B0604020202020204" pitchFamily="34" charset="0"/>
                <a:cs typeface="Arial" panose="020B0604020202020204" pitchFamily="34" charset="0"/>
              </a:rPr>
              <a:t>, Lyric Opera of Chicago (photo: Michael </a:t>
            </a:r>
            <a:r>
              <a:rPr lang="en-US" sz="800" dirty="0" err="1">
                <a:solidFill>
                  <a:schemeClr val="bg1"/>
                </a:solidFill>
                <a:latin typeface="Arial" panose="020B0604020202020204" pitchFamily="34" charset="0"/>
                <a:cs typeface="Arial" panose="020B0604020202020204" pitchFamily="34" charset="0"/>
              </a:rPr>
              <a:t>Brosilow</a:t>
            </a:r>
            <a:r>
              <a:rPr lang="en-US" sz="800" dirty="0">
                <a:solidFill>
                  <a:schemeClr val="bg1"/>
                </a:solidFill>
                <a:latin typeface="Arial" panose="020B0604020202020204" pitchFamily="34" charset="0"/>
                <a:cs typeface="Arial" panose="020B0604020202020204" pitchFamily="34" charset="0"/>
              </a:rPr>
              <a:t>)</a:t>
            </a:r>
            <a:endParaRPr lang="en-US" sz="800" i="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87BED6BE-C79A-EAAC-A16F-799065C18548}"/>
              </a:ext>
            </a:extLst>
          </p:cNvPr>
          <p:cNvSpPr txBox="1">
            <a:spLocks/>
          </p:cNvSpPr>
          <p:nvPr/>
        </p:nvSpPr>
        <p:spPr>
          <a:xfrm>
            <a:off x="368299" y="634544"/>
            <a:ext cx="10985500" cy="27944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#2: </a:t>
            </a:r>
            <a:r>
              <a:rPr lang="en-US" sz="4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 I, Scene 22-23: Don’t listen, Emile. Don’t think–In my head it happens fast</a:t>
            </a:r>
            <a:endParaRPr lang="en-US" sz="4800" b="1" dirty="0">
              <a:latin typeface="Arial" panose="020B0604020202020204" pitchFamily="34" charset="0"/>
              <a:cs typeface="Arial" panose="020B0604020202020204" pitchFamily="34" charset="0"/>
            </a:endParaRPr>
          </a:p>
          <a:p>
            <a:pPr algn="l"/>
            <a:endParaRPr lang="en-US" sz="48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FEF3C3C-367E-CA56-006F-BC1208575FB5}"/>
              </a:ext>
            </a:extLst>
          </p:cNvPr>
          <p:cNvSpPr txBox="1"/>
          <p:nvPr/>
        </p:nvSpPr>
        <p:spPr>
          <a:xfrm>
            <a:off x="945765" y="2688148"/>
            <a:ext cx="5150235" cy="3785652"/>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During the weigh-in, Benny “Kid” </a:t>
            </a:r>
            <a:r>
              <a:rPr lang="en-US" sz="2400" dirty="0" err="1">
                <a:latin typeface="Arial" panose="020B0604020202020204" pitchFamily="34" charset="0"/>
                <a:cs typeface="Arial" panose="020B0604020202020204" pitchFamily="34" charset="0"/>
              </a:rPr>
              <a:t>Paret</a:t>
            </a:r>
            <a:r>
              <a:rPr lang="en-US" sz="2400" dirty="0">
                <a:latin typeface="Arial" panose="020B0604020202020204" pitchFamily="34" charset="0"/>
                <a:cs typeface="Arial" panose="020B0604020202020204" pitchFamily="34" charset="0"/>
              </a:rPr>
              <a:t> taunts Emile about his sexual orientation, provoking tension between the two fighters. Once in the ring, </a:t>
            </a:r>
            <a:r>
              <a:rPr lang="en-US" sz="2400" dirty="0" err="1">
                <a:latin typeface="Arial" panose="020B0604020202020204" pitchFamily="34" charset="0"/>
                <a:cs typeface="Arial" panose="020B0604020202020204" pitchFamily="34" charset="0"/>
              </a:rPr>
              <a:t>Paret</a:t>
            </a:r>
            <a:r>
              <a:rPr lang="en-US" sz="2400" dirty="0">
                <a:latin typeface="Arial" panose="020B0604020202020204" pitchFamily="34" charset="0"/>
                <a:cs typeface="Arial" panose="020B0604020202020204" pitchFamily="34" charset="0"/>
              </a:rPr>
              <a:t> continues to antagonize Emile. In a burst of fury, further encouraged by Howie’s coaching, Emile delivers seventeen blows in less than seven seconds, knocking </a:t>
            </a:r>
            <a:r>
              <a:rPr lang="en-US" sz="2400" dirty="0" err="1">
                <a:latin typeface="Arial" panose="020B0604020202020204" pitchFamily="34" charset="0"/>
                <a:cs typeface="Arial" panose="020B0604020202020204" pitchFamily="34" charset="0"/>
              </a:rPr>
              <a:t>Paret</a:t>
            </a:r>
            <a:r>
              <a:rPr lang="en-US" sz="2400" dirty="0">
                <a:latin typeface="Arial" panose="020B0604020202020204" pitchFamily="34" charset="0"/>
                <a:cs typeface="Arial" panose="020B0604020202020204" pitchFamily="34" charset="0"/>
              </a:rPr>
              <a:t> into a coma.</a:t>
            </a:r>
          </a:p>
        </p:txBody>
      </p:sp>
    </p:spTree>
    <p:extLst>
      <p:ext uri="{BB962C8B-B14F-4D97-AF65-F5344CB8AC3E}">
        <p14:creationId xmlns:p14="http://schemas.microsoft.com/office/powerpoint/2010/main" val="347927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3282-F934-ED1C-B092-587950CD2CA9}"/>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#2 continued</a:t>
            </a:r>
          </a:p>
        </p:txBody>
      </p:sp>
      <p:pic>
        <p:nvPicPr>
          <p:cNvPr id="3" name="Graphic 2" descr="Theatre with solid fill">
            <a:hlinkClick r:id="rId3"/>
            <a:extLst>
              <a:ext uri="{FF2B5EF4-FFF2-40B4-BE49-F238E27FC236}">
                <a16:creationId xmlns:a16="http://schemas.microsoft.com/office/drawing/2014/main" id="{DF3ABF36-997D-9F88-86F0-306C5312D9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36115" y="1447177"/>
            <a:ext cx="4276272" cy="4276272"/>
          </a:xfrm>
          <a:prstGeom prst="rect">
            <a:avLst/>
          </a:prstGeom>
        </p:spPr>
      </p:pic>
      <p:sp>
        <p:nvSpPr>
          <p:cNvPr id="4" name="TextBox 3">
            <a:extLst>
              <a:ext uri="{FF2B5EF4-FFF2-40B4-BE49-F238E27FC236}">
                <a16:creationId xmlns:a16="http://schemas.microsoft.com/office/drawing/2014/main" id="{013269EB-E7C1-DE1F-076D-8E4544FD3B65}"/>
              </a:ext>
            </a:extLst>
          </p:cNvPr>
          <p:cNvSpPr txBox="1"/>
          <p:nvPr/>
        </p:nvSpPr>
        <p:spPr>
          <a:xfrm>
            <a:off x="368300" y="2701301"/>
            <a:ext cx="7527472" cy="1751762"/>
          </a:xfrm>
          <a:prstGeom prst="rect">
            <a:avLst/>
          </a:prstGeom>
          <a:noFill/>
        </p:spPr>
        <p:txBody>
          <a:bodyPr wrap="square" rtlCol="0">
            <a:spAutoFit/>
          </a:bodyPr>
          <a:lstStyle/>
          <a:p>
            <a:pPr marL="0" marR="0">
              <a:lnSpc>
                <a:spcPct val="107000"/>
              </a:lnSpc>
              <a:spcBef>
                <a:spcPts val="525"/>
              </a:spcBef>
              <a:spcAft>
                <a:spcPts val="0"/>
              </a:spcAft>
            </a:pPr>
            <a:r>
              <a:rPr lang="en-US" u="sng" kern="100" dirty="0">
                <a:solidFill>
                  <a:srgbClr val="C8102E"/>
                </a:solidFill>
                <a:latin typeface="Arial" panose="020B0604020202020204" pitchFamily="34" charset="0"/>
                <a:ea typeface="Calibri" panose="020F0502020204030204" pitchFamily="34" charset="0"/>
                <a:cs typeface="Arial" panose="020B0604020202020204" pitchFamily="34" charset="0"/>
              </a:rPr>
              <a:t>Met Opera on Demand:</a:t>
            </a:r>
            <a:r>
              <a:rPr lang="en-US" kern="100" dirty="0">
                <a:solidFill>
                  <a:srgbClr val="C8102E"/>
                </a:solidFill>
                <a:latin typeface="Arial" panose="020B0604020202020204" pitchFamily="34" charset="0"/>
                <a:ea typeface="Calibri" panose="020F0502020204030204" pitchFamily="34" charset="0"/>
                <a:cs typeface="Arial" panose="020B0604020202020204" pitchFamily="34" charset="0"/>
              </a:rPr>
              <a:t> </a:t>
            </a:r>
            <a:r>
              <a:rPr lang="en-US" kern="100" dirty="0">
                <a:effectLst/>
                <a:latin typeface="Arial" panose="020B0604020202020204" pitchFamily="34" charset="0"/>
                <a:ea typeface="Calibri" panose="020F0502020204030204" pitchFamily="34" charset="0"/>
                <a:cs typeface="Arial" panose="020B0604020202020204" pitchFamily="34" charset="0"/>
              </a:rPr>
              <a:t>Track #27. ACT I: Don't listen, Emile. Don't think—In my head it happens fast</a:t>
            </a:r>
          </a:p>
          <a:p>
            <a:pPr marL="0" marR="0">
              <a:lnSpc>
                <a:spcPct val="107000"/>
              </a:lnSpc>
              <a:spcBef>
                <a:spcPts val="525"/>
              </a:spcBef>
              <a:spcAft>
                <a:spcPts val="0"/>
              </a:spcAft>
            </a:pPr>
            <a:r>
              <a:rPr lang="en-US" kern="100" dirty="0">
                <a:effectLst/>
                <a:latin typeface="Arial" panose="020B0604020202020204" pitchFamily="34" charset="0"/>
                <a:ea typeface="Calibri" panose="020F0502020204030204" pitchFamily="34" charset="0"/>
                <a:cs typeface="Arial" panose="020B0604020202020204" pitchFamily="34" charset="0"/>
              </a:rPr>
              <a:t>04:56 – 07:03</a:t>
            </a:r>
          </a:p>
          <a:p>
            <a:pPr marL="0" marR="0">
              <a:lnSpc>
                <a:spcPct val="107000"/>
              </a:lnSpc>
              <a:spcBef>
                <a:spcPts val="525"/>
              </a:spcBef>
              <a:spcAft>
                <a:spcPts val="0"/>
              </a:spcAft>
            </a:pPr>
            <a:endParaRPr lang="en-US" kern="100" dirty="0">
              <a:effectLst/>
              <a:latin typeface="Aptos" panose="020B0004020202020204" pitchFamily="34" charset="0"/>
              <a:ea typeface="Calibri" panose="020F0502020204030204" pitchFamily="34" charset="0"/>
              <a:cs typeface="Times New Roman" panose="02020603050405020304" pitchFamily="18" charset="0"/>
            </a:endParaRPr>
          </a:p>
          <a:p>
            <a:pPr marL="0" marR="0">
              <a:lnSpc>
                <a:spcPct val="107000"/>
              </a:lnSpc>
              <a:spcBef>
                <a:spcPts val="525"/>
              </a:spcBef>
              <a:spcAft>
                <a:spcPts val="0"/>
              </a:spcAft>
            </a:pPr>
            <a:r>
              <a:rPr lang="en-US" sz="1800" i="1" kern="1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245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BC38ED-B8D4-D67E-DFDD-34AD4D11E4CE}"/>
              </a:ext>
            </a:extLst>
          </p:cNvPr>
          <p:cNvSpPr txBox="1"/>
          <p:nvPr/>
        </p:nvSpPr>
        <p:spPr>
          <a:xfrm>
            <a:off x="5150926" y="2459504"/>
            <a:ext cx="5257800" cy="1938992"/>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Emile, suffering from brain trauma from his boxing career and haunted by his past, faces Benny </a:t>
            </a:r>
            <a:r>
              <a:rPr lang="en-US" sz="2400" dirty="0" err="1">
                <a:latin typeface="Arial" panose="020B0604020202020204" pitchFamily="34" charset="0"/>
                <a:cs typeface="Arial" panose="020B0604020202020204" pitchFamily="34" charset="0"/>
              </a:rPr>
              <a:t>Paret</a:t>
            </a:r>
            <a:r>
              <a:rPr lang="en-US" sz="2400" dirty="0">
                <a:latin typeface="Arial" panose="020B0604020202020204" pitchFamily="34" charset="0"/>
                <a:cs typeface="Arial" panose="020B0604020202020204" pitchFamily="34" charset="0"/>
              </a:rPr>
              <a:t> Jr. seeking forgiveness for the fatal fight that took the now young man’s father. </a:t>
            </a:r>
          </a:p>
        </p:txBody>
      </p:sp>
      <p:pic>
        <p:nvPicPr>
          <p:cNvPr id="4" name="Picture 3" descr="Two men standing on a stage&#10;&#10;Description automatically generated">
            <a:extLst>
              <a:ext uri="{FF2B5EF4-FFF2-40B4-BE49-F238E27FC236}">
                <a16:creationId xmlns:a16="http://schemas.microsoft.com/office/drawing/2014/main" id="{879DD560-480E-5079-DD04-FC0CA3072178}"/>
              </a:ext>
            </a:extLst>
          </p:cNvPr>
          <p:cNvPicPr>
            <a:picLocks noChangeAspect="1"/>
          </p:cNvPicPr>
          <p:nvPr/>
        </p:nvPicPr>
        <p:blipFill>
          <a:blip r:embed="rId2">
            <a:extLst>
              <a:ext uri="{28A0092B-C50C-407E-A947-70E740481C1C}">
                <a14:useLocalDpi xmlns:a14="http://schemas.microsoft.com/office/drawing/2010/main" val="0"/>
              </a:ext>
            </a:extLst>
          </a:blip>
          <a:srcRect t="14693"/>
          <a:stretch/>
        </p:blipFill>
        <p:spPr>
          <a:xfrm>
            <a:off x="1747727" y="2102646"/>
            <a:ext cx="3352903" cy="4196387"/>
          </a:xfrm>
          <a:prstGeom prst="rect">
            <a:avLst/>
          </a:prstGeom>
        </p:spPr>
      </p:pic>
      <p:sp>
        <p:nvSpPr>
          <p:cNvPr id="5" name="TextBox 4">
            <a:extLst>
              <a:ext uri="{FF2B5EF4-FFF2-40B4-BE49-F238E27FC236}">
                <a16:creationId xmlns:a16="http://schemas.microsoft.com/office/drawing/2014/main" id="{CD470835-A27E-F34F-BB81-4556C6B16893}"/>
              </a:ext>
            </a:extLst>
          </p:cNvPr>
          <p:cNvSpPr txBox="1"/>
          <p:nvPr/>
        </p:nvSpPr>
        <p:spPr>
          <a:xfrm>
            <a:off x="1747728" y="6083589"/>
            <a:ext cx="4459528"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Champion</a:t>
            </a:r>
            <a:r>
              <a:rPr lang="en-US" sz="800" dirty="0">
                <a:solidFill>
                  <a:schemeClr val="bg1"/>
                </a:solidFill>
                <a:latin typeface="Arial" panose="020B0604020202020204" pitchFamily="34" charset="0"/>
                <a:cs typeface="Arial" panose="020B0604020202020204" pitchFamily="34" charset="0"/>
              </a:rPr>
              <a:t>, Lyric Opera of Chicago (photo: Michael </a:t>
            </a:r>
            <a:r>
              <a:rPr lang="en-US" sz="800" dirty="0" err="1">
                <a:solidFill>
                  <a:schemeClr val="bg1"/>
                </a:solidFill>
                <a:latin typeface="Arial" panose="020B0604020202020204" pitchFamily="34" charset="0"/>
                <a:cs typeface="Arial" panose="020B0604020202020204" pitchFamily="34" charset="0"/>
              </a:rPr>
              <a:t>Brosilow</a:t>
            </a:r>
            <a:r>
              <a:rPr lang="en-US" sz="800" dirty="0">
                <a:solidFill>
                  <a:schemeClr val="bg1"/>
                </a:solidFill>
                <a:latin typeface="Arial" panose="020B0604020202020204" pitchFamily="34" charset="0"/>
                <a:cs typeface="Arial" panose="020B0604020202020204" pitchFamily="34" charset="0"/>
              </a:rPr>
              <a:t>)</a:t>
            </a:r>
            <a:endParaRPr lang="en-US" sz="800" i="1"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E541BA7-2AE9-B77B-03DA-D575AC6B5936}"/>
              </a:ext>
            </a:extLst>
          </p:cNvPr>
          <p:cNvSpPr txBox="1">
            <a:spLocks/>
          </p:cNvSpPr>
          <p:nvPr/>
        </p:nvSpPr>
        <p:spPr>
          <a:xfrm>
            <a:off x="368299" y="572630"/>
            <a:ext cx="10985500" cy="15365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#3: Act II, Scene 20: What is it you want from me? (I’m sorry)</a:t>
            </a:r>
            <a:endParaRPr lang="en-US" sz="4800" b="1" dirty="0"/>
          </a:p>
        </p:txBody>
      </p:sp>
    </p:spTree>
    <p:extLst>
      <p:ext uri="{BB962C8B-B14F-4D97-AF65-F5344CB8AC3E}">
        <p14:creationId xmlns:p14="http://schemas.microsoft.com/office/powerpoint/2010/main" val="1042072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5d4d16c-bf63-424b-a50c-8f06863d77c9" xsi:nil="true"/>
    <lcf76f155ced4ddcb4097134ff3c332f xmlns="b72ba1e0-34b4-4993-8b13-ea94b42b601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C20123CC55F54FB419FEF2656D0B67" ma:contentTypeVersion="18" ma:contentTypeDescription="Create a new document." ma:contentTypeScope="" ma:versionID="530eeba448efa15e4eb13aa548216de8">
  <xsd:schema xmlns:xsd="http://www.w3.org/2001/XMLSchema" xmlns:xs="http://www.w3.org/2001/XMLSchema" xmlns:p="http://schemas.microsoft.com/office/2006/metadata/properties" xmlns:ns2="b72ba1e0-34b4-4993-8b13-ea94b42b601b" xmlns:ns3="b5d4d16c-bf63-424b-a50c-8f06863d77c9" targetNamespace="http://schemas.microsoft.com/office/2006/metadata/properties" ma:root="true" ma:fieldsID="60fd2fbb6b7d391bf724b351339150d8" ns2:_="" ns3:_="">
    <xsd:import namespace="b72ba1e0-34b4-4993-8b13-ea94b42b601b"/>
    <xsd:import namespace="b5d4d16c-bf63-424b-a50c-8f06863d77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2ba1e0-34b4-4993-8b13-ea94b42b60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e0a3262-5203-4f8a-8a89-6d95a304a3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4d16c-bf63-424b-a50c-8f06863d77c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a1c485f-a3a1-46ff-b4d5-f82ec574cdad}" ma:internalName="TaxCatchAll" ma:showField="CatchAllData" ma:web="b5d4d16c-bf63-424b-a50c-8f06863d77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38A321-E87B-4D92-8CF2-7B90146DB740}">
  <ds:schemaRefs>
    <ds:schemaRef ds:uri="http://schemas.microsoft.com/office/2006/metadata/properties"/>
    <ds:schemaRef ds:uri="http://purl.org/dc/term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0b040992-1954-4cf2-b78b-bc7225a229df"/>
    <ds:schemaRef ds:uri="8c568c06-6ba8-406a-a8f5-b6581bfd1883"/>
    <ds:schemaRef ds:uri="b5d4d16c-bf63-424b-a50c-8f06863d77c9"/>
    <ds:schemaRef ds:uri="b72ba1e0-34b4-4993-8b13-ea94b42b601b"/>
  </ds:schemaRefs>
</ds:datastoreItem>
</file>

<file path=customXml/itemProps2.xml><?xml version="1.0" encoding="utf-8"?>
<ds:datastoreItem xmlns:ds="http://schemas.openxmlformats.org/officeDocument/2006/customXml" ds:itemID="{4987F0F3-4D24-4614-85C7-4FB3372C6441}">
  <ds:schemaRefs>
    <ds:schemaRef ds:uri="http://schemas.microsoft.com/sharepoint/v3/contenttype/forms"/>
  </ds:schemaRefs>
</ds:datastoreItem>
</file>

<file path=customXml/itemProps3.xml><?xml version="1.0" encoding="utf-8"?>
<ds:datastoreItem xmlns:ds="http://schemas.openxmlformats.org/officeDocument/2006/customXml" ds:itemID="{B7CC7706-C94C-405C-95BA-88E139F902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2ba1e0-34b4-4993-8b13-ea94b42b601b"/>
    <ds:schemaRef ds:uri="b5d4d16c-bf63-424b-a50c-8f06863d77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6346</TotalTime>
  <Words>1755</Words>
  <Application>Microsoft Office PowerPoint</Application>
  <PresentationFormat>Widescreen</PresentationFormat>
  <Paragraphs>119</Paragraphs>
  <Slides>27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Cambria</vt:lpstr>
      <vt:lpstr>Courier New</vt:lpstr>
      <vt:lpstr>Georgia</vt:lpstr>
      <vt:lpstr>Symbol</vt:lpstr>
      <vt:lpstr>Office Theme</vt:lpstr>
      <vt:lpstr>Production Design Adaptation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Wise</dc:creator>
  <cp:lastModifiedBy>Jaclyn Randazzo</cp:lastModifiedBy>
  <cp:revision>55</cp:revision>
  <dcterms:created xsi:type="dcterms:W3CDTF">2020-04-06T15:08:23Z</dcterms:created>
  <dcterms:modified xsi:type="dcterms:W3CDTF">2024-12-20T15:21:57Z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0x010100E4C20123CC55F54FB419FEF2656D0B67</vt:lpwstr>
  </property>
  <property fmtid="{D5CDD505-2E9C-101B-9397-08002B2CF9AE}" pid="3" name="MediaServiceImageTags">
    <vt:lpwstr/>
  </property>
</Properties>
</file>