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302" r:id="rId5"/>
    <p:sldId id="265" r:id="rId6"/>
    <p:sldId id="256" r:id="rId7"/>
    <p:sldId id="306" r:id="rId8"/>
    <p:sldId id="309" r:id="rId9"/>
    <p:sldId id="316" r:id="rId10"/>
    <p:sldId id="284" r:id="rId11"/>
    <p:sldId id="307" r:id="rId12"/>
    <p:sldId id="308" r:id="rId13"/>
    <p:sldId id="263" r:id="rId14"/>
    <p:sldId id="289" r:id="rId15"/>
    <p:sldId id="290" r:id="rId16"/>
    <p:sldId id="280" r:id="rId17"/>
    <p:sldId id="318" r:id="rId18"/>
    <p:sldId id="317" r:id="rId19"/>
    <p:sldId id="286" r:id="rId20"/>
    <p:sldId id="319" r:id="rId21"/>
    <p:sldId id="291" r:id="rId22"/>
    <p:sldId id="304" r:id="rId23"/>
    <p:sldId id="31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9C9A"/>
    <a:srgbClr val="B9B8B7"/>
    <a:srgbClr val="B7B7B7"/>
    <a:srgbClr val="FFFEFA"/>
    <a:srgbClr val="C8102E"/>
    <a:srgbClr val="F8F8F8"/>
    <a:srgbClr val="E5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94607-5311-4666-BD22-64E3F859E2FA}" v="1" dt="2024-11-19T15:21:13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249" autoAdjust="0"/>
  </p:normalViewPr>
  <p:slideViewPr>
    <p:cSldViewPr snapToGrid="0">
      <p:cViewPr varScale="1">
        <p:scale>
          <a:sx n="83" d="100"/>
          <a:sy n="83" d="100"/>
        </p:scale>
        <p:origin x="6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2F088-FDA7-431A-83D8-C4685347125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DECFC-91BF-4AD5-8C5F-471766CF9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57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Poetic Devices used: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imagery, metaphor, symbolism, alliteration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30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Poetic Devices used: </a:t>
            </a:r>
            <a:r>
              <a:rPr lang="en-US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rhyme, personification, and alliteration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63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Poetic Devices used: </a:t>
            </a:r>
            <a:r>
              <a:rPr lang="en-US" sz="1800" i="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metaphor, alliteration, rhyme</a:t>
            </a:r>
            <a:endParaRPr lang="en-US" b="1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96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0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https://www.youtube.com/watch?v=-Whvo9QPQFg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181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0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https://www.youtube.com/watch?v=WYaF6-36bmg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95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5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0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https://www.youtube.com/watch?v=-Whvo9QPQFg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92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kern="0" dirty="0">
                <a:solidFill>
                  <a:srgbClr val="0563C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https://www.youtube.com/watch?v=WYaF6-36bmg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01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u="none" kern="0" dirty="0">
              <a:solidFill>
                <a:srgbClr val="0563C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47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Poetic Devices used: 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rhyme, repetition, metaphor, imagery, personification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DECFC-91BF-4AD5-8C5F-471766CF90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82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1" y="665962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137781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red text on a black background&#10;&#10;Description automatically generated">
            <a:extLst>
              <a:ext uri="{FF2B5EF4-FFF2-40B4-BE49-F238E27FC236}">
                <a16:creationId xmlns:a16="http://schemas.microsoft.com/office/drawing/2014/main" id="{A8379133-4680-8695-16CE-B0DA5C86B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16" y="4317517"/>
            <a:ext cx="5711964" cy="151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8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812" y="563433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2C675CF-5071-A27F-9874-BA5DB77373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811" y="1874531"/>
            <a:ext cx="10984375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075901-CAB5-5BC5-3A26-1336C54FC2BF}"/>
              </a:ext>
            </a:extLst>
          </p:cNvPr>
          <p:cNvSpPr txBox="1"/>
          <p:nvPr userDrawn="1"/>
        </p:nvSpPr>
        <p:spPr>
          <a:xfrm>
            <a:off x="10200815" y="6225869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1476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F6854A-E8E4-AD47-7C51-1677E17B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430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7E223F6-A23C-54D6-ACF3-A965EB8E6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600" y="11945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A956003-5C2D-E80D-F00D-3D2CF1187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226450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049874-9FD5-3DED-79BB-5B26DD7F958F}"/>
              </a:ext>
            </a:extLst>
          </p:cNvPr>
          <p:cNvSpPr txBox="1"/>
          <p:nvPr userDrawn="1"/>
        </p:nvSpPr>
        <p:spPr>
          <a:xfrm>
            <a:off x="10200815" y="6225869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127759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E4410A6E-C1A3-8886-CA41-46C65DF4E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745CF91-0581-9E41-F431-D30FD6229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1A3953-5357-872E-8497-32869FEF6C94}"/>
              </a:ext>
            </a:extLst>
          </p:cNvPr>
          <p:cNvSpPr txBox="1"/>
          <p:nvPr userDrawn="1"/>
        </p:nvSpPr>
        <p:spPr>
          <a:xfrm>
            <a:off x="10200815" y="6225869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24715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3458" y="2430687"/>
            <a:ext cx="10984375" cy="1180618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3732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1720EBB-21D1-4754-991F-EB8953120E0F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82CE2-59D1-45E2-B5A3-3ED3CE03BDC1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9AD3E3-FD4B-12C2-0B1E-DC8EE48F48AF}"/>
              </a:ext>
            </a:extLst>
          </p:cNvPr>
          <p:cNvSpPr txBox="1"/>
          <p:nvPr userDrawn="1"/>
        </p:nvSpPr>
        <p:spPr>
          <a:xfrm>
            <a:off x="10200815" y="6225869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B7B8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of OPERA America</a:t>
            </a:r>
          </a:p>
        </p:txBody>
      </p:sp>
    </p:spTree>
    <p:extLst>
      <p:ext uri="{BB962C8B-B14F-4D97-AF65-F5344CB8AC3E}">
        <p14:creationId xmlns:p14="http://schemas.microsoft.com/office/powerpoint/2010/main" val="37177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25B9-6D6C-46FD-8747-DA5FD85E2693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400F-DAA0-45CD-9B80-ED5465233AB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516D2C-6E54-4214-BFEC-219C28DB01AB}"/>
              </a:ext>
            </a:extLst>
          </p:cNvPr>
          <p:cNvSpPr/>
          <p:nvPr userDrawn="1"/>
        </p:nvSpPr>
        <p:spPr>
          <a:xfrm>
            <a:off x="0" y="-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B0AA-3900-4A19-BB19-3BC1581D8D9D}"/>
              </a:ext>
            </a:extLst>
          </p:cNvPr>
          <p:cNvSpPr/>
          <p:nvPr userDrawn="1"/>
        </p:nvSpPr>
        <p:spPr>
          <a:xfrm>
            <a:off x="0" y="6473952"/>
            <a:ext cx="12192000" cy="384048"/>
          </a:xfrm>
          <a:prstGeom prst="rect">
            <a:avLst/>
          </a:prstGeom>
          <a:solidFill>
            <a:srgbClr val="E5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Cambria" panose="02040503050406030204" pitchFamily="18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-Whvo9QPQF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https://www.youtube.com/watch?v=WYaF6-36bm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hyperlink" Target="https://www.youtube.com/watch?v=-Whvo9QPQFg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hyperlink" Target="https://www.youtube.com/watch?v=WYaF6-36bmg" TargetMode="External"/><Relationship Id="rId4" Type="http://schemas.openxmlformats.org/officeDocument/2006/relationships/image" Target="../media/image4.svg"/><Relationship Id="rId9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A9ABCA-4DB5-B93E-9270-647D25ADB009}"/>
              </a:ext>
            </a:extLst>
          </p:cNvPr>
          <p:cNvSpPr/>
          <p:nvPr/>
        </p:nvSpPr>
        <p:spPr>
          <a:xfrm>
            <a:off x="0" y="0"/>
            <a:ext cx="12192000" cy="3793543"/>
          </a:xfrm>
          <a:prstGeom prst="rect">
            <a:avLst/>
          </a:prstGeom>
          <a:solidFill>
            <a:srgbClr val="C81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C53ECC-57DD-F799-DEB4-5F4FECA155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Key Scenes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8D9891-B917-D579-C30A-B9265F407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5807" y="2188694"/>
            <a:ext cx="9500381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EF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Enriching the Humanities Through Opera</a:t>
            </a:r>
          </a:p>
        </p:txBody>
      </p:sp>
      <p:pic>
        <p:nvPicPr>
          <p:cNvPr id="5" name="Picture 4" descr="A white and orange logo&#10;&#10;Description automatically generated">
            <a:extLst>
              <a:ext uri="{FF2B5EF4-FFF2-40B4-BE49-F238E27FC236}">
                <a16:creationId xmlns:a16="http://schemas.microsoft.com/office/drawing/2014/main" id="{32546BCA-FE71-8D18-5E1D-07052A234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6188" y="5927188"/>
            <a:ext cx="1253448" cy="41346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41D6D8-AEAE-24B5-8D1D-211198BC00FD}"/>
              </a:ext>
            </a:extLst>
          </p:cNvPr>
          <p:cNvSpPr txBox="1"/>
          <p:nvPr/>
        </p:nvSpPr>
        <p:spPr>
          <a:xfrm>
            <a:off x="7753036" y="6133920"/>
            <a:ext cx="35986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9998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possible by the generous support from the</a:t>
            </a:r>
          </a:p>
        </p:txBody>
      </p:sp>
    </p:spTree>
    <p:extLst>
      <p:ext uri="{BB962C8B-B14F-4D97-AF65-F5344CB8AC3E}">
        <p14:creationId xmlns:p14="http://schemas.microsoft.com/office/powerpoint/2010/main" val="2684681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"/>
          <p:cNvSpPr txBox="1"/>
          <p:nvPr/>
        </p:nvSpPr>
        <p:spPr>
          <a:xfrm>
            <a:off x="600636" y="1609016"/>
            <a:ext cx="5764306" cy="451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Rhyme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Symbolism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Repetition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Meter</a:t>
            </a:r>
            <a:endParaRPr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Alliteration</a:t>
            </a:r>
            <a:endParaRPr/>
          </a:p>
          <a:p>
            <a:pPr marL="742950" marR="0" lvl="1" indent="-1714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8"/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</a:t>
            </a:r>
            <a:endParaRPr dirty="0"/>
          </a:p>
        </p:txBody>
      </p:sp>
      <p:sp>
        <p:nvSpPr>
          <p:cNvPr id="124" name="Google Shape;124;p8"/>
          <p:cNvSpPr txBox="1"/>
          <p:nvPr/>
        </p:nvSpPr>
        <p:spPr>
          <a:xfrm>
            <a:off x="6095999" y="1609016"/>
            <a:ext cx="5495365" cy="4518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Metaphor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Simile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Imagery</a:t>
            </a:r>
            <a:endParaRPr dirty="0"/>
          </a:p>
          <a:p>
            <a:pPr marL="742950" marR="0" lvl="1" indent="-1079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Personification</a:t>
            </a: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endParaRPr lang="en-US" sz="2800" dirty="0">
              <a:solidFill>
                <a:schemeClr val="dk1"/>
              </a:solidFill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urier New"/>
              <a:buChar char="o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Onomatopoeia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1" y="1499921"/>
            <a:ext cx="11223171" cy="489299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Metaphor, Rhyme and Repetition: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“The wind was a torrent of darkness among the gusty trees.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The moon was a ghostly galleon tossed upon cloudy sees.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The road was a ribbon of moonlight over the purple moor,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And the highwayman came riding –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Riding – Riding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The highwayman came riding, up to the old inn-door.”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Excerpt from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“The Highwayman”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Alfred Noyes</a:t>
            </a:r>
          </a:p>
          <a:p>
            <a:pPr algn="l"/>
            <a:endParaRPr lang="en-US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Imagery: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“I feel the ladder sway as the boughs bend.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And I keep hearing from the cellar bin</a:t>
            </a:r>
          </a:p>
          <a:p>
            <a:pPr algn="l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The rumbling sound of load on load of apples coming in”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Excerpt from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“After Apple Picking”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Robert Frost</a:t>
            </a:r>
          </a:p>
          <a:p>
            <a:pPr algn="l"/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E3B9D2-55C8-59FB-6144-DEA3032FE6A1}"/>
              </a:ext>
            </a:extLst>
          </p:cNvPr>
          <p:cNvSpPr txBox="1"/>
          <p:nvPr/>
        </p:nvSpPr>
        <p:spPr>
          <a:xfrm>
            <a:off x="7438491" y="2684534"/>
            <a:ext cx="446923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Simile: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 my Love is like a red, red rose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That’s newly sprung in June;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 my Love is like a melody</a:t>
            </a:r>
          </a:p>
          <a:p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That’s sweetly played in tune.”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Excerpt from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“A Red, Red Rose”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Robert Burns</a:t>
            </a:r>
          </a:p>
          <a:p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Google Shape;123;p8">
            <a:extLst>
              <a:ext uri="{FF2B5EF4-FFF2-40B4-BE49-F238E27FC236}">
                <a16:creationId xmlns:a16="http://schemas.microsoft.com/office/drawing/2014/main" id="{922B3814-3DE9-5536-3C3D-47AC69C3BD75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343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1" y="1694032"/>
            <a:ext cx="10515600" cy="459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Alliteration: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the silken, sad, uncertain rustling of each purple curtain”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Excerpt from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“The Raven”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Edgar Allen Poe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Personification and Symbolism: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Because I could not stop for Death –</a:t>
            </a:r>
          </a:p>
          <a:p>
            <a:pPr algn="l"/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He kindly stopped for me –</a:t>
            </a:r>
          </a:p>
          <a:p>
            <a:pPr algn="l"/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The Carriage held but just Ourselves –</a:t>
            </a:r>
          </a:p>
          <a:p>
            <a:pPr algn="l"/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And Immortality.”</a:t>
            </a:r>
          </a:p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Excerpt from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“Because I could not stop for Death”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Emily Dickinson</a:t>
            </a:r>
          </a:p>
        </p:txBody>
      </p:sp>
      <p:sp>
        <p:nvSpPr>
          <p:cNvPr id="5" name="Google Shape;123;p8">
            <a:extLst>
              <a:ext uri="{FF2B5EF4-FFF2-40B4-BE49-F238E27FC236}">
                <a16:creationId xmlns:a16="http://schemas.microsoft.com/office/drawing/2014/main" id="{B02BD509-FEA0-F758-7A35-84D67180469B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Poetic Devices Examples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9992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53DC35-0D7D-E935-F600-9FEEADEA7BEB}"/>
              </a:ext>
            </a:extLst>
          </p:cNvPr>
          <p:cNvSpPr txBox="1">
            <a:spLocks/>
          </p:cNvSpPr>
          <p:nvPr/>
        </p:nvSpPr>
        <p:spPr>
          <a:xfrm>
            <a:off x="284270" y="2280356"/>
            <a:ext cx="11602930" cy="3757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a police interrogation room, Malcolm expresses his anger over the struggles and injustices that have long burdened people like him.</a:t>
            </a: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24444D-C0BE-06C6-3C1F-743EBC96DC0F}"/>
              </a:ext>
            </a:extLst>
          </p:cNvPr>
          <p:cNvSpPr txBox="1"/>
          <p:nvPr/>
        </p:nvSpPr>
        <p:spPr>
          <a:xfrm>
            <a:off x="284270" y="567004"/>
            <a:ext cx="108975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Option 1: “You want the story, but you don’t want to know”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(Excerpt)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D8F0A-56F4-0AFD-A0B1-0EE7A3A8A7B2}"/>
              </a:ext>
            </a:extLst>
          </p:cNvPr>
          <p:cNvSpPr txBox="1"/>
          <p:nvPr/>
        </p:nvSpPr>
        <p:spPr>
          <a:xfrm>
            <a:off x="304799" y="3227317"/>
            <a:ext cx="11164389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MALCOLM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I’ve shined your shoes, I’ve sold your dope,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Hauled your bootleg, played with hustler's hope.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the crime is mine, I will do your time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 you can sleep.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won’t be out to get you on the street at night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but I won’t forget any evil that’s white.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72ECAA-AC35-4B44-D6A4-50AFA4B60F69}"/>
              </a:ext>
            </a:extLst>
          </p:cNvPr>
          <p:cNvSpPr txBox="1"/>
          <p:nvPr/>
        </p:nvSpPr>
        <p:spPr>
          <a:xfrm>
            <a:off x="6096000" y="3519705"/>
            <a:ext cx="58117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My truth is a hammer coming from the back.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will beat you down when you least expect.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 would not tell you what I know.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want the truth,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want the truth,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 want the truth, but you don’t want to know.</a:t>
            </a:r>
          </a:p>
        </p:txBody>
      </p:sp>
    </p:spTree>
    <p:extLst>
      <p:ext uri="{BB962C8B-B14F-4D97-AF65-F5344CB8AC3E}">
        <p14:creationId xmlns:p14="http://schemas.microsoft.com/office/powerpoint/2010/main" val="2503052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D6EB8A-D0D5-A440-E96A-730360EA408E}"/>
              </a:ext>
            </a:extLst>
          </p:cNvPr>
          <p:cNvSpPr txBox="1"/>
          <p:nvPr/>
        </p:nvSpPr>
        <p:spPr>
          <a:xfrm>
            <a:off x="284270" y="1515526"/>
            <a:ext cx="11498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Malcolm is disheartened by the turmoil dividing his family and the reporters hounding his every step. His wife, Betty Shabazz, hands him a ticket and tells him to go to Mecca to spend time alone and find his way.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36E359-32B0-3072-F1DB-017B0FD9F1FA}"/>
              </a:ext>
            </a:extLst>
          </p:cNvPr>
          <p:cNvSpPr txBox="1"/>
          <p:nvPr/>
        </p:nvSpPr>
        <p:spPr>
          <a:xfrm>
            <a:off x="284270" y="2927818"/>
            <a:ext cx="748813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BETTY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Alone with his dreams in a light seldom seen.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Soon the henchmen will come take his sky and stars,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leave only blood.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When a man is lost what is left inside?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makes him take one step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 keep on breathing?</a:t>
            </a:r>
            <a:br>
              <a:rPr lang="en-US" sz="1800" dirty="0"/>
            </a:b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Google Shape;123;p8">
            <a:extLst>
              <a:ext uri="{FF2B5EF4-FFF2-40B4-BE49-F238E27FC236}">
                <a16:creationId xmlns:a16="http://schemas.microsoft.com/office/drawing/2014/main" id="{5F3EBB34-0E7C-0A45-7C25-4D887F200A6A}"/>
              </a:ext>
            </a:extLst>
          </p:cNvPr>
          <p:cNvSpPr txBox="1"/>
          <p:nvPr/>
        </p:nvSpPr>
        <p:spPr>
          <a:xfrm>
            <a:off x="284270" y="567004"/>
            <a:ext cx="11907729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Option 2: “When a man is lost” </a:t>
            </a:r>
            <a:r>
              <a:rPr lang="en-US" sz="4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(Excerpt)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1315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549CBAE-43C2-2CEE-A068-1EFB04B62D87}"/>
              </a:ext>
            </a:extLst>
          </p:cNvPr>
          <p:cNvSpPr txBox="1"/>
          <p:nvPr/>
        </p:nvSpPr>
        <p:spPr>
          <a:xfrm>
            <a:off x="284271" y="1788768"/>
            <a:ext cx="11485363" cy="4260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1 character in the key scene, i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dentify their emotions, and write a poem from their point of view in response to the scene’s action.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 poem should include: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Minimum of 4 lines </a:t>
            </a:r>
          </a:p>
          <a:p>
            <a:pPr marL="914400" marR="0" lvl="1" indent="-45720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 least </a:t>
            </a: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poetic devices</a:t>
            </a: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5" name="Google Shape;147;p12" descr="Pencil with solid fill">
            <a:extLst>
              <a:ext uri="{FF2B5EF4-FFF2-40B4-BE49-F238E27FC236}">
                <a16:creationId xmlns:a16="http://schemas.microsoft.com/office/drawing/2014/main" id="{443BA655-32D0-122A-AB7C-83DF1B36389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62683" y="483601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48;p12">
            <a:extLst>
              <a:ext uri="{FF2B5EF4-FFF2-40B4-BE49-F238E27FC236}">
                <a16:creationId xmlns:a16="http://schemas.microsoft.com/office/drawing/2014/main" id="{2399621B-EBB9-2733-8434-C3533E53BE7C}"/>
              </a:ext>
            </a:extLst>
          </p:cNvPr>
          <p:cNvSpPr txBox="1"/>
          <p:nvPr/>
        </p:nvSpPr>
        <p:spPr>
          <a:xfrm>
            <a:off x="284271" y="567004"/>
            <a:ext cx="8635612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Guidelines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144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36D85A-27CE-ACB5-F54D-133F07D756D9}"/>
              </a:ext>
            </a:extLst>
          </p:cNvPr>
          <p:cNvSpPr txBox="1">
            <a:spLocks/>
          </p:cNvSpPr>
          <p:nvPr/>
        </p:nvSpPr>
        <p:spPr>
          <a:xfrm>
            <a:off x="284270" y="1730327"/>
            <a:ext cx="11372557" cy="45606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know this rage that lives inside of you. 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burns and consumes,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fueled me too. 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this fire to fight this foe,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Lead with purpose and show them what you know.</a:t>
            </a:r>
            <a:r>
              <a:rPr lang="en-US" sz="3200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pic>
        <p:nvPicPr>
          <p:cNvPr id="7" name="Google Shape;147;p12" descr="Pencil with solid fill">
            <a:extLst>
              <a:ext uri="{FF2B5EF4-FFF2-40B4-BE49-F238E27FC236}">
                <a16:creationId xmlns:a16="http://schemas.microsoft.com/office/drawing/2014/main" id="{4119AC71-CA13-BA0F-D126-CD85229FC51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0567" y="48356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48;p12">
            <a:extLst>
              <a:ext uri="{FF2B5EF4-FFF2-40B4-BE49-F238E27FC236}">
                <a16:creationId xmlns:a16="http://schemas.microsoft.com/office/drawing/2014/main" id="{D1A8DBFF-3D78-222F-CA33-D14B018767A8}"/>
              </a:ext>
            </a:extLst>
          </p:cNvPr>
          <p:cNvSpPr txBox="1"/>
          <p:nvPr/>
        </p:nvSpPr>
        <p:spPr>
          <a:xfrm>
            <a:off x="284270" y="567004"/>
            <a:ext cx="1098349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Option 1: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Example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611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36D85A-27CE-ACB5-F54D-133F07D756D9}"/>
              </a:ext>
            </a:extLst>
          </p:cNvPr>
          <p:cNvSpPr txBox="1">
            <a:spLocks/>
          </p:cNvSpPr>
          <p:nvPr/>
        </p:nvSpPr>
        <p:spPr>
          <a:xfrm>
            <a:off x="284270" y="1877810"/>
            <a:ext cx="11372557" cy="3948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1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 walk with the weight of shadows behind,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but truth carves a path, fierce and unkind.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If blood stains my stars and clouds my sight,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let justice rise bold, let it burn bright.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endParaRPr lang="en-US" dirty="0"/>
          </a:p>
        </p:txBody>
      </p:sp>
      <p:pic>
        <p:nvPicPr>
          <p:cNvPr id="3" name="Google Shape;147;p12" descr="Pencil with solid fill">
            <a:extLst>
              <a:ext uri="{FF2B5EF4-FFF2-40B4-BE49-F238E27FC236}">
                <a16:creationId xmlns:a16="http://schemas.microsoft.com/office/drawing/2014/main" id="{2DB13DAA-33AB-162A-4078-C09B1B34C77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810567" y="48356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48;p12">
            <a:extLst>
              <a:ext uri="{FF2B5EF4-FFF2-40B4-BE49-F238E27FC236}">
                <a16:creationId xmlns:a16="http://schemas.microsoft.com/office/drawing/2014/main" id="{38B5420D-99D3-D192-98EC-C797E68A195D}"/>
              </a:ext>
            </a:extLst>
          </p:cNvPr>
          <p:cNvSpPr txBox="1"/>
          <p:nvPr/>
        </p:nvSpPr>
        <p:spPr>
          <a:xfrm>
            <a:off x="284270" y="567004"/>
            <a:ext cx="10983497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Option 2: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Response 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  <a:r>
              <a:rPr lang="en-US" sz="4800" b="1" dirty="0">
                <a:solidFill>
                  <a:schemeClr val="dk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Example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92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314EE7-9F66-5183-9F07-52B37472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428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</a:p>
        </p:txBody>
      </p:sp>
      <p:pic>
        <p:nvPicPr>
          <p:cNvPr id="6" name="Graphic 5" descr="Drama with solid fill">
            <a:extLst>
              <a:ext uri="{FF2B5EF4-FFF2-40B4-BE49-F238E27FC236}">
                <a16:creationId xmlns:a16="http://schemas.microsoft.com/office/drawing/2014/main" id="{C53CF069-FDB4-CCC9-266E-A9F12F7C15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48433" y="29717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11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DFB7CFF-D55D-DDD7-325C-CC103996DBDF}"/>
              </a:ext>
            </a:extLst>
          </p:cNvPr>
          <p:cNvSpPr txBox="1"/>
          <p:nvPr/>
        </p:nvSpPr>
        <p:spPr>
          <a:xfrm>
            <a:off x="406888" y="1838984"/>
            <a:ext cx="11378223" cy="3721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Share thoughts on the response poem process.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does poetry and music enhance the scene?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3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3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did you learn from viewing and presenting our response poems?</a:t>
            </a: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EB7FEAA-9CEE-FFBC-2512-805B9981F865}"/>
              </a:ext>
            </a:extLst>
          </p:cNvPr>
          <p:cNvSpPr txBox="1">
            <a:spLocks/>
          </p:cNvSpPr>
          <p:nvPr/>
        </p:nvSpPr>
        <p:spPr>
          <a:xfrm>
            <a:off x="368299" y="266077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</p:txBody>
      </p:sp>
      <p:pic>
        <p:nvPicPr>
          <p:cNvPr id="8" name="Graphic 7" descr="Group brainstorm outline">
            <a:extLst>
              <a:ext uri="{FF2B5EF4-FFF2-40B4-BE49-F238E27FC236}">
                <a16:creationId xmlns:a16="http://schemas.microsoft.com/office/drawing/2014/main" id="{8A8065DE-72B2-E380-0223-CE806CE44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7584" y="5327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23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1D38DE-3CC0-E900-2512-83C210E95CBD}"/>
              </a:ext>
            </a:extLst>
          </p:cNvPr>
          <p:cNvSpPr txBox="1"/>
          <p:nvPr/>
        </p:nvSpPr>
        <p:spPr>
          <a:xfrm>
            <a:off x="391549" y="1759379"/>
            <a:ext cx="11577710" cy="4086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Today’s Objectives: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characters’ emotions and responses in a key scene.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Identify poetic devices found in presented examples.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Create a response poem, at least four lines in length, using two poetic devices to represent a character’s response to a key scene in the work.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Demonstrate understanding of chosen key scene through </a:t>
            </a:r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response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poems.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583F3D-4751-89F5-780B-240FB83A94D5}"/>
              </a:ext>
            </a:extLst>
          </p:cNvPr>
          <p:cNvSpPr txBox="1"/>
          <p:nvPr/>
        </p:nvSpPr>
        <p:spPr>
          <a:xfrm>
            <a:off x="391549" y="913387"/>
            <a:ext cx="118004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poetry and music enhance a key scene in a story?</a:t>
            </a:r>
            <a:endParaRPr lang="en-US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53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5650383" y="2748010"/>
            <a:ext cx="5139537" cy="1361979"/>
          </a:xfrm>
          <a:prstGeom prst="rect">
            <a:avLst/>
          </a:prstGeom>
        </p:spPr>
      </p:pic>
      <p:pic>
        <p:nvPicPr>
          <p:cNvPr id="6" name="Picture 5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911C2EF3-D02A-9E31-F87E-234FC6F5D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952" y="1683658"/>
            <a:ext cx="2776025" cy="1554574"/>
          </a:xfrm>
          <a:prstGeom prst="rect">
            <a:avLst/>
          </a:prstGeom>
        </p:spPr>
      </p:pic>
      <p:pic>
        <p:nvPicPr>
          <p:cNvPr id="8" name="Picture 7" descr="A white and orange logo&#10;&#10;Description automatically generated">
            <a:extLst>
              <a:ext uri="{FF2B5EF4-FFF2-40B4-BE49-F238E27FC236}">
                <a16:creationId xmlns:a16="http://schemas.microsoft.com/office/drawing/2014/main" id="{7378B11C-B529-7410-1C83-84D5B29AC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952" y="4092720"/>
            <a:ext cx="3279025" cy="108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3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78543" y="2037764"/>
            <a:ext cx="11434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you listen to the music, write down the emotions you hear being expressed.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pic>
        <p:nvPicPr>
          <p:cNvPr id="8" name="Graphic 7" descr="Volume with solid fill">
            <a:hlinkClick r:id="rId7"/>
            <a:extLst>
              <a:ext uri="{FF2B5EF4-FFF2-40B4-BE49-F238E27FC236}">
                <a16:creationId xmlns:a16="http://schemas.microsoft.com/office/drawing/2014/main" id="{EBCBA767-3AA0-C4CC-F77D-154C7D918D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45710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78543" y="2037764"/>
            <a:ext cx="114349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As you listen to the music, write down the emotions you hear being expressed.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pic>
        <p:nvPicPr>
          <p:cNvPr id="4" name="Graphic 3" descr="Volume with solid fill">
            <a:hlinkClick r:id="rId7"/>
            <a:extLst>
              <a:ext uri="{FF2B5EF4-FFF2-40B4-BE49-F238E27FC236}">
                <a16:creationId xmlns:a16="http://schemas.microsoft.com/office/drawing/2014/main" id="{278EF0C7-E30A-3F5F-D96B-C6E2938AF5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4571045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9FEE3F-0109-4051-C3FD-87D7EFE446A3}"/>
              </a:ext>
            </a:extLst>
          </p:cNvPr>
          <p:cNvSpPr txBox="1"/>
          <p:nvPr/>
        </p:nvSpPr>
        <p:spPr>
          <a:xfrm>
            <a:off x="2646426" y="5485445"/>
            <a:ext cx="6899148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00:00 – 01:28</a:t>
            </a:r>
          </a:p>
        </p:txBody>
      </p:sp>
    </p:spTree>
    <p:extLst>
      <p:ext uri="{BB962C8B-B14F-4D97-AF65-F5344CB8AC3E}">
        <p14:creationId xmlns:p14="http://schemas.microsoft.com/office/powerpoint/2010/main" val="409550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B95E567-1BC5-65DE-01BE-9FD0A61313A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3" name="Graphic 2" descr="Headphones with solid fill">
            <a:extLst>
              <a:ext uri="{FF2B5EF4-FFF2-40B4-BE49-F238E27FC236}">
                <a16:creationId xmlns:a16="http://schemas.microsoft.com/office/drawing/2014/main" id="{F7E47828-0421-2A06-C03B-E6BE11D47C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12407F-9B0C-153A-655C-686ED40E31E5}"/>
              </a:ext>
            </a:extLst>
          </p:cNvPr>
          <p:cNvSpPr txBox="1"/>
          <p:nvPr/>
        </p:nvSpPr>
        <p:spPr>
          <a:xfrm>
            <a:off x="311164" y="1665270"/>
            <a:ext cx="3805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Emotions observed:</a:t>
            </a:r>
          </a:p>
        </p:txBody>
      </p:sp>
    </p:spTree>
    <p:extLst>
      <p:ext uri="{BB962C8B-B14F-4D97-AF65-F5344CB8AC3E}">
        <p14:creationId xmlns:p14="http://schemas.microsoft.com/office/powerpoint/2010/main" val="69151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DB38271-7D60-F489-C41E-E91E2EA74FFB}"/>
              </a:ext>
            </a:extLst>
          </p:cNvPr>
          <p:cNvSpPr txBox="1">
            <a:spLocks/>
          </p:cNvSpPr>
          <p:nvPr/>
        </p:nvSpPr>
        <p:spPr>
          <a:xfrm>
            <a:off x="406888" y="894244"/>
            <a:ext cx="10985500" cy="1181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venir LT Std 65 Medium" panose="020B060302020302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X: The Life and Times of Malcolm X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Synopsis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7CD8E-41F9-16FA-290E-7FF906B94CEC}"/>
              </a:ext>
            </a:extLst>
          </p:cNvPr>
          <p:cNvSpPr txBox="1"/>
          <p:nvPr/>
        </p:nvSpPr>
        <p:spPr>
          <a:xfrm>
            <a:off x="406888" y="2367397"/>
            <a:ext cx="11378223" cy="2825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opera presents 12 </a:t>
            </a:r>
            <a:r>
              <a:rPr lang="en-US" sz="2800" kern="10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vignettes from 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 life of Malcolm X, from youth to his death: abject poverty in Depression-era Lansing to adolescence in Boston to Mecca (the site of his pivotal hajj, the traditional Muslim pilgrimage), as well as a number of places in New York City, including a mosque, the streets of Harlem, and, finally, the site of his assassination in 1965, the Audubon Ballroom and West 165</a:t>
            </a:r>
            <a:r>
              <a:rPr lang="en-US" sz="2800" kern="100" baseline="30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US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Street. </a:t>
            </a:r>
          </a:p>
        </p:txBody>
      </p:sp>
    </p:spTree>
    <p:extLst>
      <p:ext uri="{BB962C8B-B14F-4D97-AF65-F5344CB8AC3E}">
        <p14:creationId xmlns:p14="http://schemas.microsoft.com/office/powerpoint/2010/main" val="2475306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11162" y="1443490"/>
            <a:ext cx="58518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Option 1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6883" y="766972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8969C3-D654-88AC-E2CE-69FC56AF596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1" name="Graphic 10" descr="Headphones with solid fill">
            <a:extLst>
              <a:ext uri="{FF2B5EF4-FFF2-40B4-BE49-F238E27FC236}">
                <a16:creationId xmlns:a16="http://schemas.microsoft.com/office/drawing/2014/main" id="{784ECC84-60FB-5C8E-E140-F9DA580F32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F8E57CC-18F2-226D-F2D8-8E7BBBB6097D}"/>
              </a:ext>
            </a:extLst>
          </p:cNvPr>
          <p:cNvSpPr txBox="1"/>
          <p:nvPr/>
        </p:nvSpPr>
        <p:spPr>
          <a:xfrm>
            <a:off x="311162" y="2132239"/>
            <a:ext cx="528609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Act I, Scene 3: “You want the story, but you don’t want to know”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(Excerpt)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 police interrogation room, Malcolm expresses his anger over the struggles and injustices that have long burdened people like him.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7E3F9D-FB08-E7A8-2A03-A9D966A7EB32}"/>
              </a:ext>
            </a:extLst>
          </p:cNvPr>
          <p:cNvSpPr txBox="1"/>
          <p:nvPr/>
        </p:nvSpPr>
        <p:spPr>
          <a:xfrm>
            <a:off x="5832735" y="2132239"/>
            <a:ext cx="689718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MALCOLM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I’ve shined your shoes, I’ve sold your dope,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Hauled your bootleg, played with hustler's hope.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But the crime is mine, I will do your time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 you can sleep.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 won’t be out to get you on the street at night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but I won’t forget any evil that’s white.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My truth is a hammer coming from the back.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It will beat you down when you least expect.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 would not tell you what I know.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 want the truth,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 want the truth,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You want the truth, but you don’t want to know.</a:t>
            </a:r>
          </a:p>
        </p:txBody>
      </p:sp>
    </p:spTree>
    <p:extLst>
      <p:ext uri="{BB962C8B-B14F-4D97-AF65-F5344CB8AC3E}">
        <p14:creationId xmlns:p14="http://schemas.microsoft.com/office/powerpoint/2010/main" val="35226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E9F897-5CEF-FD20-851B-3E00893CE3A0}"/>
              </a:ext>
            </a:extLst>
          </p:cNvPr>
          <p:cNvSpPr txBox="1"/>
          <p:nvPr/>
        </p:nvSpPr>
        <p:spPr>
          <a:xfrm>
            <a:off x="311164" y="1443490"/>
            <a:ext cx="715788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Option 2</a:t>
            </a:r>
          </a:p>
          <a:p>
            <a:endParaRPr lang="en-US" sz="1200" b="1" i="1" u="sng" dirty="0"/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BETTY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Alone with his dreams in a light seldom seen.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Soon the henchmen will come take his sky and stars,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leave only blood.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a man is lost what is left inside?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makes him take one step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keep on breathing?</a:t>
            </a:r>
            <a:br>
              <a:rPr lang="en-US" sz="2000" dirty="0"/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pic>
        <p:nvPicPr>
          <p:cNvPr id="12" name="Graphic 11" descr="Volume with solid fill">
            <a:hlinkClick r:id="rId5"/>
            <a:extLst>
              <a:ext uri="{FF2B5EF4-FFF2-40B4-BE49-F238E27FC236}">
                <a16:creationId xmlns:a16="http://schemas.microsoft.com/office/drawing/2014/main" id="{21277730-D9F2-AC6C-4817-084DC069EE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6883" y="766972"/>
            <a:ext cx="914400" cy="914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8969C3-D654-88AC-E2CE-69FC56AF5969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11" name="Graphic 10" descr="Headphones with solid fill">
            <a:extLst>
              <a:ext uri="{FF2B5EF4-FFF2-40B4-BE49-F238E27FC236}">
                <a16:creationId xmlns:a16="http://schemas.microsoft.com/office/drawing/2014/main" id="{784ECC84-60FB-5C8E-E140-F9DA580F32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C750D8-3BF8-C67D-0C3E-3D21EA330A12}"/>
              </a:ext>
            </a:extLst>
          </p:cNvPr>
          <p:cNvSpPr txBox="1"/>
          <p:nvPr/>
        </p:nvSpPr>
        <p:spPr>
          <a:xfrm>
            <a:off x="311164" y="2037764"/>
            <a:ext cx="110697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Act III, Scene 2: “When a man is lost”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(Excerpt)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Malcolm is disheartened by the turmoil dividing his family and the reporters hounding his every step. His wife, Betty Shabazz, hands him a ticket and tells him to go to Mecca to spend time alone and find his way.</a:t>
            </a:r>
          </a:p>
        </p:txBody>
      </p:sp>
    </p:spTree>
    <p:extLst>
      <p:ext uri="{BB962C8B-B14F-4D97-AF65-F5344CB8AC3E}">
        <p14:creationId xmlns:p14="http://schemas.microsoft.com/office/powerpoint/2010/main" val="553030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usic notes with solid fill">
            <a:extLst>
              <a:ext uri="{FF2B5EF4-FFF2-40B4-BE49-F238E27FC236}">
                <a16:creationId xmlns:a16="http://schemas.microsoft.com/office/drawing/2014/main" id="{CB773EF9-5B25-77AF-7737-4DA57F27D5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6485" y="490686"/>
            <a:ext cx="1466972" cy="14669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1CD9CE-22D9-6D8E-9E46-7A5DB5FAF4D2}"/>
              </a:ext>
            </a:extLst>
          </p:cNvPr>
          <p:cNvSpPr txBox="1"/>
          <p:nvPr/>
        </p:nvSpPr>
        <p:spPr>
          <a:xfrm>
            <a:off x="311164" y="570792"/>
            <a:ext cx="1128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Listening Activity</a:t>
            </a:r>
          </a:p>
        </p:txBody>
      </p:sp>
      <p:pic>
        <p:nvPicPr>
          <p:cNvPr id="5" name="Graphic 4" descr="Headphones with solid fill">
            <a:extLst>
              <a:ext uri="{FF2B5EF4-FFF2-40B4-BE49-F238E27FC236}">
                <a16:creationId xmlns:a16="http://schemas.microsoft.com/office/drawing/2014/main" id="{6BB6D9CE-0B47-6D60-84D1-5E29A47C8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8800" y="529090"/>
            <a:ext cx="914400" cy="914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9F6254-E3AE-A78D-A6B9-42140F627F4B}"/>
              </a:ext>
            </a:extLst>
          </p:cNvPr>
          <p:cNvSpPr txBox="1"/>
          <p:nvPr/>
        </p:nvSpPr>
        <p:spPr>
          <a:xfrm>
            <a:off x="526316" y="2537940"/>
            <a:ext cx="112871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viewing the text change your understanding?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knowing the character(s) singing change your understanding?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does the text and music add to your understanding of the scene?</a:t>
            </a:r>
          </a:p>
          <a:p>
            <a:endParaRPr lang="en-US" sz="3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3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C20123CC55F54FB419FEF2656D0B67" ma:contentTypeVersion="18" ma:contentTypeDescription="Create a new document." ma:contentTypeScope="" ma:versionID="530eeba448efa15e4eb13aa548216de8">
  <xsd:schema xmlns:xsd="http://www.w3.org/2001/XMLSchema" xmlns:xs="http://www.w3.org/2001/XMLSchema" xmlns:p="http://schemas.microsoft.com/office/2006/metadata/properties" xmlns:ns2="b72ba1e0-34b4-4993-8b13-ea94b42b601b" xmlns:ns3="b5d4d16c-bf63-424b-a50c-8f06863d77c9" targetNamespace="http://schemas.microsoft.com/office/2006/metadata/properties" ma:root="true" ma:fieldsID="60fd2fbb6b7d391bf724b351339150d8" ns2:_="" ns3:_="">
    <xsd:import namespace="b72ba1e0-34b4-4993-8b13-ea94b42b601b"/>
    <xsd:import namespace="b5d4d16c-bf63-424b-a50c-8f06863d7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2ba1e0-34b4-4993-8b13-ea94b42b60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e0a3262-5203-4f8a-8a89-6d95a304a3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4d16c-bf63-424b-a50c-8f06863d77c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1c485f-a3a1-46ff-b4d5-f82ec574cdad}" ma:internalName="TaxCatchAll" ma:showField="CatchAllData" ma:web="b5d4d16c-bf63-424b-a50c-8f06863d7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2ba1e0-34b4-4993-8b13-ea94b42b601b">
      <Terms xmlns="http://schemas.microsoft.com/office/infopath/2007/PartnerControls"/>
    </lcf76f155ced4ddcb4097134ff3c332f>
    <TaxCatchAll xmlns="b5d4d16c-bf63-424b-a50c-8f06863d77c9" xsi:nil="true"/>
  </documentManagement>
</p:properties>
</file>

<file path=customXml/itemProps1.xml><?xml version="1.0" encoding="utf-8"?>
<ds:datastoreItem xmlns:ds="http://schemas.openxmlformats.org/officeDocument/2006/customXml" ds:itemID="{E1AB0E2A-65C2-4592-A70C-E683B3F40B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93A31E-BA15-49B1-88D7-7F01B079E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2ba1e0-34b4-4993-8b13-ea94b42b601b"/>
    <ds:schemaRef ds:uri="b5d4d16c-bf63-424b-a50c-8f06863d77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1D5C63-B8F7-4DCB-9E82-68870D43FA44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72ba1e0-34b4-4993-8b13-ea94b42b601b"/>
    <ds:schemaRef ds:uri="http://purl.org/dc/dcmitype/"/>
    <ds:schemaRef ds:uri="http://schemas.openxmlformats.org/package/2006/metadata/core-properties"/>
    <ds:schemaRef ds:uri="b5d4d16c-bf63-424b-a50c-8f06863d77c9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6881</TotalTime>
  <Words>1313</Words>
  <Application>Microsoft Office PowerPoint</Application>
  <PresentationFormat>Widescreen</PresentationFormat>
  <Paragraphs>181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Aptos</vt:lpstr>
      <vt:lpstr>Arial</vt:lpstr>
      <vt:lpstr>Calibri</vt:lpstr>
      <vt:lpstr>Courier New</vt:lpstr>
      <vt:lpstr>Georgia</vt:lpstr>
      <vt:lpstr>Symbol</vt:lpstr>
      <vt:lpstr>Office Theme</vt:lpstr>
      <vt:lpstr>Responding to Key Scenes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Wise</dc:creator>
  <cp:lastModifiedBy>Jaclyn Randazzo</cp:lastModifiedBy>
  <cp:revision>55</cp:revision>
  <dcterms:created xsi:type="dcterms:W3CDTF">2020-04-06T15:08:23Z</dcterms:created>
  <dcterms:modified xsi:type="dcterms:W3CDTF">2024-11-19T16:45:13Z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0x010100E4C20123CC55F54FB419FEF2656D0B67</vt:lpwstr>
  </property>
  <property fmtid="{D5CDD505-2E9C-101B-9397-08002B2CF9AE}" pid="3" name="MediaServiceImageTags">
    <vt:lpwstr/>
  </property>
</Properties>
</file>