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02" r:id="rId5"/>
    <p:sldId id="265" r:id="rId6"/>
    <p:sldId id="294" r:id="rId7"/>
    <p:sldId id="296" r:id="rId8"/>
    <p:sldId id="280" r:id="rId9"/>
    <p:sldId id="304" r:id="rId10"/>
    <p:sldId id="316" r:id="rId11"/>
    <p:sldId id="305" r:id="rId12"/>
    <p:sldId id="288" r:id="rId13"/>
    <p:sldId id="306" r:id="rId14"/>
    <p:sldId id="276" r:id="rId15"/>
    <p:sldId id="309" r:id="rId16"/>
    <p:sldId id="310" r:id="rId17"/>
    <p:sldId id="307" r:id="rId18"/>
    <p:sldId id="311" r:id="rId19"/>
    <p:sldId id="308" r:id="rId20"/>
    <p:sldId id="312" r:id="rId21"/>
    <p:sldId id="293" r:id="rId22"/>
    <p:sldId id="289" r:id="rId23"/>
    <p:sldId id="290" r:id="rId24"/>
    <p:sldId id="313" r:id="rId25"/>
    <p:sldId id="292" r:id="rId26"/>
    <p:sldId id="286" r:id="rId27"/>
    <p:sldId id="315" r:id="rId28"/>
    <p:sldId id="291" r:id="rId29"/>
    <p:sldId id="303" r:id="rId30"/>
    <p:sldId id="274" r:id="rId31"/>
    <p:sldId id="31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4A2"/>
    <a:srgbClr val="BCBBB9"/>
    <a:srgbClr val="FFFEFA"/>
    <a:srgbClr val="E6E6E6"/>
    <a:srgbClr val="B7B8BB"/>
    <a:srgbClr val="EFEFF0"/>
    <a:srgbClr val="F8F8F8"/>
    <a:srgbClr val="EAEAEA"/>
    <a:srgbClr val="C8102E"/>
    <a:srgbClr val="E51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C7896-6101-480F-B4F5-620DD7A825AC}" v="28" dt="2024-11-07T15:36:02.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49" autoAdjust="0"/>
    <p:restoredTop sz="94249" autoAdjust="0"/>
  </p:normalViewPr>
  <p:slideViewPr>
    <p:cSldViewPr snapToGrid="0">
      <p:cViewPr varScale="1">
        <p:scale>
          <a:sx n="103" d="100"/>
          <a:sy n="103" d="100"/>
        </p:scale>
        <p:origin x="72"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2F088-FDA7-431A-83D8-C46853471259}"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DECFC-91BF-4AD5-8C5F-471766CF9085}" type="slidenum">
              <a:rPr lang="en-US" smtClean="0"/>
              <a:t>‹#›</a:t>
            </a:fld>
            <a:endParaRPr lang="en-US"/>
          </a:p>
        </p:txBody>
      </p:sp>
    </p:spTree>
    <p:extLst>
      <p:ext uri="{BB962C8B-B14F-4D97-AF65-F5344CB8AC3E}">
        <p14:creationId xmlns:p14="http://schemas.microsoft.com/office/powerpoint/2010/main" val="6139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https://www.youtube.com/watch?v=3xSczGQtvQg</a:t>
            </a:r>
          </a:p>
        </p:txBody>
      </p:sp>
      <p:sp>
        <p:nvSpPr>
          <p:cNvPr id="4" name="Slide Number Placeholder 3"/>
          <p:cNvSpPr>
            <a:spLocks noGrp="1"/>
          </p:cNvSpPr>
          <p:nvPr>
            <p:ph type="sldNum" sz="quarter" idx="5"/>
          </p:nvPr>
        </p:nvSpPr>
        <p:spPr/>
        <p:txBody>
          <a:bodyPr/>
          <a:lstStyle/>
          <a:p>
            <a:fld id="{101DECFC-91BF-4AD5-8C5F-471766CF9085}" type="slidenum">
              <a:rPr lang="en-US" smtClean="0"/>
              <a:t>3</a:t>
            </a:fld>
            <a:endParaRPr lang="en-US"/>
          </a:p>
        </p:txBody>
      </p:sp>
    </p:spTree>
    <p:extLst>
      <p:ext uri="{BB962C8B-B14F-4D97-AF65-F5344CB8AC3E}">
        <p14:creationId xmlns:p14="http://schemas.microsoft.com/office/powerpoint/2010/main" val="121206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highlight>
                  <a:srgbClr val="FFFFFF"/>
                </a:highlight>
                <a:latin typeface="Arial" panose="020B0604020202020204" pitchFamily="34" charset="0"/>
                <a:cs typeface="Arial" panose="020B0604020202020204" pitchFamily="34" charset="0"/>
              </a:rPr>
              <a:t>https://youtu.be/28Xz6P6k2p0?si=TZdM7SqVJVLWOR0F</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01DECFC-91BF-4AD5-8C5F-471766CF9085}" type="slidenum">
              <a:rPr lang="en-US" smtClean="0"/>
              <a:t>6</a:t>
            </a:fld>
            <a:endParaRPr lang="en-US"/>
          </a:p>
        </p:txBody>
      </p:sp>
    </p:spTree>
    <p:extLst>
      <p:ext uri="{BB962C8B-B14F-4D97-AF65-F5344CB8AC3E}">
        <p14:creationId xmlns:p14="http://schemas.microsoft.com/office/powerpoint/2010/main" val="301736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highlight>
                  <a:srgbClr val="FFFFFF"/>
                </a:highlight>
                <a:latin typeface="Arial" panose="020B0604020202020204" pitchFamily="34" charset="0"/>
                <a:cs typeface="Arial" panose="020B0604020202020204" pitchFamily="34" charset="0"/>
              </a:rPr>
              <a:t> </a:t>
            </a:r>
            <a:r>
              <a:rPr lang="en-US" sz="1200" b="0" i="0" dirty="0">
                <a:effectLst/>
                <a:highlight>
                  <a:srgbClr val="FFFFFF"/>
                </a:highlight>
                <a:latin typeface="Arial" panose="020B0604020202020204" pitchFamily="34" charset="0"/>
                <a:cs typeface="Arial" panose="020B0604020202020204" pitchFamily="34" charset="0"/>
              </a:rPr>
              <a:t>https://youtu.be/5SeeMubn94I?si=O3Up8VsyCO3yReqE</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01DECFC-91BF-4AD5-8C5F-471766CF9085}" type="slidenum">
              <a:rPr lang="en-US" smtClean="0"/>
              <a:t>8</a:t>
            </a:fld>
            <a:endParaRPr lang="en-US"/>
          </a:p>
        </p:txBody>
      </p:sp>
    </p:spTree>
    <p:extLst>
      <p:ext uri="{BB962C8B-B14F-4D97-AF65-F5344CB8AC3E}">
        <p14:creationId xmlns:p14="http://schemas.microsoft.com/office/powerpoint/2010/main" val="4020936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https://www.youtube.com/watch?v=BEgafzaxS98</a:t>
            </a:r>
          </a:p>
        </p:txBody>
      </p:sp>
      <p:sp>
        <p:nvSpPr>
          <p:cNvPr id="4" name="Slide Number Placeholder 3"/>
          <p:cNvSpPr>
            <a:spLocks noGrp="1"/>
          </p:cNvSpPr>
          <p:nvPr>
            <p:ph type="sldNum" sz="quarter" idx="5"/>
          </p:nvPr>
        </p:nvSpPr>
        <p:spPr/>
        <p:txBody>
          <a:bodyPr/>
          <a:lstStyle/>
          <a:p>
            <a:fld id="{101DECFC-91BF-4AD5-8C5F-471766CF9085}" type="slidenum">
              <a:rPr lang="en-US" smtClean="0"/>
              <a:t>10</a:t>
            </a:fld>
            <a:endParaRPr lang="en-US"/>
          </a:p>
        </p:txBody>
      </p:sp>
    </p:spTree>
    <p:extLst>
      <p:ext uri="{BB962C8B-B14F-4D97-AF65-F5344CB8AC3E}">
        <p14:creationId xmlns:p14="http://schemas.microsoft.com/office/powerpoint/2010/main" val="79366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80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3811" y="665962"/>
            <a:ext cx="10984375" cy="1180618"/>
          </a:xfrm>
        </p:spPr>
        <p:txBody>
          <a:bodyPr anchor="b">
            <a:normAutofit/>
          </a:bodyPr>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3999" y="2137781"/>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90E25B9-6D6C-46FD-8747-DA5FD85E2693}"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red text on a black background&#10;&#10;Description automatically generated">
            <a:extLst>
              <a:ext uri="{FF2B5EF4-FFF2-40B4-BE49-F238E27FC236}">
                <a16:creationId xmlns:a16="http://schemas.microsoft.com/office/drawing/2014/main" id="{B93C16B1-5211-F333-0A34-09867D3E7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6" y="4317517"/>
            <a:ext cx="5711964" cy="1514859"/>
          </a:xfrm>
          <a:prstGeom prst="rect">
            <a:avLst/>
          </a:prstGeom>
        </p:spPr>
      </p:pic>
    </p:spTree>
    <p:extLst>
      <p:ext uri="{BB962C8B-B14F-4D97-AF65-F5344CB8AC3E}">
        <p14:creationId xmlns:p14="http://schemas.microsoft.com/office/powerpoint/2010/main" val="417754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3812" y="563433"/>
            <a:ext cx="10984375" cy="1180618"/>
          </a:xfrm>
        </p:spPr>
        <p:txBody>
          <a:bodyPr anchor="b">
            <a:normAutofit/>
          </a:bodyPr>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990E25B9-6D6C-46FD-8747-DA5FD85E2693}"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92C675CF-5071-A27F-9874-BA5DB77373A8}"/>
              </a:ext>
            </a:extLst>
          </p:cNvPr>
          <p:cNvSpPr>
            <a:spLocks noGrp="1"/>
          </p:cNvSpPr>
          <p:nvPr>
            <p:ph sz="half" idx="1"/>
          </p:nvPr>
        </p:nvSpPr>
        <p:spPr>
          <a:xfrm>
            <a:off x="603811" y="1874531"/>
            <a:ext cx="10984375"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A79D4BF7-3384-0A5A-FB2B-A9ABDF4D19FB}"/>
              </a:ext>
            </a:extLst>
          </p:cNvPr>
          <p:cNvSpPr txBox="1"/>
          <p:nvPr userDrawn="1"/>
        </p:nvSpPr>
        <p:spPr>
          <a:xfrm>
            <a:off x="10200815" y="6225869"/>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371776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0E25B9-6D6C-46FD-8747-DA5FD85E2693}"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0F6854A-E8E4-AD47-7C51-1677E17BFF4E}"/>
              </a:ext>
            </a:extLst>
          </p:cNvPr>
          <p:cNvSpPr>
            <a:spLocks noGrp="1"/>
          </p:cNvSpPr>
          <p:nvPr>
            <p:ph type="title"/>
          </p:nvPr>
        </p:nvSpPr>
        <p:spPr>
          <a:xfrm>
            <a:off x="838200" y="664304"/>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10" name="Picture Placeholder 2">
            <a:extLst>
              <a:ext uri="{FF2B5EF4-FFF2-40B4-BE49-F238E27FC236}">
                <a16:creationId xmlns:a16="http://schemas.microsoft.com/office/drawing/2014/main" id="{F7E223F6-A23C-54D6-ACF3-A965EB8E63AB}"/>
              </a:ext>
            </a:extLst>
          </p:cNvPr>
          <p:cNvSpPr>
            <a:spLocks noGrp="1"/>
          </p:cNvSpPr>
          <p:nvPr>
            <p:ph type="pic" idx="1"/>
          </p:nvPr>
        </p:nvSpPr>
        <p:spPr>
          <a:xfrm>
            <a:off x="5181600" y="11945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DA956003-5C2D-E80D-F00D-3D2CF1187091}"/>
              </a:ext>
            </a:extLst>
          </p:cNvPr>
          <p:cNvSpPr>
            <a:spLocks noGrp="1"/>
          </p:cNvSpPr>
          <p:nvPr>
            <p:ph type="body" sz="half" idx="2"/>
          </p:nvPr>
        </p:nvSpPr>
        <p:spPr>
          <a:xfrm>
            <a:off x="838200" y="2264504"/>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TextBox 1">
            <a:extLst>
              <a:ext uri="{FF2B5EF4-FFF2-40B4-BE49-F238E27FC236}">
                <a16:creationId xmlns:a16="http://schemas.microsoft.com/office/drawing/2014/main" id="{63E9972E-6367-AA36-CAFF-0793669CD452}"/>
              </a:ext>
            </a:extLst>
          </p:cNvPr>
          <p:cNvSpPr txBox="1"/>
          <p:nvPr userDrawn="1"/>
        </p:nvSpPr>
        <p:spPr>
          <a:xfrm>
            <a:off x="10200815" y="6225545"/>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1841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0E25B9-6D6C-46FD-8747-DA5FD85E2693}"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E4410A6E-C1A3-8886-CA41-46C65DF4E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le 1">
            <a:extLst>
              <a:ext uri="{FF2B5EF4-FFF2-40B4-BE49-F238E27FC236}">
                <a16:creationId xmlns:a16="http://schemas.microsoft.com/office/drawing/2014/main" id="{D745CF91-0581-9E41-F431-D30FD62291E5}"/>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A892E82B-8BF8-BDE7-C102-B9ACF7A8017F}"/>
              </a:ext>
            </a:extLst>
          </p:cNvPr>
          <p:cNvSpPr txBox="1"/>
          <p:nvPr userDrawn="1"/>
        </p:nvSpPr>
        <p:spPr>
          <a:xfrm>
            <a:off x="10200815" y="6225545"/>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237624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78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3_Title Slide">
    <p:spTree>
      <p:nvGrpSpPr>
        <p:cNvPr id="1" name="Shape 25"/>
        <p:cNvGrpSpPr/>
        <p:nvPr/>
      </p:nvGrpSpPr>
      <p:grpSpPr>
        <a:xfrm>
          <a:off x="0" y="0"/>
          <a:ext cx="0" cy="0"/>
          <a:chOff x="0" y="0"/>
          <a:chExt cx="0" cy="0"/>
        </a:xfrm>
      </p:grpSpPr>
      <p:sp>
        <p:nvSpPr>
          <p:cNvPr id="26" name="Google Shape;26;p30"/>
          <p:cNvSpPr txBox="1">
            <a:spLocks noGrp="1"/>
          </p:cNvSpPr>
          <p:nvPr>
            <p:ph type="ctrTitle"/>
          </p:nvPr>
        </p:nvSpPr>
        <p:spPr>
          <a:xfrm>
            <a:off x="603812" y="563433"/>
            <a:ext cx="10984375" cy="11806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p:nvPr/>
        </p:nvSpPr>
        <p:spPr>
          <a:xfrm>
            <a:off x="0" y="-2"/>
            <a:ext cx="12192000" cy="384048"/>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30"/>
          <p:cNvSpPr/>
          <p:nvPr/>
        </p:nvSpPr>
        <p:spPr>
          <a:xfrm>
            <a:off x="0" y="6473952"/>
            <a:ext cx="12192000" cy="384048"/>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30"/>
          <p:cNvSpPr txBox="1">
            <a:spLocks noGrp="1"/>
          </p:cNvSpPr>
          <p:nvPr>
            <p:ph type="body" idx="1"/>
          </p:nvPr>
        </p:nvSpPr>
        <p:spPr>
          <a:xfrm>
            <a:off x="603811" y="1874531"/>
            <a:ext cx="10984375"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TextBox 1">
            <a:extLst>
              <a:ext uri="{FF2B5EF4-FFF2-40B4-BE49-F238E27FC236}">
                <a16:creationId xmlns:a16="http://schemas.microsoft.com/office/drawing/2014/main" id="{1FC0EBD7-0F36-4CD1-BCCE-BA12F8F6B3C8}"/>
              </a:ext>
            </a:extLst>
          </p:cNvPr>
          <p:cNvSpPr txBox="1"/>
          <p:nvPr userDrawn="1"/>
        </p:nvSpPr>
        <p:spPr>
          <a:xfrm>
            <a:off x="10200815" y="6225545"/>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27839642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E25B9-6D6C-46FD-8747-DA5FD85E2693}"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9400F-DAA0-45CD-9B80-ED5465233AB4}" type="slidenum">
              <a:rPr lang="en-US" smtClean="0"/>
              <a:t>‹#›</a:t>
            </a:fld>
            <a:endParaRPr lang="en-US"/>
          </a:p>
        </p:txBody>
      </p:sp>
      <p:sp>
        <p:nvSpPr>
          <p:cNvPr id="7" name="Rectangle 6">
            <a:extLst>
              <a:ext uri="{FF2B5EF4-FFF2-40B4-BE49-F238E27FC236}">
                <a16:creationId xmlns:a16="http://schemas.microsoft.com/office/drawing/2014/main" id="{52516D2C-6E54-4214-BFEC-219C28DB01AB}"/>
              </a:ext>
            </a:extLst>
          </p:cNvPr>
          <p:cNvSpPr/>
          <p:nvPr userDrawn="1"/>
        </p:nvSpPr>
        <p:spPr>
          <a:xfrm>
            <a:off x="0" y="-2"/>
            <a:ext cx="12192000" cy="384048"/>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75B0AA-3900-4A19-BB19-3BC1581D8D9D}"/>
              </a:ext>
            </a:extLst>
          </p:cNvPr>
          <p:cNvSpPr/>
          <p:nvPr userDrawn="1"/>
        </p:nvSpPr>
        <p:spPr>
          <a:xfrm>
            <a:off x="0" y="6473952"/>
            <a:ext cx="12192000" cy="384048"/>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81911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2" r:id="rId4"/>
    <p:sldLayoutId id="2147483655" r:id="rId5"/>
    <p:sldLayoutId id="2147483663" r:id="rId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BEgafzaxS98?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s://www.youtube.com/watch?v=3xSczGQtvQg" TargetMode="External"/><Relationship Id="rId4" Type="http://schemas.openxmlformats.org/officeDocument/2006/relationships/image" Target="../media/image4.sv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28Xz6P6k2p0?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5SeeMubn94I?feature=oembed"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9ABCA-4DB5-B93E-9270-647D25ADB009}"/>
              </a:ext>
            </a:extLst>
          </p:cNvPr>
          <p:cNvSpPr/>
          <p:nvPr/>
        </p:nvSpPr>
        <p:spPr>
          <a:xfrm>
            <a:off x="0" y="0"/>
            <a:ext cx="12192000" cy="3793543"/>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53ECC-57DD-F799-DEB4-5F4FECA1551C}"/>
              </a:ext>
            </a:extLst>
          </p:cNvPr>
          <p:cNvSpPr>
            <a:spLocks noGrp="1"/>
          </p:cNvSpPr>
          <p:nvPr>
            <p:ph type="ctrTitle"/>
          </p:nvPr>
        </p:nvSpPr>
        <p:spPr/>
        <p:txBody>
          <a:bodyPr>
            <a:normAutofit fontScale="90000"/>
          </a:bodyPr>
          <a:lstStyle/>
          <a:p>
            <a:r>
              <a:rPr lang="en-US" sz="6000" b="1" dirty="0">
                <a:solidFill>
                  <a:srgbClr val="FFFFFF"/>
                </a:solidFill>
                <a:latin typeface="Arial" panose="020B0604020202020204" pitchFamily="34" charset="0"/>
                <a:cs typeface="Arial" panose="020B0604020202020204" pitchFamily="34" charset="0"/>
              </a:rPr>
              <a:t>Production </a:t>
            </a:r>
            <a:r>
              <a:rPr lang="en-US" sz="6000" b="1" dirty="0">
                <a:solidFill>
                  <a:srgbClr val="FFFFFF"/>
                </a:solidFill>
              </a:rPr>
              <a:t>Design </a:t>
            </a:r>
            <a:r>
              <a:rPr lang="en-US" sz="6000" b="1" dirty="0">
                <a:solidFill>
                  <a:srgbClr val="FFFEFA"/>
                </a:solidFill>
                <a:latin typeface="Arial" panose="020B0604020202020204" pitchFamily="34" charset="0"/>
                <a:cs typeface="Arial" panose="020B0604020202020204" pitchFamily="34" charset="0"/>
              </a:rPr>
              <a:t>Adaptation</a:t>
            </a:r>
          </a:p>
        </p:txBody>
      </p:sp>
      <p:sp>
        <p:nvSpPr>
          <p:cNvPr id="3" name="Subtitle 2">
            <a:extLst>
              <a:ext uri="{FF2B5EF4-FFF2-40B4-BE49-F238E27FC236}">
                <a16:creationId xmlns:a16="http://schemas.microsoft.com/office/drawing/2014/main" id="{1D8D9891-B917-D579-C30A-B9265F407AC3}"/>
              </a:ext>
            </a:extLst>
          </p:cNvPr>
          <p:cNvSpPr>
            <a:spLocks noGrp="1"/>
          </p:cNvSpPr>
          <p:nvPr>
            <p:ph type="subTitle" idx="1"/>
          </p:nvPr>
        </p:nvSpPr>
        <p:spPr>
          <a:xfrm>
            <a:off x="1345807" y="2188694"/>
            <a:ext cx="9500381" cy="1655762"/>
          </a:xfrm>
        </p:spPr>
        <p:txBody>
          <a:bodyPr>
            <a:normAutofit/>
          </a:bodyPr>
          <a:lstStyle/>
          <a:p>
            <a:r>
              <a:rPr lang="en-US" sz="3600" dirty="0">
                <a:solidFill>
                  <a:srgbClr val="FFFEFA"/>
                </a:solidFill>
                <a:latin typeface="Arial" panose="020B0604020202020204" pitchFamily="34" charset="0"/>
                <a:cs typeface="Arial" panose="020B0604020202020204" pitchFamily="34" charset="0"/>
              </a:rPr>
              <a:t>Enriching the Humanities Through Opera</a:t>
            </a:r>
          </a:p>
        </p:txBody>
      </p:sp>
      <p:pic>
        <p:nvPicPr>
          <p:cNvPr id="5" name="Picture 4" descr="A white and orange logo&#10;&#10;Description automatically generated">
            <a:extLst>
              <a:ext uri="{FF2B5EF4-FFF2-40B4-BE49-F238E27FC236}">
                <a16:creationId xmlns:a16="http://schemas.microsoft.com/office/drawing/2014/main" id="{A86F6D03-11BC-34C3-A493-9D434C1B0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6188" y="5927188"/>
            <a:ext cx="1253448" cy="413464"/>
          </a:xfrm>
          <a:prstGeom prst="rect">
            <a:avLst/>
          </a:prstGeom>
        </p:spPr>
      </p:pic>
      <p:sp>
        <p:nvSpPr>
          <p:cNvPr id="7" name="TextBox 6">
            <a:extLst>
              <a:ext uri="{FF2B5EF4-FFF2-40B4-BE49-F238E27FC236}">
                <a16:creationId xmlns:a16="http://schemas.microsoft.com/office/drawing/2014/main" id="{E56B0999-9AFA-1BEB-D520-0ED2AAA3063F}"/>
              </a:ext>
            </a:extLst>
          </p:cNvPr>
          <p:cNvSpPr txBox="1"/>
          <p:nvPr/>
        </p:nvSpPr>
        <p:spPr>
          <a:xfrm>
            <a:off x="7753036" y="6133920"/>
            <a:ext cx="3598698" cy="261610"/>
          </a:xfrm>
          <a:prstGeom prst="rect">
            <a:avLst/>
          </a:prstGeom>
          <a:noFill/>
        </p:spPr>
        <p:txBody>
          <a:bodyPr wrap="square" rtlCol="0">
            <a:spAutoFit/>
          </a:bodyPr>
          <a:lstStyle/>
          <a:p>
            <a:r>
              <a:rPr lang="en-US" sz="1100" dirty="0">
                <a:solidFill>
                  <a:srgbClr val="999896"/>
                </a:solidFill>
                <a:latin typeface="Arial" panose="020B0604020202020204" pitchFamily="34" charset="0"/>
                <a:cs typeface="Arial" panose="020B0604020202020204" pitchFamily="34" charset="0"/>
              </a:rPr>
              <a:t>Made possible by the generous support from the</a:t>
            </a:r>
          </a:p>
        </p:txBody>
      </p:sp>
    </p:spTree>
    <p:extLst>
      <p:ext uri="{BB962C8B-B14F-4D97-AF65-F5344CB8AC3E}">
        <p14:creationId xmlns:p14="http://schemas.microsoft.com/office/powerpoint/2010/main" val="2684681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F44F-7C81-0081-C78D-C5ADAFAF610B}"/>
              </a:ext>
            </a:extLst>
          </p:cNvPr>
          <p:cNvSpPr txBox="1">
            <a:spLocks/>
          </p:cNvSpPr>
          <p:nvPr/>
        </p:nvSpPr>
        <p:spPr>
          <a:xfrm>
            <a:off x="368298"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#3 continued</a:t>
            </a:r>
          </a:p>
        </p:txBody>
      </p:sp>
      <p:sp>
        <p:nvSpPr>
          <p:cNvPr id="5" name="TextBox 4">
            <a:extLst>
              <a:ext uri="{FF2B5EF4-FFF2-40B4-BE49-F238E27FC236}">
                <a16:creationId xmlns:a16="http://schemas.microsoft.com/office/drawing/2014/main" id="{B70C255D-1A87-F1DF-6539-FEB212E93FAF}"/>
              </a:ext>
            </a:extLst>
          </p:cNvPr>
          <p:cNvSpPr txBox="1"/>
          <p:nvPr/>
        </p:nvSpPr>
        <p:spPr>
          <a:xfrm>
            <a:off x="2411474" y="5904855"/>
            <a:ext cx="689914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effectLst/>
                <a:highlight>
                  <a:srgbClr val="FFFFFF"/>
                </a:highlight>
                <a:latin typeface="Arial" panose="020B0604020202020204" pitchFamily="34" charset="0"/>
                <a:cs typeface="Arial" panose="020B0604020202020204" pitchFamily="34" charset="0"/>
              </a:rPr>
              <a:t>0:03 – 3:02 </a:t>
            </a:r>
          </a:p>
        </p:txBody>
      </p:sp>
      <p:pic>
        <p:nvPicPr>
          <p:cNvPr id="6" name="Online Media 5" title="A MIDSUMMER NIGHT'S DREAM (2002): Finale - Central City Opera">
            <a:hlinkClick r:id="" action="ppaction://media"/>
            <a:extLst>
              <a:ext uri="{FF2B5EF4-FFF2-40B4-BE49-F238E27FC236}">
                <a16:creationId xmlns:a16="http://schemas.microsoft.com/office/drawing/2014/main" id="{A84EE0CB-74BF-A324-765C-5844D4B1EE80}"/>
              </a:ext>
            </a:extLst>
          </p:cNvPr>
          <p:cNvPicPr>
            <a:picLocks noRot="1" noChangeAspect="1"/>
          </p:cNvPicPr>
          <p:nvPr>
            <a:videoFile r:link="rId1"/>
          </p:nvPr>
        </p:nvPicPr>
        <p:blipFill>
          <a:blip r:embed="rId4"/>
          <a:stretch>
            <a:fillRect/>
          </a:stretch>
        </p:blipFill>
        <p:spPr>
          <a:xfrm>
            <a:off x="3056888" y="1698615"/>
            <a:ext cx="5608320" cy="4206240"/>
          </a:xfrm>
          <a:prstGeom prst="rect">
            <a:avLst/>
          </a:prstGeom>
        </p:spPr>
      </p:pic>
    </p:spTree>
    <p:extLst>
      <p:ext uri="{BB962C8B-B14F-4D97-AF65-F5344CB8AC3E}">
        <p14:creationId xmlns:p14="http://schemas.microsoft.com/office/powerpoint/2010/main" val="356022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368299" y="1765013"/>
            <a:ext cx="11378223" cy="3989297"/>
          </a:xfrm>
          <a:prstGeom prst="rect">
            <a:avLst/>
          </a:prstGeom>
          <a:noFill/>
        </p:spPr>
        <p:txBody>
          <a:bodyPr wrap="square" rtlCol="0">
            <a:spAutoFit/>
          </a:bodyPr>
          <a:lstStyle/>
          <a:p>
            <a:pPr marR="0" lvl="0">
              <a:lnSpc>
                <a:spcPct val="107000"/>
              </a:lnSpc>
              <a:spcBef>
                <a:spcPts val="0"/>
              </a:spcBef>
              <a:spcAft>
                <a:spcPts val="800"/>
              </a:spcAft>
            </a:pPr>
            <a:r>
              <a:rPr lang="en-US" sz="2600" b="1" u="sng"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Production Design:</a:t>
            </a:r>
            <a:r>
              <a:rPr lang="en-US" sz="26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US" sz="2600" kern="100" dirty="0">
                <a:solidFill>
                  <a:srgbClr val="000000"/>
                </a:solidFill>
                <a:effectLst/>
                <a:latin typeface="Arial" panose="020B0604020202020204" pitchFamily="34" charset="0"/>
                <a:ea typeface="Georgia" panose="02040502050405020303" pitchFamily="18" charset="0"/>
                <a:cs typeface="Arial" panose="020B0604020202020204" pitchFamily="34" charset="0"/>
              </a:rPr>
              <a:t>he process of creating the visual aesthetic and environment for a film, television show, commercial, or other forms of media. It involves creating sets, props, as well as costumes, projections, and other visual elements that help bring the story to life and immerse the audience in the narrative. T</a:t>
            </a:r>
            <a:r>
              <a:rPr lang="en-US" sz="2600" kern="100" dirty="0">
                <a:effectLst/>
                <a:latin typeface="Arial" panose="020B0604020202020204" pitchFamily="34" charset="0"/>
                <a:ea typeface="Georgia" panose="02040502050405020303" pitchFamily="18" charset="0"/>
                <a:cs typeface="Arial" panose="020B0604020202020204" pitchFamily="34" charset="0"/>
              </a:rPr>
              <a:t>he Production Designer is responsible for overseeing the creation of these elements, working closely with the director, producers, and other key creatives to ensure that the visual style of the production aligns with the overall vision and tone of the project.</a:t>
            </a:r>
            <a:endParaRPr lang="en-US" sz="2600" kern="100" dirty="0">
              <a:effectLst/>
              <a:latin typeface="Arial" panose="020B0604020202020204" pitchFamily="34" charset="0"/>
              <a:ea typeface="Calibri" panose="020F0502020204030204" pitchFamily="34" charset="0"/>
              <a:cs typeface="Arial" panose="020B0604020202020204" pitchFamily="34" charset="0"/>
            </a:endParaRPr>
          </a:p>
          <a:p>
            <a:endParaRPr lang="en-US" sz="2400" dirty="0">
              <a:latin typeface="Georgia" panose="02040502050405020303" pitchFamily="18" charset="0"/>
            </a:endParaRPr>
          </a:p>
        </p:txBody>
      </p:sp>
    </p:spTree>
    <p:extLst>
      <p:ext uri="{BB962C8B-B14F-4D97-AF65-F5344CB8AC3E}">
        <p14:creationId xmlns:p14="http://schemas.microsoft.com/office/powerpoint/2010/main" val="3668776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670172"/>
            <a:ext cx="11378223" cy="434253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Stage/Set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The art and practice of creating the physical environment in a theatrical production, film, television show, or other visual medium. This includes scenic elements and design layout for sets, lighting, props, and furniture to bring the story or concept to life. It involves arranging these elements in a way that enhances the audience's visual and aesthetic experience. Stage design may also involve creating technical elements such as sound systems, special effects, and rigging to support the production. Stage designers work closely with other production team members to create a cohesive and visually appealing environment complementing the production's overall vision.</a:t>
            </a:r>
          </a:p>
        </p:txBody>
      </p:sp>
    </p:spTree>
    <p:extLst>
      <p:ext uri="{BB962C8B-B14F-4D97-AF65-F5344CB8AC3E}">
        <p14:creationId xmlns:p14="http://schemas.microsoft.com/office/powerpoint/2010/main" val="260931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670172"/>
            <a:ext cx="11378223" cy="303044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Props:</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A term commonly used in live performance and film production to refer to objects or items used on stage or on set to enhance the performance or scene. Props can include anything from furniture, decorations, weapons, hand-held objects, and more. Props are used to add realism and detail to a production and help bring the world of the play or film to life for the audience.</a:t>
            </a:r>
          </a:p>
          <a:p>
            <a:endParaRPr lang="en-US" sz="2400" dirty="0">
              <a:latin typeface="Georgia" panose="02040502050405020303" pitchFamily="18" charset="0"/>
            </a:endParaRPr>
          </a:p>
        </p:txBody>
      </p:sp>
    </p:spTree>
    <p:extLst>
      <p:ext uri="{BB962C8B-B14F-4D97-AF65-F5344CB8AC3E}">
        <p14:creationId xmlns:p14="http://schemas.microsoft.com/office/powerpoint/2010/main" val="26153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685862"/>
            <a:ext cx="11378223" cy="348627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Lighting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Refers to the art and practice of creating and controlling the lighting for a performance. This includes designing the placement and intensity of the lights and using different colors and effects to enhance the performance's mood and atmosphere. Lighting designers play a crucial role in enhancing the storytelling and emotional impact of the production, helping to set the stage, highlight performers, create a sense of place and time, and evoke different emotions in the audience. It is an integral part of the overall visual and artistic design of the production.</a:t>
            </a:r>
          </a:p>
        </p:txBody>
      </p:sp>
    </p:spTree>
    <p:extLst>
      <p:ext uri="{BB962C8B-B14F-4D97-AF65-F5344CB8AC3E}">
        <p14:creationId xmlns:p14="http://schemas.microsoft.com/office/powerpoint/2010/main" val="403865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801235"/>
            <a:ext cx="11378223" cy="303044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Projection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The art of creating and manipulating projected images and videos to enhance the visual elements of a live event, such as a concert, theater production, dance performance, or installation. It involves using specialized software and hardware to project images, videos, or other visual content onto a surface, such as a screen, wall, or even the audience itself.</a:t>
            </a:r>
          </a:p>
          <a:p>
            <a:endParaRPr lang="en-US" sz="2400" dirty="0">
              <a:latin typeface="Georgia" panose="02040502050405020303" pitchFamily="18" charset="0"/>
            </a:endParaRPr>
          </a:p>
        </p:txBody>
      </p:sp>
    </p:spTree>
    <p:extLst>
      <p:ext uri="{BB962C8B-B14F-4D97-AF65-F5344CB8AC3E}">
        <p14:creationId xmlns:p14="http://schemas.microsoft.com/office/powerpoint/2010/main" val="175561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4" name="TextBox 3">
            <a:extLst>
              <a:ext uri="{FF2B5EF4-FFF2-40B4-BE49-F238E27FC236}">
                <a16:creationId xmlns:a16="http://schemas.microsoft.com/office/drawing/2014/main" id="{0AEDD97E-2917-0F92-D58B-A6466635CB58}"/>
              </a:ext>
            </a:extLst>
          </p:cNvPr>
          <p:cNvSpPr txBox="1"/>
          <p:nvPr/>
        </p:nvSpPr>
        <p:spPr>
          <a:xfrm>
            <a:off x="368299" y="1742598"/>
            <a:ext cx="11378223" cy="434253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Costume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The process of creating costumes and outfits for characters in theatre, film, television, or other visual media. It involves researching the time-period, setting, and character traits to develop pieces that help bring the character to life. Costume designers work closely with directors, actors, and other production team members to ensure that the costumes accurately reflect the vision of the production. This can involve sourcing or creating garments, accessories, and props, as well as coordinating fittings and alterations. Costume design plays a crucial role in storytelling and character development, helping to enhance the overall visual and emotional impact of a production.</a:t>
            </a:r>
          </a:p>
        </p:txBody>
      </p:sp>
    </p:spTree>
    <p:extLst>
      <p:ext uri="{BB962C8B-B14F-4D97-AF65-F5344CB8AC3E}">
        <p14:creationId xmlns:p14="http://schemas.microsoft.com/office/powerpoint/2010/main" val="1150925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4" name="TextBox 3">
            <a:extLst>
              <a:ext uri="{FF2B5EF4-FFF2-40B4-BE49-F238E27FC236}">
                <a16:creationId xmlns:a16="http://schemas.microsoft.com/office/drawing/2014/main" id="{0AEDD97E-2917-0F92-D58B-A6466635CB58}"/>
              </a:ext>
            </a:extLst>
          </p:cNvPr>
          <p:cNvSpPr txBox="1"/>
          <p:nvPr/>
        </p:nvSpPr>
        <p:spPr>
          <a:xfrm>
            <a:off x="368299" y="1756666"/>
            <a:ext cx="11378223" cy="388670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Hair and Makeup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Refers to the planning and execution of hairstyles and makeup looks for performers and actors. This creative process involves analyzing the characters or themes in the performance, researching historical or cultural references, and designing hair and makeup that enhances the overall aesthetic and storytelling of the production. Hair and makeup designers work closely with directors, costume designers, and performers to create a cohesive and visually impactful presentation on stage or screen.</a:t>
            </a:r>
          </a:p>
          <a:p>
            <a:endParaRPr lang="en-US" sz="2400" dirty="0">
              <a:latin typeface="Georgia" panose="02040502050405020303" pitchFamily="18" charset="0"/>
            </a:endParaRPr>
          </a:p>
        </p:txBody>
      </p:sp>
    </p:spTree>
    <p:extLst>
      <p:ext uri="{BB962C8B-B14F-4D97-AF65-F5344CB8AC3E}">
        <p14:creationId xmlns:p14="http://schemas.microsoft.com/office/powerpoint/2010/main" val="316551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5F3D655-BF4E-C50C-EAD9-FD781A846531}"/>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a:latin typeface="Arial" panose="020B0604020202020204" pitchFamily="34" charset="0"/>
                <a:cs typeface="Arial" panose="020B0604020202020204" pitchFamily="34" charset="0"/>
              </a:rPr>
              <a:t>Production Design </a:t>
            </a:r>
            <a:endParaRPr lang="en-US" sz="4800" b="1" dirty="0">
              <a:latin typeface="Arial" panose="020B0604020202020204" pitchFamily="34" charset="0"/>
              <a:cs typeface="Arial" panose="020B0604020202020204" pitchFamily="34" charset="0"/>
            </a:endParaRPr>
          </a:p>
        </p:txBody>
      </p:sp>
      <p:pic>
        <p:nvPicPr>
          <p:cNvPr id="3" name="Picture 2" descr="A stage with a purple lighting&#10;&#10;Description automatically generated">
            <a:extLst>
              <a:ext uri="{FF2B5EF4-FFF2-40B4-BE49-F238E27FC236}">
                <a16:creationId xmlns:a16="http://schemas.microsoft.com/office/drawing/2014/main" id="{2028FF23-A206-2EBE-92D1-F3A2E51E9C57}"/>
              </a:ext>
            </a:extLst>
          </p:cNvPr>
          <p:cNvPicPr>
            <a:picLocks noChangeAspect="1"/>
          </p:cNvPicPr>
          <p:nvPr/>
        </p:nvPicPr>
        <p:blipFill rotWithShape="1">
          <a:blip r:embed="rId2">
            <a:extLst>
              <a:ext uri="{28A0092B-C50C-407E-A947-70E740481C1C}">
                <a14:useLocalDpi xmlns:a14="http://schemas.microsoft.com/office/drawing/2010/main" val="0"/>
              </a:ext>
            </a:extLst>
          </a:blip>
          <a:srcRect l="2454" r="7008" b="1401"/>
          <a:stretch/>
        </p:blipFill>
        <p:spPr>
          <a:xfrm>
            <a:off x="126665" y="1920390"/>
            <a:ext cx="6172535" cy="3552019"/>
          </a:xfrm>
          <a:prstGeom prst="rect">
            <a:avLst/>
          </a:prstGeom>
        </p:spPr>
      </p:pic>
      <p:pic>
        <p:nvPicPr>
          <p:cNvPr id="8" name="Picture 7" descr="A group of people in white clothing sitting on a stage&#10;&#10;Description automatically generated">
            <a:extLst>
              <a:ext uri="{FF2B5EF4-FFF2-40B4-BE49-F238E27FC236}">
                <a16:creationId xmlns:a16="http://schemas.microsoft.com/office/drawing/2014/main" id="{4DF8237D-5A93-C161-49D1-E4EFC58DA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2106" y="1920389"/>
            <a:ext cx="5683229" cy="3552019"/>
          </a:xfrm>
          <a:prstGeom prst="rect">
            <a:avLst/>
          </a:prstGeom>
        </p:spPr>
      </p:pic>
      <p:sp>
        <p:nvSpPr>
          <p:cNvPr id="2" name="TextBox 1">
            <a:extLst>
              <a:ext uri="{FF2B5EF4-FFF2-40B4-BE49-F238E27FC236}">
                <a16:creationId xmlns:a16="http://schemas.microsoft.com/office/drawing/2014/main" id="{0437551B-EC21-13BB-6529-5144C93A99AD}"/>
              </a:ext>
            </a:extLst>
          </p:cNvPr>
          <p:cNvSpPr txBox="1"/>
          <p:nvPr/>
        </p:nvSpPr>
        <p:spPr>
          <a:xfrm>
            <a:off x="6382106" y="5435556"/>
            <a:ext cx="7576455" cy="230832"/>
          </a:xfrm>
          <a:prstGeom prst="rect">
            <a:avLst/>
          </a:prstGeom>
          <a:noFill/>
        </p:spPr>
        <p:txBody>
          <a:bodyPr wrap="square" rtlCol="0">
            <a:spAutoFit/>
          </a:bodyPr>
          <a:lstStyle/>
          <a:p>
            <a:r>
              <a:rPr lang="en-US" sz="900" i="1" dirty="0"/>
              <a:t>A Midsummer Night’s Dream, </a:t>
            </a:r>
            <a:r>
              <a:rPr lang="en-US" sz="900" dirty="0"/>
              <a:t>Des Moines Metro Opera (photo: Duane </a:t>
            </a:r>
            <a:r>
              <a:rPr lang="en-US" sz="900" dirty="0" err="1"/>
              <a:t>Tinkey</a:t>
            </a:r>
            <a:r>
              <a:rPr lang="en-US" sz="900" dirty="0"/>
              <a:t>)</a:t>
            </a:r>
          </a:p>
        </p:txBody>
      </p:sp>
      <p:sp>
        <p:nvSpPr>
          <p:cNvPr id="5" name="TextBox 4">
            <a:extLst>
              <a:ext uri="{FF2B5EF4-FFF2-40B4-BE49-F238E27FC236}">
                <a16:creationId xmlns:a16="http://schemas.microsoft.com/office/drawing/2014/main" id="{58C27CFC-FED8-0AC8-FE7A-9C7E435C9542}"/>
              </a:ext>
            </a:extLst>
          </p:cNvPr>
          <p:cNvSpPr txBox="1"/>
          <p:nvPr/>
        </p:nvSpPr>
        <p:spPr>
          <a:xfrm>
            <a:off x="126665" y="5435556"/>
            <a:ext cx="7576455" cy="230832"/>
          </a:xfrm>
          <a:prstGeom prst="rect">
            <a:avLst/>
          </a:prstGeom>
          <a:noFill/>
        </p:spPr>
        <p:txBody>
          <a:bodyPr wrap="square" rtlCol="0">
            <a:spAutoFit/>
          </a:bodyPr>
          <a:lstStyle/>
          <a:p>
            <a:r>
              <a:rPr lang="en-US" sz="900" i="1" dirty="0"/>
              <a:t>A Midsummer Night’s Dream, </a:t>
            </a:r>
            <a:r>
              <a:rPr lang="en-US" sz="900" dirty="0"/>
              <a:t>The Atlanta Opera (photo courtesy of The Atlanta Opera)</a:t>
            </a:r>
            <a:endParaRPr lang="en-US" sz="900" dirty="0">
              <a:solidFill>
                <a:schemeClr val="bg1"/>
              </a:solidFill>
            </a:endParaRPr>
          </a:p>
        </p:txBody>
      </p:sp>
    </p:spTree>
    <p:extLst>
      <p:ext uri="{BB962C8B-B14F-4D97-AF65-F5344CB8AC3E}">
        <p14:creationId xmlns:p14="http://schemas.microsoft.com/office/powerpoint/2010/main" val="53690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B53DC35-0D7D-E935-F600-9FEEADEA7BEB}"/>
              </a:ext>
            </a:extLst>
          </p:cNvPr>
          <p:cNvSpPr txBox="1">
            <a:spLocks/>
          </p:cNvSpPr>
          <p:nvPr/>
        </p:nvSpPr>
        <p:spPr>
          <a:xfrm>
            <a:off x="169978" y="1456096"/>
            <a:ext cx="5461651" cy="47331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mbria" panose="02040503050406030204" pitchFamily="18" charset="0"/>
                <a:ea typeface="Cambria" panose="02040503050406030204" pitchFamily="18"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mbria" panose="02040503050406030204" pitchFamily="18" charset="0"/>
                <a:ea typeface="Cambria" panose="02040503050406030204" pitchFamily="18"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mbria" panose="02040503050406030204" pitchFamily="18" charset="0"/>
                <a:ea typeface="Cambria" panose="02040503050406030204" pitchFamily="18"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Color</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Line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Shape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Texture</a:t>
            </a:r>
            <a:endParaRPr lang="en-US" sz="28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R="0" lvl="1" algn="l">
              <a:lnSpc>
                <a:spcPct val="107000"/>
              </a:lnSpc>
              <a:spcBef>
                <a:spcPts val="0"/>
              </a:spcBef>
              <a:spcAft>
                <a:spcPts val="0"/>
              </a:spcAft>
            </a:pPr>
            <a:endPar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C77B3992-C5FE-A6C5-4A1B-CB4A33D1AFE2}"/>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Elements of Design</a:t>
            </a:r>
          </a:p>
        </p:txBody>
      </p:sp>
      <p:sp>
        <p:nvSpPr>
          <p:cNvPr id="5" name="TextBox 4">
            <a:extLst>
              <a:ext uri="{FF2B5EF4-FFF2-40B4-BE49-F238E27FC236}">
                <a16:creationId xmlns:a16="http://schemas.microsoft.com/office/drawing/2014/main" id="{86B10BEE-C0F6-E626-5E47-04286660BB7A}"/>
              </a:ext>
            </a:extLst>
          </p:cNvPr>
          <p:cNvSpPr txBox="1"/>
          <p:nvPr/>
        </p:nvSpPr>
        <p:spPr>
          <a:xfrm>
            <a:off x="6341292" y="1447177"/>
            <a:ext cx="3823842" cy="5572295"/>
          </a:xfrm>
          <a:prstGeom prst="rect">
            <a:avLst/>
          </a:prstGeom>
          <a:noFill/>
        </p:spPr>
        <p:txBody>
          <a:bodyPr wrap="square" rtlCol="0">
            <a:spAutoFit/>
          </a:bodyPr>
          <a:lstStyle/>
          <a:p>
            <a:pPr marL="742950" lvl="1" indent="-285750">
              <a:lnSpc>
                <a:spcPct val="107000"/>
              </a:lnSpc>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Form</a:t>
            </a:r>
          </a:p>
          <a:p>
            <a:pPr lvl="1">
              <a:lnSpc>
                <a:spcPct val="107000"/>
              </a:lnSpc>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endParaRPr lang="en-US" sz="28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Space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Value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Pattern</a:t>
            </a:r>
          </a:p>
          <a:p>
            <a:pPr marL="742950" marR="0" lvl="1" indent="-285750" algn="l">
              <a:lnSpc>
                <a:spcPct val="107000"/>
              </a:lnSpc>
              <a:spcBef>
                <a:spcPts val="0"/>
              </a:spcBef>
              <a:spcAft>
                <a:spcPts val="0"/>
              </a:spcAft>
              <a:buFont typeface="Courier New" panose="02070309020205020404" pitchFamily="49" charset="0"/>
              <a:buChar char="o"/>
            </a:pPr>
            <a:endPar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7" name="Graphic 6" descr="Palette outline">
            <a:extLst>
              <a:ext uri="{FF2B5EF4-FFF2-40B4-BE49-F238E27FC236}">
                <a16:creationId xmlns:a16="http://schemas.microsoft.com/office/drawing/2014/main" id="{B210F9D8-F9EF-8FA7-27DF-17E3DFFFE5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6866" y="1382118"/>
            <a:ext cx="869136" cy="869136"/>
          </a:xfrm>
          <a:prstGeom prst="rect">
            <a:avLst/>
          </a:prstGeom>
        </p:spPr>
      </p:pic>
      <p:pic>
        <p:nvPicPr>
          <p:cNvPr id="11" name="Graphic 10" descr="Basic Shapes with solid fill">
            <a:extLst>
              <a:ext uri="{FF2B5EF4-FFF2-40B4-BE49-F238E27FC236}">
                <a16:creationId xmlns:a16="http://schemas.microsoft.com/office/drawing/2014/main" id="{5113DC2B-DF73-B327-E3F8-E6B0F2CEE0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35022" y="4006531"/>
            <a:ext cx="869135" cy="869135"/>
          </a:xfrm>
          <a:prstGeom prst="rect">
            <a:avLst/>
          </a:prstGeom>
        </p:spPr>
      </p:pic>
      <p:pic>
        <p:nvPicPr>
          <p:cNvPr id="17" name="Graphic 16" descr="Pyramid Shape outline">
            <a:extLst>
              <a:ext uri="{FF2B5EF4-FFF2-40B4-BE49-F238E27FC236}">
                <a16:creationId xmlns:a16="http://schemas.microsoft.com/office/drawing/2014/main" id="{D4267BF0-62EA-3077-F732-F446B046E8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3213" y="1382118"/>
            <a:ext cx="869135" cy="869135"/>
          </a:xfrm>
          <a:prstGeom prst="rect">
            <a:avLst/>
          </a:prstGeom>
        </p:spPr>
      </p:pic>
      <p:pic>
        <p:nvPicPr>
          <p:cNvPr id="23" name="Graphic 22" descr="Ruler outline">
            <a:extLst>
              <a:ext uri="{FF2B5EF4-FFF2-40B4-BE49-F238E27FC236}">
                <a16:creationId xmlns:a16="http://schemas.microsoft.com/office/drawing/2014/main" id="{8908A3A2-B49B-3FF8-8C31-BAC3A2BF1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73287" y="2683989"/>
            <a:ext cx="869134" cy="869134"/>
          </a:xfrm>
          <a:prstGeom prst="rect">
            <a:avLst/>
          </a:prstGeom>
        </p:spPr>
      </p:pic>
      <p:pic>
        <p:nvPicPr>
          <p:cNvPr id="29" name="Graphic 28" descr="Mandala outline">
            <a:extLst>
              <a:ext uri="{FF2B5EF4-FFF2-40B4-BE49-F238E27FC236}">
                <a16:creationId xmlns:a16="http://schemas.microsoft.com/office/drawing/2014/main" id="{3132AF5B-819F-0B60-C1D0-CC2D074E24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3052" y="5308401"/>
            <a:ext cx="869137" cy="869137"/>
          </a:xfrm>
          <a:prstGeom prst="rect">
            <a:avLst/>
          </a:prstGeom>
        </p:spPr>
      </p:pic>
      <p:pic>
        <p:nvPicPr>
          <p:cNvPr id="31" name="Graphic 30" descr="Line arrow: Straight outline">
            <a:extLst>
              <a:ext uri="{FF2B5EF4-FFF2-40B4-BE49-F238E27FC236}">
                <a16:creationId xmlns:a16="http://schemas.microsoft.com/office/drawing/2014/main" id="{3CDBC97B-A8A3-DFA6-3FA3-AFD48FD5E0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0455" y="2683988"/>
            <a:ext cx="869135" cy="869135"/>
          </a:xfrm>
          <a:prstGeom prst="rect">
            <a:avLst/>
          </a:prstGeom>
        </p:spPr>
      </p:pic>
      <p:pic>
        <p:nvPicPr>
          <p:cNvPr id="33" name="Picture 32" descr="A black background with a black square&#10;&#10;Description automatically generated with medium confidence">
            <a:extLst>
              <a:ext uri="{FF2B5EF4-FFF2-40B4-BE49-F238E27FC236}">
                <a16:creationId xmlns:a16="http://schemas.microsoft.com/office/drawing/2014/main" id="{5D16653A-D1FF-5EC7-2032-93755E3072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434" y="5329074"/>
            <a:ext cx="869136" cy="869136"/>
          </a:xfrm>
          <a:prstGeom prst="rect">
            <a:avLst/>
          </a:prstGeom>
        </p:spPr>
      </p:pic>
      <p:pic>
        <p:nvPicPr>
          <p:cNvPr id="35" name="Graphic 34" descr="Harvey Balls 50% with solid fill">
            <a:extLst>
              <a:ext uri="{FF2B5EF4-FFF2-40B4-BE49-F238E27FC236}">
                <a16:creationId xmlns:a16="http://schemas.microsoft.com/office/drawing/2014/main" id="{AA21D4CC-F016-1224-EF89-E295A15BB0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53213" y="4006531"/>
            <a:ext cx="869136" cy="869136"/>
          </a:xfrm>
          <a:prstGeom prst="rect">
            <a:avLst/>
          </a:prstGeom>
        </p:spPr>
      </p:pic>
    </p:spTree>
    <p:extLst>
      <p:ext uri="{BB962C8B-B14F-4D97-AF65-F5344CB8AC3E}">
        <p14:creationId xmlns:p14="http://schemas.microsoft.com/office/powerpoint/2010/main" val="14343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E1D38DE-3CC0-E900-2512-83C210E95CBD}"/>
              </a:ext>
            </a:extLst>
          </p:cNvPr>
          <p:cNvSpPr txBox="1"/>
          <p:nvPr/>
        </p:nvSpPr>
        <p:spPr>
          <a:xfrm>
            <a:off x="307145" y="1787515"/>
            <a:ext cx="11577710" cy="40867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Today’s Objectives:</a:t>
            </a:r>
          </a:p>
          <a:p>
            <a:endParaRPr lang="en-US" sz="2400" dirty="0">
              <a:latin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Respond to the musical and storytelling elements of opera to develop criteria for visual artistic choices.</a:t>
            </a:r>
          </a:p>
          <a:p>
            <a:pPr marR="0" lvl="0">
              <a:lnSpc>
                <a:spcPct val="107000"/>
              </a:lnSpc>
              <a:spcBef>
                <a:spcPts val="0"/>
              </a:spcBef>
              <a:spcAft>
                <a:spcPts val="0"/>
              </a:spcAft>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Refine an adaptation pitch to demonstrate critical understanding of the visual elements of production design and opera to tell a story.</a:t>
            </a:r>
          </a:p>
          <a:p>
            <a:pPr marR="0" lvl="0">
              <a:lnSpc>
                <a:spcPct val="107000"/>
              </a:lnSpc>
              <a:spcBef>
                <a:spcPts val="0"/>
              </a:spcBef>
              <a:spcAft>
                <a:spcPts val="0"/>
              </a:spcAft>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2400" kern="100" dirty="0">
                <a:solidFill>
                  <a:srgbClr val="00000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Create visual representations of set and costume designs based on opera adaptation pitches.</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6FC2B6-C84A-D0A1-718D-8936994EAF19}"/>
              </a:ext>
            </a:extLst>
          </p:cNvPr>
          <p:cNvSpPr txBox="1"/>
          <p:nvPr/>
        </p:nvSpPr>
        <p:spPr>
          <a:xfrm>
            <a:off x="307144" y="983725"/>
            <a:ext cx="11577709" cy="584775"/>
          </a:xfrm>
          <a:prstGeom prst="rect">
            <a:avLst/>
          </a:prstGeom>
          <a:noFill/>
        </p:spPr>
        <p:txBody>
          <a:bodyPr wrap="square">
            <a:spAutoFit/>
          </a:bodyPr>
          <a:lstStyle/>
          <a:p>
            <a:r>
              <a:rPr lang="en-US" sz="3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does </a:t>
            </a:r>
            <a:r>
              <a:rPr lang="en-US" sz="3200" b="1" i="1" dirty="0">
                <a:solidFill>
                  <a:srgbClr val="000000"/>
                </a:solidFill>
                <a:latin typeface="Arial" panose="020B0604020202020204" pitchFamily="34" charset="0"/>
                <a:ea typeface="Calibri" panose="020F0502020204030204" pitchFamily="34" charset="0"/>
                <a:cs typeface="Arial" panose="020B0604020202020204" pitchFamily="34" charset="0"/>
              </a:rPr>
              <a:t>production</a:t>
            </a:r>
            <a:r>
              <a:rPr lang="en-US" sz="3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and visual design aid in storytelling?</a:t>
            </a:r>
            <a:endParaRPr lang="en-US"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453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B37737-D828-73C3-D46D-31021D9961C1}"/>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Elements of Design</a:t>
            </a:r>
          </a:p>
        </p:txBody>
      </p:sp>
      <p:pic>
        <p:nvPicPr>
          <p:cNvPr id="13" name="Picture 12" descr="A group of people on a stage&#10;&#10;Description automatically generated">
            <a:extLst>
              <a:ext uri="{FF2B5EF4-FFF2-40B4-BE49-F238E27FC236}">
                <a16:creationId xmlns:a16="http://schemas.microsoft.com/office/drawing/2014/main" id="{23E9A19C-7B00-370D-7C45-41820A3016C3}"/>
              </a:ext>
            </a:extLst>
          </p:cNvPr>
          <p:cNvPicPr>
            <a:picLocks noChangeAspect="1"/>
          </p:cNvPicPr>
          <p:nvPr/>
        </p:nvPicPr>
        <p:blipFill rotWithShape="1">
          <a:blip r:embed="rId2">
            <a:extLst>
              <a:ext uri="{28A0092B-C50C-407E-A947-70E740481C1C}">
                <a14:useLocalDpi xmlns:a14="http://schemas.microsoft.com/office/drawing/2010/main" val="0"/>
              </a:ext>
            </a:extLst>
          </a:blip>
          <a:srcRect r="15284"/>
          <a:stretch/>
        </p:blipFill>
        <p:spPr>
          <a:xfrm>
            <a:off x="215898" y="1487627"/>
            <a:ext cx="5312002" cy="3420217"/>
          </a:xfrm>
          <a:prstGeom prst="rect">
            <a:avLst/>
          </a:prstGeom>
        </p:spPr>
      </p:pic>
      <p:pic>
        <p:nvPicPr>
          <p:cNvPr id="14" name="Picture 13" descr="A group of people in white clothing&#10;&#10;Description automatically generated">
            <a:extLst>
              <a:ext uri="{FF2B5EF4-FFF2-40B4-BE49-F238E27FC236}">
                <a16:creationId xmlns:a16="http://schemas.microsoft.com/office/drawing/2014/main" id="{26B7D6A0-FD76-39FA-E11A-A05AAB2CE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002" y="2417132"/>
            <a:ext cx="5701100" cy="3829049"/>
          </a:xfrm>
          <a:prstGeom prst="rect">
            <a:avLst/>
          </a:prstGeom>
        </p:spPr>
      </p:pic>
      <p:sp>
        <p:nvSpPr>
          <p:cNvPr id="3" name="TextBox 2">
            <a:extLst>
              <a:ext uri="{FF2B5EF4-FFF2-40B4-BE49-F238E27FC236}">
                <a16:creationId xmlns:a16="http://schemas.microsoft.com/office/drawing/2014/main" id="{30FCD998-6324-CF2B-19E6-7EA4E618D71D}"/>
              </a:ext>
            </a:extLst>
          </p:cNvPr>
          <p:cNvSpPr txBox="1"/>
          <p:nvPr/>
        </p:nvSpPr>
        <p:spPr>
          <a:xfrm>
            <a:off x="6275002" y="6030737"/>
            <a:ext cx="7576455"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Des Moines Metro Opera (photo: Duane </a:t>
            </a:r>
            <a:r>
              <a:rPr lang="en-US" sz="800" dirty="0" err="1">
                <a:solidFill>
                  <a:schemeClr val="bg1"/>
                </a:solidFill>
                <a:latin typeface="Arial" panose="020B0604020202020204" pitchFamily="34" charset="0"/>
                <a:cs typeface="Arial" panose="020B0604020202020204" pitchFamily="34" charset="0"/>
              </a:rPr>
              <a:t>Tinkey</a:t>
            </a:r>
            <a:r>
              <a:rPr lang="en-US" sz="800" dirty="0">
                <a:solidFill>
                  <a:schemeClr val="bg1"/>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F0B5E239-3A7F-740A-5DF8-2CC399220061}"/>
              </a:ext>
            </a:extLst>
          </p:cNvPr>
          <p:cNvSpPr txBox="1"/>
          <p:nvPr/>
        </p:nvSpPr>
        <p:spPr>
          <a:xfrm>
            <a:off x="215898" y="4692400"/>
            <a:ext cx="7394209"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Opera Philadelphia (photo: Kelly &amp; Massa)</a:t>
            </a:r>
          </a:p>
        </p:txBody>
      </p:sp>
      <p:sp>
        <p:nvSpPr>
          <p:cNvPr id="6" name="TextBox 5">
            <a:extLst>
              <a:ext uri="{FF2B5EF4-FFF2-40B4-BE49-F238E27FC236}">
                <a16:creationId xmlns:a16="http://schemas.microsoft.com/office/drawing/2014/main" id="{90B63EFE-BC9A-6F1A-8F66-AA72114DAA50}"/>
              </a:ext>
            </a:extLst>
          </p:cNvPr>
          <p:cNvSpPr txBox="1"/>
          <p:nvPr/>
        </p:nvSpPr>
        <p:spPr>
          <a:xfrm>
            <a:off x="149033" y="4858460"/>
            <a:ext cx="6125969" cy="1600438"/>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Color and Space: </a:t>
            </a:r>
            <a:r>
              <a:rPr lang="en-US" sz="1400" dirty="0">
                <a:latin typeface="Arial" panose="020B0604020202020204" pitchFamily="34" charset="0"/>
                <a:cs typeface="Arial" panose="020B0604020202020204" pitchFamily="34" charset="0"/>
              </a:rPr>
              <a:t>Green and blue dominate the scene, creating a surreal, dreamlike atmosphere. Flowing fabric on the floor evokes natural landscapes, like waves or hills, suggesting movement and fluidity. Instead of complex backdrops, the design relies on lighting and costumes to convey meaning, allowing the audience to focus on the interaction between the characters. The costumes use bold colors, note the use of red, which contrasts sharply, and structure to convey the characters' roles.</a:t>
            </a:r>
          </a:p>
        </p:txBody>
      </p:sp>
      <p:sp>
        <p:nvSpPr>
          <p:cNvPr id="9" name="TextBox 8">
            <a:extLst>
              <a:ext uri="{FF2B5EF4-FFF2-40B4-BE49-F238E27FC236}">
                <a16:creationId xmlns:a16="http://schemas.microsoft.com/office/drawing/2014/main" id="{FC838CB2-1E99-3367-3168-A41363B9D860}"/>
              </a:ext>
            </a:extLst>
          </p:cNvPr>
          <p:cNvSpPr txBox="1"/>
          <p:nvPr/>
        </p:nvSpPr>
        <p:spPr>
          <a:xfrm>
            <a:off x="6190028" y="638024"/>
            <a:ext cx="5786074" cy="1815882"/>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Shape and Texture: </a:t>
            </a:r>
            <a:r>
              <a:rPr lang="en-US" sz="1400" dirty="0">
                <a:latin typeface="Arial" panose="020B0604020202020204" pitchFamily="34" charset="0"/>
                <a:cs typeface="Arial" panose="020B0604020202020204" pitchFamily="34" charset="0"/>
              </a:rPr>
              <a:t>The trees in the background are irregular and asymmetrical, suggesting a natural, untamed forest. These organic shapes help create a fluid, dreamlike atmosphere that contrasts with the geometric precision of the characters’ costumes. The voluminous skirts and puffed pants with the use of lace, ruffles, and intricate embroidery adds layers of texture to the costumes. These delicate fabrics suggest elegance and grandeur, reinforcing the idea that these characters are noble and supernatural beings.</a:t>
            </a:r>
          </a:p>
        </p:txBody>
      </p:sp>
    </p:spTree>
    <p:extLst>
      <p:ext uri="{BB962C8B-B14F-4D97-AF65-F5344CB8AC3E}">
        <p14:creationId xmlns:p14="http://schemas.microsoft.com/office/powerpoint/2010/main" val="145216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txBox="1"/>
          <p:nvPr/>
        </p:nvSpPr>
        <p:spPr>
          <a:xfrm>
            <a:off x="603249" y="1935325"/>
            <a:ext cx="10515600" cy="3576369"/>
          </a:xfrm>
          <a:prstGeom prst="rect">
            <a:avLst/>
          </a:prstGeom>
          <a:noFill/>
          <a:ln>
            <a:noFill/>
          </a:ln>
        </p:spPr>
        <p:txBody>
          <a:bodyPr spcFirstLastPara="1" wrap="square" lIns="91425" tIns="45700" rIns="91425" bIns="45700" anchor="t" anchorCtr="0">
            <a:normAutofit lnSpcReduction="10000"/>
          </a:bodyPr>
          <a:lstStyle/>
          <a:p>
            <a:pPr marL="457200" marR="0" lvl="1" indent="0" algn="l" rtl="0">
              <a:lnSpc>
                <a:spcPct val="107000"/>
              </a:lnSpc>
              <a:spcBef>
                <a:spcPts val="0"/>
              </a:spcBef>
              <a:spcAft>
                <a:spcPts val="0"/>
              </a:spcAft>
              <a:buClr>
                <a:srgbClr val="000000"/>
              </a:buClr>
              <a:buSzPts val="3200"/>
              <a:buFont typeface="Arial"/>
              <a:buNone/>
            </a:pPr>
            <a:r>
              <a:rPr lang="en-US" sz="3200" b="0" i="0" u="none" strike="noStrike" cap="none" dirty="0">
                <a:solidFill>
                  <a:srgbClr val="000000"/>
                </a:solidFill>
                <a:highlight>
                  <a:srgbClr val="FFFFFF"/>
                </a:highlight>
                <a:latin typeface="Arial"/>
                <a:ea typeface="Arial"/>
                <a:cs typeface="Arial"/>
                <a:sym typeface="Arial"/>
              </a:rPr>
              <a:t>Consider all that was discussed when designing your production: color, mood, textures, spaces/places, etc.</a:t>
            </a:r>
            <a:endParaRPr dirty="0"/>
          </a:p>
          <a:p>
            <a:pPr marL="457200" marR="0" lvl="1" indent="0" algn="l" rtl="0">
              <a:lnSpc>
                <a:spcPct val="107000"/>
              </a:lnSpc>
              <a:spcBef>
                <a:spcPts val="0"/>
              </a:spcBef>
              <a:spcAft>
                <a:spcPts val="0"/>
              </a:spcAft>
              <a:buClr>
                <a:schemeClr val="dk1"/>
              </a:buClr>
              <a:buSzPts val="3200"/>
              <a:buFont typeface="Arial"/>
              <a:buNone/>
            </a:pPr>
            <a:endParaRPr sz="3200" b="0" i="0" u="none" strike="noStrike" cap="none" dirty="0">
              <a:solidFill>
                <a:srgbClr val="000000"/>
              </a:solidFill>
              <a:highlight>
                <a:srgbClr val="FFFFFF"/>
              </a:highlight>
              <a:latin typeface="Arial"/>
              <a:ea typeface="Arial"/>
              <a:cs typeface="Arial"/>
              <a:sym typeface="Arial"/>
            </a:endParaRPr>
          </a:p>
          <a:p>
            <a:pPr marL="457200" marR="0" lvl="1" indent="0" algn="l" rtl="0">
              <a:lnSpc>
                <a:spcPct val="107000"/>
              </a:lnSpc>
              <a:spcBef>
                <a:spcPts val="0"/>
              </a:spcBef>
              <a:spcAft>
                <a:spcPts val="0"/>
              </a:spcAft>
              <a:buClr>
                <a:schemeClr val="dk1"/>
              </a:buClr>
              <a:buSzPts val="3200"/>
              <a:buFont typeface="Arial"/>
              <a:buNone/>
            </a:pPr>
            <a:r>
              <a:rPr lang="en-US" sz="3200" b="0" i="0" u="none" strike="noStrike" cap="none" dirty="0">
                <a:solidFill>
                  <a:schemeClr val="dk1"/>
                </a:solidFill>
                <a:latin typeface="Arial"/>
                <a:ea typeface="Arial"/>
                <a:cs typeface="Arial"/>
                <a:sym typeface="Arial"/>
              </a:rPr>
              <a:t>Production design should include:</a:t>
            </a:r>
            <a:endParaRPr sz="3200" b="0" i="0" u="none" strike="noStrike" cap="none" dirty="0">
              <a:solidFill>
                <a:schemeClr val="dk1"/>
              </a:solidFill>
              <a:latin typeface="Arial"/>
              <a:ea typeface="Arial"/>
              <a:cs typeface="Arial"/>
              <a:sym typeface="Arial"/>
            </a:endParaRPr>
          </a:p>
          <a:p>
            <a:pPr marL="914400" marR="0" lvl="1" indent="-457200" algn="l" rtl="0">
              <a:lnSpc>
                <a:spcPct val="107000"/>
              </a:lnSpc>
              <a:spcBef>
                <a:spcPts val="800"/>
              </a:spcBef>
              <a:spcAft>
                <a:spcPts val="0"/>
              </a:spcAft>
              <a:buClr>
                <a:schemeClr val="dk1"/>
              </a:buClr>
              <a:buSzPts val="3200"/>
              <a:buFont typeface="Courier New" panose="02070309020205020404" pitchFamily="49" charset="0"/>
              <a:buChar char="o"/>
            </a:pPr>
            <a:r>
              <a:rPr lang="en-US" sz="3200" b="0" i="0" u="none" strike="noStrike" cap="none" dirty="0">
                <a:solidFill>
                  <a:schemeClr val="dk1"/>
                </a:solidFill>
                <a:latin typeface="Arial"/>
                <a:ea typeface="Arial"/>
                <a:cs typeface="Arial"/>
                <a:sym typeface="Arial"/>
              </a:rPr>
              <a:t>Set and costume designs based on your opera adaptation pitch</a:t>
            </a:r>
            <a:endParaRPr sz="3200" b="0" i="0" u="none" strike="noStrike" cap="none" dirty="0">
              <a:solidFill>
                <a:schemeClr val="dk1"/>
              </a:solidFill>
              <a:latin typeface="Arial"/>
              <a:ea typeface="Arial"/>
              <a:cs typeface="Arial"/>
              <a:sym typeface="Arial"/>
            </a:endParaRPr>
          </a:p>
          <a:p>
            <a:pPr marL="914400" marR="0" lvl="1" indent="-457200" algn="l" rtl="0">
              <a:lnSpc>
                <a:spcPct val="107000"/>
              </a:lnSpc>
              <a:spcBef>
                <a:spcPts val="0"/>
              </a:spcBef>
              <a:spcAft>
                <a:spcPts val="0"/>
              </a:spcAft>
              <a:buClr>
                <a:srgbClr val="000000"/>
              </a:buClr>
              <a:buSzPts val="3200"/>
              <a:buFont typeface="Courier New" panose="02070309020205020404" pitchFamily="49" charset="0"/>
              <a:buChar char="o"/>
            </a:pPr>
            <a:r>
              <a:rPr lang="en-US" sz="3200" b="0" i="0" u="none" strike="noStrike" cap="none" dirty="0">
                <a:solidFill>
                  <a:srgbClr val="000000"/>
                </a:solidFill>
                <a:highlight>
                  <a:srgbClr val="FFFFFF"/>
                </a:highlight>
                <a:latin typeface="Arial"/>
                <a:ea typeface="Arial"/>
                <a:cs typeface="Arial"/>
                <a:sym typeface="Arial"/>
              </a:rPr>
              <a:t>At least 3 elements of design in your work</a:t>
            </a:r>
            <a:endParaRPr sz="3200" b="0" i="0" u="none" strike="noStrike" cap="none" dirty="0">
              <a:solidFill>
                <a:schemeClr val="dk1"/>
              </a:solidFill>
              <a:latin typeface="Arial"/>
              <a:ea typeface="Arial"/>
              <a:cs typeface="Arial"/>
              <a:sym typeface="Arial"/>
            </a:endParaRPr>
          </a:p>
          <a:p>
            <a:pPr marL="457200" marR="0" lvl="1" indent="0" algn="ctr" rtl="0">
              <a:lnSpc>
                <a:spcPct val="90000"/>
              </a:lnSpc>
              <a:spcBef>
                <a:spcPts val="500"/>
              </a:spcBef>
              <a:spcAft>
                <a:spcPts val="0"/>
              </a:spcAft>
              <a:buClr>
                <a:schemeClr val="dk1"/>
              </a:buClr>
              <a:buSzPts val="2000"/>
              <a:buFont typeface="Arial"/>
              <a:buNone/>
            </a:pPr>
            <a:endParaRPr sz="2000" b="0" i="0" u="none" strike="noStrike" cap="none" dirty="0">
              <a:solidFill>
                <a:schemeClr val="dk1"/>
              </a:solidFill>
              <a:latin typeface="Cambria"/>
              <a:ea typeface="Cambria"/>
              <a:cs typeface="Cambria"/>
              <a:sym typeface="Cambria"/>
            </a:endParaRPr>
          </a:p>
        </p:txBody>
      </p:sp>
      <p:pic>
        <p:nvPicPr>
          <p:cNvPr id="218" name="Google Shape;218;p21" descr="Pencil with solid fill"/>
          <p:cNvPicPr preferRelativeResize="0"/>
          <p:nvPr/>
        </p:nvPicPr>
        <p:blipFill rotWithShape="1">
          <a:blip r:embed="rId3">
            <a:alphaModFix/>
          </a:blip>
          <a:srcRect/>
          <a:stretch/>
        </p:blipFill>
        <p:spPr>
          <a:xfrm>
            <a:off x="9368253" y="532087"/>
            <a:ext cx="914400" cy="914400"/>
          </a:xfrm>
          <a:prstGeom prst="rect">
            <a:avLst/>
          </a:prstGeom>
          <a:noFill/>
          <a:ln>
            <a:noFill/>
          </a:ln>
        </p:spPr>
      </p:pic>
      <p:sp>
        <p:nvSpPr>
          <p:cNvPr id="219" name="Google Shape;219;p21"/>
          <p:cNvSpPr txBox="1"/>
          <p:nvPr/>
        </p:nvSpPr>
        <p:spPr>
          <a:xfrm>
            <a:off x="368299" y="266077"/>
            <a:ext cx="10985500" cy="11811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1">
                <a:solidFill>
                  <a:schemeClr val="dk1"/>
                </a:solidFill>
                <a:latin typeface="Arial"/>
                <a:ea typeface="Arial"/>
                <a:cs typeface="Arial"/>
                <a:sym typeface="Arial"/>
              </a:rPr>
              <a:t>Production Design Guidelines</a:t>
            </a:r>
            <a:endParaRPr/>
          </a:p>
        </p:txBody>
      </p:sp>
    </p:spTree>
    <p:extLst>
      <p:ext uri="{BB962C8B-B14F-4D97-AF65-F5344CB8AC3E}">
        <p14:creationId xmlns:p14="http://schemas.microsoft.com/office/powerpoint/2010/main" val="3977589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B02C3EF-5D81-64CD-980B-45D88D44D57A}"/>
              </a:ext>
            </a:extLst>
          </p:cNvPr>
          <p:cNvSpPr txBox="1">
            <a:spLocks/>
          </p:cNvSpPr>
          <p:nvPr/>
        </p:nvSpPr>
        <p:spPr>
          <a:xfrm>
            <a:off x="838200" y="2148523"/>
            <a:ext cx="10515600" cy="35763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mbria" panose="02040503050406030204" pitchFamily="18" charset="0"/>
                <a:ea typeface="Cambria" panose="02040503050406030204" pitchFamily="18"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mbria" panose="02040503050406030204" pitchFamily="18" charset="0"/>
                <a:ea typeface="Cambria" panose="02040503050406030204" pitchFamily="18"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mbria" panose="02040503050406030204" pitchFamily="18" charset="0"/>
                <a:ea typeface="Cambria" panose="02040503050406030204" pitchFamily="18"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nSpc>
                <a:spcPct val="107000"/>
              </a:lnSpc>
              <a:spcBef>
                <a:spcPts val="0"/>
              </a:spcBef>
              <a:spcAft>
                <a:spcPts val="800"/>
              </a:spcAft>
            </a:pPr>
            <a:r>
              <a:rPr lang="en-US" kern="100" dirty="0">
                <a:effectLst/>
                <a:latin typeface="Georgia" panose="02040502050405020303" pitchFamily="18" charset="0"/>
                <a:ea typeface="Aptos" panose="020B0004020202020204" pitchFamily="34" charset="0"/>
                <a:cs typeface="Times New Roman" panose="02020603050405020304" pitchFamily="18" charset="0"/>
              </a:rPr>
              <a:t> </a:t>
            </a:r>
          </a:p>
        </p:txBody>
      </p:sp>
      <p:pic>
        <p:nvPicPr>
          <p:cNvPr id="4" name="Graphic 3" descr="Pencil with solid fill">
            <a:extLst>
              <a:ext uri="{FF2B5EF4-FFF2-40B4-BE49-F238E27FC236}">
                <a16:creationId xmlns:a16="http://schemas.microsoft.com/office/drawing/2014/main" id="{49734BBC-B0A9-56DE-D749-13BD292C83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6083" y="532777"/>
            <a:ext cx="914400" cy="914400"/>
          </a:xfrm>
          <a:prstGeom prst="rect">
            <a:avLst/>
          </a:prstGeom>
        </p:spPr>
      </p:pic>
      <p:sp>
        <p:nvSpPr>
          <p:cNvPr id="6" name="Title 1">
            <a:extLst>
              <a:ext uri="{FF2B5EF4-FFF2-40B4-BE49-F238E27FC236}">
                <a16:creationId xmlns:a16="http://schemas.microsoft.com/office/drawing/2014/main" id="{76FB6FF8-B990-3E51-A924-28D2A31DB1AB}"/>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Examples</a:t>
            </a:r>
          </a:p>
        </p:txBody>
      </p:sp>
      <p:pic>
        <p:nvPicPr>
          <p:cNvPr id="5" name="Picture 4" descr="A group of people on a stage&#10;&#10;Description automatically generated">
            <a:extLst>
              <a:ext uri="{FF2B5EF4-FFF2-40B4-BE49-F238E27FC236}">
                <a16:creationId xmlns:a16="http://schemas.microsoft.com/office/drawing/2014/main" id="{7E8F8173-E540-9EFD-F5EA-E89A53651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3483" y="2240965"/>
            <a:ext cx="3776549" cy="3763737"/>
          </a:xfrm>
          <a:prstGeom prst="rect">
            <a:avLst/>
          </a:prstGeom>
        </p:spPr>
      </p:pic>
      <p:pic>
        <p:nvPicPr>
          <p:cNvPr id="7" name="Picture 6" descr="A person standing in front of a group of people&#10;&#10;Description automatically generated">
            <a:extLst>
              <a:ext uri="{FF2B5EF4-FFF2-40B4-BE49-F238E27FC236}">
                <a16:creationId xmlns:a16="http://schemas.microsoft.com/office/drawing/2014/main" id="{695FE9F0-C9C9-22C0-B45D-3FAF822577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68" y="3267306"/>
            <a:ext cx="4382204" cy="2926346"/>
          </a:xfrm>
          <a:prstGeom prst="rect">
            <a:avLst/>
          </a:prstGeom>
        </p:spPr>
      </p:pic>
      <p:sp>
        <p:nvSpPr>
          <p:cNvPr id="8" name="TextBox 7">
            <a:extLst>
              <a:ext uri="{FF2B5EF4-FFF2-40B4-BE49-F238E27FC236}">
                <a16:creationId xmlns:a16="http://schemas.microsoft.com/office/drawing/2014/main" id="{7B23CA80-31B7-5F71-5A32-47129C6E984F}"/>
              </a:ext>
            </a:extLst>
          </p:cNvPr>
          <p:cNvSpPr txBox="1"/>
          <p:nvPr/>
        </p:nvSpPr>
        <p:spPr>
          <a:xfrm>
            <a:off x="171968" y="5991184"/>
            <a:ext cx="5220738"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a:t>
            </a:r>
            <a:r>
              <a:rPr lang="en-US" sz="800" dirty="0">
                <a:solidFill>
                  <a:schemeClr val="bg1"/>
                </a:solidFill>
                <a:latin typeface="Arial" panose="020B0604020202020204" pitchFamily="34" charset="0"/>
                <a:cs typeface="Arial" panose="020B0604020202020204" pitchFamily="34" charset="0"/>
              </a:rPr>
              <a:t>, Opera Philadelphia (photo: Kelly &amp; Massa)</a:t>
            </a:r>
          </a:p>
        </p:txBody>
      </p:sp>
      <p:sp>
        <p:nvSpPr>
          <p:cNvPr id="12" name="TextBox 11">
            <a:extLst>
              <a:ext uri="{FF2B5EF4-FFF2-40B4-BE49-F238E27FC236}">
                <a16:creationId xmlns:a16="http://schemas.microsoft.com/office/drawing/2014/main" id="{782D442A-14A4-486C-B7DD-E51FEC242C7B}"/>
              </a:ext>
            </a:extLst>
          </p:cNvPr>
          <p:cNvSpPr txBox="1"/>
          <p:nvPr/>
        </p:nvSpPr>
        <p:spPr>
          <a:xfrm>
            <a:off x="4979538" y="4552763"/>
            <a:ext cx="3299811" cy="646331"/>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Act II, Scene 1: Puck “makes an ass” of Bottom</a:t>
            </a:r>
            <a:endParaRPr lang="en-US" b="1" dirty="0"/>
          </a:p>
        </p:txBody>
      </p:sp>
      <p:pic>
        <p:nvPicPr>
          <p:cNvPr id="14" name="Picture 13" descr="A group of men on a stage&#10;&#10;Description automatically generated">
            <a:extLst>
              <a:ext uri="{FF2B5EF4-FFF2-40B4-BE49-F238E27FC236}">
                <a16:creationId xmlns:a16="http://schemas.microsoft.com/office/drawing/2014/main" id="{3EEC6A0F-FA70-0460-D9E8-58C887B8EE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6289" y="1713367"/>
            <a:ext cx="4627194" cy="2313598"/>
          </a:xfrm>
          <a:prstGeom prst="rect">
            <a:avLst/>
          </a:prstGeom>
        </p:spPr>
      </p:pic>
      <p:sp>
        <p:nvSpPr>
          <p:cNvPr id="15" name="TextBox 14">
            <a:extLst>
              <a:ext uri="{FF2B5EF4-FFF2-40B4-BE49-F238E27FC236}">
                <a16:creationId xmlns:a16="http://schemas.microsoft.com/office/drawing/2014/main" id="{05B644C6-B61B-0EB3-54A0-271BFD803B82}"/>
              </a:ext>
            </a:extLst>
          </p:cNvPr>
          <p:cNvSpPr txBox="1"/>
          <p:nvPr/>
        </p:nvSpPr>
        <p:spPr>
          <a:xfrm>
            <a:off x="3628488" y="3834137"/>
            <a:ext cx="5856690" cy="33855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a:t>
            </a:r>
            <a:r>
              <a:rPr lang="en-US" sz="800" dirty="0">
                <a:solidFill>
                  <a:schemeClr val="bg1"/>
                </a:solidFill>
                <a:latin typeface="Arial" panose="020B0604020202020204" pitchFamily="34" charset="0"/>
                <a:cs typeface="Arial" panose="020B0604020202020204" pitchFamily="34" charset="0"/>
              </a:rPr>
              <a:t> Seattle Opera (photo: </a:t>
            </a:r>
            <a:r>
              <a:rPr lang="en-US" sz="800" dirty="0" err="1">
                <a:solidFill>
                  <a:schemeClr val="bg1"/>
                </a:solidFill>
                <a:latin typeface="Arial" panose="020B0604020202020204" pitchFamily="34" charset="0"/>
                <a:cs typeface="Arial" panose="020B0604020202020204" pitchFamily="34" charset="0"/>
              </a:rPr>
              <a:t>Rozarii</a:t>
            </a:r>
            <a:r>
              <a:rPr lang="en-US" sz="800" dirty="0">
                <a:solidFill>
                  <a:schemeClr val="bg1"/>
                </a:solidFill>
                <a:latin typeface="Arial" panose="020B0604020202020204" pitchFamily="34" charset="0"/>
                <a:cs typeface="Arial" panose="020B0604020202020204" pitchFamily="34" charset="0"/>
              </a:rPr>
              <a:t> Lynch)</a:t>
            </a:r>
          </a:p>
          <a:p>
            <a:r>
              <a:rPr lang="en-US" sz="800" dirty="0">
                <a:solidFill>
                  <a:schemeClr val="bg1"/>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DC83CD0-400B-558E-3C84-EC50DB56056C}"/>
              </a:ext>
            </a:extLst>
          </p:cNvPr>
          <p:cNvSpPr txBox="1"/>
          <p:nvPr/>
        </p:nvSpPr>
        <p:spPr>
          <a:xfrm>
            <a:off x="8243483" y="5804343"/>
            <a:ext cx="7782644" cy="217528"/>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Des Moines Metro Opera (photo: Duane </a:t>
            </a:r>
            <a:r>
              <a:rPr lang="en-US" sz="800" dirty="0" err="1">
                <a:solidFill>
                  <a:schemeClr val="bg1"/>
                </a:solidFill>
                <a:latin typeface="Arial" panose="020B0604020202020204" pitchFamily="34" charset="0"/>
                <a:cs typeface="Arial" panose="020B0604020202020204" pitchFamily="34" charset="0"/>
              </a:rPr>
              <a:t>Tinkey</a:t>
            </a:r>
            <a:r>
              <a:rPr lang="en-US" sz="8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0530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B02C3EF-5D81-64CD-980B-45D88D44D57A}"/>
              </a:ext>
            </a:extLst>
          </p:cNvPr>
          <p:cNvSpPr txBox="1">
            <a:spLocks/>
          </p:cNvSpPr>
          <p:nvPr/>
        </p:nvSpPr>
        <p:spPr>
          <a:xfrm>
            <a:off x="-65269" y="1577076"/>
            <a:ext cx="9296837" cy="3458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mbria" panose="02040503050406030204" pitchFamily="18" charset="0"/>
                <a:ea typeface="Cambria" panose="02040503050406030204" pitchFamily="18"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mbria" panose="02040503050406030204" pitchFamily="18" charset="0"/>
                <a:ea typeface="Cambria" panose="02040503050406030204" pitchFamily="18"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mbria" panose="02040503050406030204" pitchFamily="18" charset="0"/>
                <a:ea typeface="Cambria" panose="02040503050406030204" pitchFamily="18"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r>
              <a:rPr lang="en-US" sz="1800" dirty="0">
                <a:latin typeface="Arial" panose="020B0604020202020204" pitchFamily="34" charset="0"/>
                <a:cs typeface="Arial" panose="020B0604020202020204" pitchFamily="34" charset="0"/>
              </a:rPr>
              <a:t>Various designs for Bottom’s transformation, featuring </a:t>
            </a:r>
            <a:r>
              <a:rPr lang="en-US" sz="1800" dirty="0" err="1">
                <a:latin typeface="Arial" panose="020B0604020202020204" pitchFamily="34" charset="0"/>
                <a:cs typeface="Arial" panose="020B0604020202020204" pitchFamily="34" charset="0"/>
              </a:rPr>
              <a:t>Tytania</a:t>
            </a:r>
            <a:r>
              <a:rPr lang="en-US" sz="1800" dirty="0">
                <a:latin typeface="Arial" panose="020B0604020202020204" pitchFamily="34" charset="0"/>
                <a:cs typeface="Arial" panose="020B0604020202020204" pitchFamily="34" charset="0"/>
              </a:rPr>
              <a:t>. </a:t>
            </a:r>
          </a:p>
        </p:txBody>
      </p:sp>
      <p:sp>
        <p:nvSpPr>
          <p:cNvPr id="5" name="Title 1">
            <a:extLst>
              <a:ext uri="{FF2B5EF4-FFF2-40B4-BE49-F238E27FC236}">
                <a16:creationId xmlns:a16="http://schemas.microsoft.com/office/drawing/2014/main" id="{7DB9CF8B-E637-7EE2-128C-184C421C303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Examples</a:t>
            </a:r>
          </a:p>
        </p:txBody>
      </p:sp>
      <p:pic>
        <p:nvPicPr>
          <p:cNvPr id="7" name="Graphic 6" descr="Pencil with solid fill">
            <a:extLst>
              <a:ext uri="{FF2B5EF4-FFF2-40B4-BE49-F238E27FC236}">
                <a16:creationId xmlns:a16="http://schemas.microsoft.com/office/drawing/2014/main" id="{29FB4D48-53EC-AEC5-0E4B-50E445477D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6083" y="532777"/>
            <a:ext cx="914400" cy="914400"/>
          </a:xfrm>
          <a:prstGeom prst="rect">
            <a:avLst/>
          </a:prstGeom>
        </p:spPr>
      </p:pic>
      <p:pic>
        <p:nvPicPr>
          <p:cNvPr id="4" name="Picture 3" descr="A person in a garment next to a person in a garment&#10;&#10;Description automatically generated">
            <a:extLst>
              <a:ext uri="{FF2B5EF4-FFF2-40B4-BE49-F238E27FC236}">
                <a16:creationId xmlns:a16="http://schemas.microsoft.com/office/drawing/2014/main" id="{14AF36B0-6633-0DE5-FBCC-EBAD39E1B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753" y="3142450"/>
            <a:ext cx="4818259" cy="2710270"/>
          </a:xfrm>
          <a:prstGeom prst="rect">
            <a:avLst/>
          </a:prstGeom>
        </p:spPr>
      </p:pic>
      <p:sp>
        <p:nvSpPr>
          <p:cNvPr id="8" name="TextBox 7">
            <a:extLst>
              <a:ext uri="{FF2B5EF4-FFF2-40B4-BE49-F238E27FC236}">
                <a16:creationId xmlns:a16="http://schemas.microsoft.com/office/drawing/2014/main" id="{AC5CF9AE-D622-94A9-3F8C-A7FCFC79467E}"/>
              </a:ext>
            </a:extLst>
          </p:cNvPr>
          <p:cNvSpPr txBox="1"/>
          <p:nvPr/>
        </p:nvSpPr>
        <p:spPr>
          <a:xfrm>
            <a:off x="7164753" y="5818084"/>
            <a:ext cx="7576455" cy="215444"/>
          </a:xfrm>
          <a:prstGeom prst="rect">
            <a:avLst/>
          </a:prstGeom>
          <a:noFill/>
        </p:spPr>
        <p:txBody>
          <a:bodyPr wrap="square" rtlCol="0">
            <a:spAutoFit/>
          </a:bodyPr>
          <a:lstStyle/>
          <a:p>
            <a:r>
              <a:rPr lang="en-US" sz="800" i="1" dirty="0">
                <a:latin typeface="Arial" panose="020B0604020202020204" pitchFamily="34" charset="0"/>
                <a:cs typeface="Arial" panose="020B0604020202020204" pitchFamily="34" charset="0"/>
              </a:rPr>
              <a:t>A Midsummer Night’s Dream, </a:t>
            </a:r>
            <a:r>
              <a:rPr lang="en-US" sz="800" dirty="0">
                <a:latin typeface="Arial" panose="020B0604020202020204" pitchFamily="34" charset="0"/>
                <a:cs typeface="Arial" panose="020B0604020202020204" pitchFamily="34" charset="0"/>
              </a:rPr>
              <a:t>The Atlanta Opera (photo courtesy of The Atlanta Opera)</a:t>
            </a:r>
            <a:endParaRPr lang="en-US" sz="800" dirty="0">
              <a:solidFill>
                <a:schemeClr val="bg1"/>
              </a:solidFill>
              <a:latin typeface="Arial" panose="020B0604020202020204" pitchFamily="34" charset="0"/>
              <a:cs typeface="Arial" panose="020B0604020202020204" pitchFamily="34" charset="0"/>
            </a:endParaRPr>
          </a:p>
        </p:txBody>
      </p:sp>
      <p:pic>
        <p:nvPicPr>
          <p:cNvPr id="12" name="Picture 11" descr="A person sitting on a stage with a donkey head&#10;&#10;Description automatically generated">
            <a:extLst>
              <a:ext uri="{FF2B5EF4-FFF2-40B4-BE49-F238E27FC236}">
                <a16:creationId xmlns:a16="http://schemas.microsoft.com/office/drawing/2014/main" id="{7CAB4B85-38CA-A7A1-BAF1-728D19921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987" y="3862323"/>
            <a:ext cx="4374163" cy="2187082"/>
          </a:xfrm>
          <a:prstGeom prst="rect">
            <a:avLst/>
          </a:prstGeom>
        </p:spPr>
      </p:pic>
      <p:sp>
        <p:nvSpPr>
          <p:cNvPr id="13" name="TextBox 12">
            <a:extLst>
              <a:ext uri="{FF2B5EF4-FFF2-40B4-BE49-F238E27FC236}">
                <a16:creationId xmlns:a16="http://schemas.microsoft.com/office/drawing/2014/main" id="{BBAEA55E-E7AF-EF7C-98EF-F98A24636DCB}"/>
              </a:ext>
            </a:extLst>
          </p:cNvPr>
          <p:cNvSpPr txBox="1"/>
          <p:nvPr/>
        </p:nvSpPr>
        <p:spPr>
          <a:xfrm>
            <a:off x="208987" y="5852720"/>
            <a:ext cx="6008817" cy="345873"/>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a:t>
            </a:r>
            <a:r>
              <a:rPr lang="en-US" sz="800" dirty="0">
                <a:solidFill>
                  <a:schemeClr val="bg1"/>
                </a:solidFill>
                <a:latin typeface="Arial" panose="020B0604020202020204" pitchFamily="34" charset="0"/>
                <a:cs typeface="Arial" panose="020B0604020202020204" pitchFamily="34" charset="0"/>
              </a:rPr>
              <a:t> Seattle Opera (photo: </a:t>
            </a:r>
            <a:r>
              <a:rPr lang="en-US" sz="800" dirty="0" err="1">
                <a:solidFill>
                  <a:schemeClr val="bg1"/>
                </a:solidFill>
                <a:latin typeface="Arial" panose="020B0604020202020204" pitchFamily="34" charset="0"/>
                <a:cs typeface="Arial" panose="020B0604020202020204" pitchFamily="34" charset="0"/>
              </a:rPr>
              <a:t>Rozarii</a:t>
            </a:r>
            <a:r>
              <a:rPr lang="en-US" sz="800" dirty="0">
                <a:solidFill>
                  <a:schemeClr val="bg1"/>
                </a:solidFill>
                <a:latin typeface="Arial" panose="020B0604020202020204" pitchFamily="34" charset="0"/>
                <a:cs typeface="Arial" panose="020B0604020202020204" pitchFamily="34" charset="0"/>
              </a:rPr>
              <a:t> Lynch)</a:t>
            </a:r>
          </a:p>
          <a:p>
            <a:r>
              <a:rPr lang="en-US" sz="800" dirty="0">
                <a:solidFill>
                  <a:schemeClr val="bg1"/>
                </a:solidFill>
              </a:rPr>
              <a:t> </a:t>
            </a:r>
          </a:p>
        </p:txBody>
      </p:sp>
      <p:pic>
        <p:nvPicPr>
          <p:cNvPr id="3" name="Picture 2" descr="A person in a blue dress and a person in a garment&#10;&#10;Description automatically generated">
            <a:extLst>
              <a:ext uri="{FF2B5EF4-FFF2-40B4-BE49-F238E27FC236}">
                <a16:creationId xmlns:a16="http://schemas.microsoft.com/office/drawing/2014/main" id="{24A5E038-9AD2-E8B9-2FB9-1C586E6EC1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7344" y="2117571"/>
            <a:ext cx="4104110" cy="2740641"/>
          </a:xfrm>
          <a:prstGeom prst="rect">
            <a:avLst/>
          </a:prstGeom>
        </p:spPr>
      </p:pic>
      <p:sp>
        <p:nvSpPr>
          <p:cNvPr id="6" name="TextBox 5">
            <a:extLst>
              <a:ext uri="{FF2B5EF4-FFF2-40B4-BE49-F238E27FC236}">
                <a16:creationId xmlns:a16="http://schemas.microsoft.com/office/drawing/2014/main" id="{90C77A35-F895-5CA7-BBA8-A2DE6431B875}"/>
              </a:ext>
            </a:extLst>
          </p:cNvPr>
          <p:cNvSpPr txBox="1"/>
          <p:nvPr/>
        </p:nvSpPr>
        <p:spPr>
          <a:xfrm>
            <a:off x="3777344" y="4656933"/>
            <a:ext cx="7576455"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The Atlanta Opera (photo courtesy of The Atlanta Opera)</a:t>
            </a:r>
          </a:p>
        </p:txBody>
      </p:sp>
    </p:spTree>
    <p:extLst>
      <p:ext uri="{BB962C8B-B14F-4D97-AF65-F5344CB8AC3E}">
        <p14:creationId xmlns:p14="http://schemas.microsoft.com/office/powerpoint/2010/main" val="398961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B9CF8B-E637-7EE2-128C-184C421C303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Examples</a:t>
            </a:r>
          </a:p>
        </p:txBody>
      </p:sp>
      <p:pic>
        <p:nvPicPr>
          <p:cNvPr id="7" name="Graphic 6" descr="Pencil with solid fill">
            <a:extLst>
              <a:ext uri="{FF2B5EF4-FFF2-40B4-BE49-F238E27FC236}">
                <a16:creationId xmlns:a16="http://schemas.microsoft.com/office/drawing/2014/main" id="{29FB4D48-53EC-AEC5-0E4B-50E445477D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6083" y="532777"/>
            <a:ext cx="914400" cy="914400"/>
          </a:xfrm>
          <a:prstGeom prst="rect">
            <a:avLst/>
          </a:prstGeom>
        </p:spPr>
      </p:pic>
      <p:pic>
        <p:nvPicPr>
          <p:cNvPr id="10" name="Picture 9" descr="A scene from a video game&#10;&#10;Description automatically generated">
            <a:extLst>
              <a:ext uri="{FF2B5EF4-FFF2-40B4-BE49-F238E27FC236}">
                <a16:creationId xmlns:a16="http://schemas.microsoft.com/office/drawing/2014/main" id="{22C4C599-4021-052C-420F-6E6F332800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771" y="1501141"/>
            <a:ext cx="6558634" cy="3747790"/>
          </a:xfrm>
          <a:prstGeom prst="rect">
            <a:avLst/>
          </a:prstGeom>
        </p:spPr>
      </p:pic>
      <p:pic>
        <p:nvPicPr>
          <p:cNvPr id="19" name="Picture 18" descr="A group of clothing with wings and butterflies&#10;&#10;Description automatically generated with medium confidence">
            <a:extLst>
              <a:ext uri="{FF2B5EF4-FFF2-40B4-BE49-F238E27FC236}">
                <a16:creationId xmlns:a16="http://schemas.microsoft.com/office/drawing/2014/main" id="{BAF6FE22-7286-C8C5-CEE7-A16361E0EC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5578" y="1464209"/>
            <a:ext cx="2660651" cy="4656140"/>
          </a:xfrm>
          <a:prstGeom prst="rect">
            <a:avLst/>
          </a:prstGeom>
        </p:spPr>
      </p:pic>
      <p:sp>
        <p:nvSpPr>
          <p:cNvPr id="21" name="TextBox 20">
            <a:extLst>
              <a:ext uri="{FF2B5EF4-FFF2-40B4-BE49-F238E27FC236}">
                <a16:creationId xmlns:a16="http://schemas.microsoft.com/office/drawing/2014/main" id="{2DDCE1E9-D71E-F4EB-9DD3-13E095972A44}"/>
              </a:ext>
            </a:extLst>
          </p:cNvPr>
          <p:cNvSpPr txBox="1"/>
          <p:nvPr/>
        </p:nvSpPr>
        <p:spPr>
          <a:xfrm>
            <a:off x="180521" y="5248931"/>
            <a:ext cx="7582354" cy="1169551"/>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Set design features a winding dirt path bordered by floating platforms made from stone that mimic a video game aesthetic, and positioned at varying heights, creating verticality on the stage. There are designated areas for each group of characters to interact, such as the fairy kingdom, with shimmering fabric and soft twinkling lights of purples and blues, contrasting with the more robust areas of the forest for the human characters with warm yellows and greens. </a:t>
            </a:r>
          </a:p>
        </p:txBody>
      </p:sp>
      <p:sp>
        <p:nvSpPr>
          <p:cNvPr id="22" name="TextBox 21">
            <a:extLst>
              <a:ext uri="{FF2B5EF4-FFF2-40B4-BE49-F238E27FC236}">
                <a16:creationId xmlns:a16="http://schemas.microsoft.com/office/drawing/2014/main" id="{10BFA80B-FCF2-5A4E-523D-F959B4CC0B57}"/>
              </a:ext>
            </a:extLst>
          </p:cNvPr>
          <p:cNvSpPr txBox="1"/>
          <p:nvPr/>
        </p:nvSpPr>
        <p:spPr>
          <a:xfrm>
            <a:off x="6929655" y="1509554"/>
            <a:ext cx="2373548" cy="353943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Costume designs, inspired by an enchanted woodland setting, magical themes, and Britten's ethereal score, blend nature, technology, and fantasy to reimagine characters as video game avatars – creating a mystical and futuristic aesthetic with bodysuits adorned with circuits and digital patterns, glowing neon wings, and designs incorporating flowers, moss, leaves, and bark-like textures.</a:t>
            </a:r>
          </a:p>
        </p:txBody>
      </p:sp>
      <p:sp>
        <p:nvSpPr>
          <p:cNvPr id="2" name="TextBox 1">
            <a:extLst>
              <a:ext uri="{FF2B5EF4-FFF2-40B4-BE49-F238E27FC236}">
                <a16:creationId xmlns:a16="http://schemas.microsoft.com/office/drawing/2014/main" id="{CCD33C37-424D-3908-4D83-644AB3449A5B}"/>
              </a:ext>
            </a:extLst>
          </p:cNvPr>
          <p:cNvSpPr txBox="1"/>
          <p:nvPr/>
        </p:nvSpPr>
        <p:spPr>
          <a:xfrm>
            <a:off x="9255578" y="6075004"/>
            <a:ext cx="4459528"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Images generated using AI</a:t>
            </a:r>
          </a:p>
        </p:txBody>
      </p:sp>
    </p:spTree>
    <p:extLst>
      <p:ext uri="{BB962C8B-B14F-4D97-AF65-F5344CB8AC3E}">
        <p14:creationId xmlns:p14="http://schemas.microsoft.com/office/powerpoint/2010/main" val="2748173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Pencil with solid fill">
            <a:extLst>
              <a:ext uri="{FF2B5EF4-FFF2-40B4-BE49-F238E27FC236}">
                <a16:creationId xmlns:a16="http://schemas.microsoft.com/office/drawing/2014/main" id="{995E8EDD-2FB8-C7A7-92E9-1CCD9089F0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9399" y="532777"/>
            <a:ext cx="914400" cy="914400"/>
          </a:xfrm>
          <a:prstGeom prst="rect">
            <a:avLst/>
          </a:prstGeom>
        </p:spPr>
      </p:pic>
      <p:sp>
        <p:nvSpPr>
          <p:cNvPr id="5" name="Title 1">
            <a:extLst>
              <a:ext uri="{FF2B5EF4-FFF2-40B4-BE49-F238E27FC236}">
                <a16:creationId xmlns:a16="http://schemas.microsoft.com/office/drawing/2014/main" id="{2B81C01C-34FF-3CD5-02D4-8720DDD8FE2D}"/>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Questionnaire</a:t>
            </a:r>
          </a:p>
        </p:txBody>
      </p:sp>
      <p:sp>
        <p:nvSpPr>
          <p:cNvPr id="6" name="TextBox 5">
            <a:extLst>
              <a:ext uri="{FF2B5EF4-FFF2-40B4-BE49-F238E27FC236}">
                <a16:creationId xmlns:a16="http://schemas.microsoft.com/office/drawing/2014/main" id="{B9BB6574-CD7A-D647-11F6-7E6052CCB138}"/>
              </a:ext>
            </a:extLst>
          </p:cNvPr>
          <p:cNvSpPr txBox="1"/>
          <p:nvPr/>
        </p:nvSpPr>
        <p:spPr>
          <a:xfrm>
            <a:off x="406888" y="1838984"/>
            <a:ext cx="11378223" cy="4265142"/>
          </a:xfrm>
          <a:prstGeom prst="rect">
            <a:avLst/>
          </a:prstGeom>
          <a:noFill/>
        </p:spPr>
        <p:txBody>
          <a:bodyPr wrap="square" rtlCol="0">
            <a:spAutoFit/>
          </a:bodyPr>
          <a:lstStyle/>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What are the reasons behind your choices? Are your choices based on the music, story, or libretto, and/or a combination of these?</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 </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How are you visually representing the time and location?</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 </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How are you visually communicating mood and emotion?</a:t>
            </a:r>
          </a:p>
          <a:p>
            <a:endParaRPr lang="en-US" sz="2400" dirty="0">
              <a:latin typeface="Georgia" panose="02040502050405020303" pitchFamily="18" charset="0"/>
            </a:endParaRPr>
          </a:p>
        </p:txBody>
      </p:sp>
    </p:spTree>
    <p:extLst>
      <p:ext uri="{BB962C8B-B14F-4D97-AF65-F5344CB8AC3E}">
        <p14:creationId xmlns:p14="http://schemas.microsoft.com/office/powerpoint/2010/main" val="3615971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14EE7-9F66-5183-9F07-52B37472B6A9}"/>
              </a:ext>
            </a:extLst>
          </p:cNvPr>
          <p:cNvSpPr>
            <a:spLocks noGrp="1"/>
          </p:cNvSpPr>
          <p:nvPr>
            <p:ph type="title"/>
          </p:nvPr>
        </p:nvSpPr>
        <p:spPr>
          <a:xfrm>
            <a:off x="562428" y="2862262"/>
            <a:ext cx="10515600" cy="1133475"/>
          </a:xfrm>
        </p:spPr>
        <p:txBody>
          <a:bodyPr>
            <a:normAutofit/>
          </a:bodyPr>
          <a:lstStyle/>
          <a:p>
            <a:pPr algn="ctr"/>
            <a:r>
              <a:rPr lang="en-US" sz="6600" b="1" dirty="0">
                <a:latin typeface="Arial" panose="020B0604020202020204" pitchFamily="34" charset="0"/>
                <a:cs typeface="Arial" panose="020B0604020202020204" pitchFamily="34" charset="0"/>
              </a:rPr>
              <a:t>Present</a:t>
            </a:r>
          </a:p>
        </p:txBody>
      </p:sp>
      <p:pic>
        <p:nvPicPr>
          <p:cNvPr id="6" name="Graphic 5" descr="Drama with solid fill">
            <a:extLst>
              <a:ext uri="{FF2B5EF4-FFF2-40B4-BE49-F238E27FC236}">
                <a16:creationId xmlns:a16="http://schemas.microsoft.com/office/drawing/2014/main" id="{C53CF069-FDB4-CCC9-266E-A9F12F7C15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8433" y="2971799"/>
            <a:ext cx="914400" cy="914400"/>
          </a:xfrm>
          <a:prstGeom prst="rect">
            <a:avLst/>
          </a:prstGeom>
        </p:spPr>
      </p:pic>
    </p:spTree>
    <p:extLst>
      <p:ext uri="{BB962C8B-B14F-4D97-AF65-F5344CB8AC3E}">
        <p14:creationId xmlns:p14="http://schemas.microsoft.com/office/powerpoint/2010/main" val="303051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3DB33B-BB53-399A-3066-17EB27CBF655}"/>
              </a:ext>
            </a:extLst>
          </p:cNvPr>
          <p:cNvSpPr txBox="1"/>
          <p:nvPr/>
        </p:nvSpPr>
        <p:spPr>
          <a:xfrm>
            <a:off x="406888" y="1838984"/>
            <a:ext cx="11378223" cy="3178434"/>
          </a:xfrm>
          <a:prstGeom prst="rect">
            <a:avLst/>
          </a:prstGeom>
          <a:noFill/>
        </p:spPr>
        <p:txBody>
          <a:bodyPr wrap="square" rtlCol="0">
            <a:spAutoFit/>
          </a:bodyPr>
          <a:lstStyle/>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Share thoughts on the production design process.</a:t>
            </a:r>
          </a:p>
          <a:p>
            <a:pPr marL="0" marR="0">
              <a:lnSpc>
                <a:spcPct val="107000"/>
              </a:lnSpc>
              <a:spcBef>
                <a:spcPts val="0"/>
              </a:spcBef>
              <a:spcAft>
                <a:spcPts val="0"/>
              </a:spcAft>
            </a:pPr>
            <a:endParaRPr lang="en-US" sz="33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How has your experience with adapting a story visually change your perspective on storytelling or your approach to developing ideas?</a:t>
            </a:r>
          </a:p>
          <a:p>
            <a:endParaRPr lang="en-US" sz="2400" dirty="0">
              <a:latin typeface="Georgia" panose="02040502050405020303" pitchFamily="18" charset="0"/>
            </a:endParaRPr>
          </a:p>
        </p:txBody>
      </p:sp>
      <p:sp>
        <p:nvSpPr>
          <p:cNvPr id="13" name="Title 1">
            <a:extLst>
              <a:ext uri="{FF2B5EF4-FFF2-40B4-BE49-F238E27FC236}">
                <a16:creationId xmlns:a16="http://schemas.microsoft.com/office/drawing/2014/main" id="{41905ED5-66C6-45E8-7E8C-DA45D3818EB2}"/>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Reflection</a:t>
            </a:r>
          </a:p>
        </p:txBody>
      </p:sp>
      <p:pic>
        <p:nvPicPr>
          <p:cNvPr id="14" name="Graphic 13" descr="Group brainstorm outline">
            <a:extLst>
              <a:ext uri="{FF2B5EF4-FFF2-40B4-BE49-F238E27FC236}">
                <a16:creationId xmlns:a16="http://schemas.microsoft.com/office/drawing/2014/main" id="{D9A2F841-CEFE-6673-2BEF-A7172EB1F4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7584" y="532777"/>
            <a:ext cx="914400" cy="914400"/>
          </a:xfrm>
          <a:prstGeom prst="rect">
            <a:avLst/>
          </a:prstGeom>
        </p:spPr>
      </p:pic>
    </p:spTree>
    <p:extLst>
      <p:ext uri="{BB962C8B-B14F-4D97-AF65-F5344CB8AC3E}">
        <p14:creationId xmlns:p14="http://schemas.microsoft.com/office/powerpoint/2010/main" val="3491292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72308" y="1973963"/>
            <a:ext cx="5486400" cy="1455037"/>
          </a:xfrm>
          <a:prstGeom prst="rect">
            <a:avLst/>
          </a:prstGeom>
        </p:spPr>
      </p:pic>
      <p:pic>
        <p:nvPicPr>
          <p:cNvPr id="4" name="Picture 3" descr="A white and orange logo&#10;&#10;Description automatically generated">
            <a:extLst>
              <a:ext uri="{FF2B5EF4-FFF2-40B4-BE49-F238E27FC236}">
                <a16:creationId xmlns:a16="http://schemas.microsoft.com/office/drawing/2014/main" id="{C0AD220C-A684-0D2B-28B6-BF6E23E46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235" y="3774340"/>
            <a:ext cx="2799266" cy="923369"/>
          </a:xfrm>
          <a:prstGeom prst="rect">
            <a:avLst/>
          </a:prstGeom>
        </p:spPr>
      </p:pic>
    </p:spTree>
    <p:extLst>
      <p:ext uri="{BB962C8B-B14F-4D97-AF65-F5344CB8AC3E}">
        <p14:creationId xmlns:p14="http://schemas.microsoft.com/office/powerpoint/2010/main" val="1140111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usic notes with solid fill">
            <a:extLst>
              <a:ext uri="{FF2B5EF4-FFF2-40B4-BE49-F238E27FC236}">
                <a16:creationId xmlns:a16="http://schemas.microsoft.com/office/drawing/2014/main" id="{6A1D4AE9-A033-9294-234E-666E41E459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13864" y="418969"/>
            <a:ext cx="1466972" cy="1466972"/>
          </a:xfrm>
          <a:prstGeom prst="rect">
            <a:avLst/>
          </a:prstGeom>
        </p:spPr>
      </p:pic>
      <p:sp>
        <p:nvSpPr>
          <p:cNvPr id="6" name="TextBox 5">
            <a:extLst>
              <a:ext uri="{FF2B5EF4-FFF2-40B4-BE49-F238E27FC236}">
                <a16:creationId xmlns:a16="http://schemas.microsoft.com/office/drawing/2014/main" id="{F5889273-7D7E-A2AD-84A2-6C218AAD55EE}"/>
              </a:ext>
            </a:extLst>
          </p:cNvPr>
          <p:cNvSpPr txBox="1"/>
          <p:nvPr/>
        </p:nvSpPr>
        <p:spPr>
          <a:xfrm>
            <a:off x="452429" y="2256863"/>
            <a:ext cx="11287141"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As you listen to the music, write down any colors, mood, spaces/places, textures, foods, etc. you can associate with the music.</a:t>
            </a:r>
          </a:p>
        </p:txBody>
      </p:sp>
      <p:pic>
        <p:nvPicPr>
          <p:cNvPr id="7" name="Graphic 6" descr="Volume with solid fill">
            <a:hlinkClick r:id="rId5"/>
            <a:extLst>
              <a:ext uri="{FF2B5EF4-FFF2-40B4-BE49-F238E27FC236}">
                <a16:creationId xmlns:a16="http://schemas.microsoft.com/office/drawing/2014/main" id="{79EEB674-4D91-ED68-BB31-D548887884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7534" y="4470619"/>
            <a:ext cx="914400" cy="914400"/>
          </a:xfrm>
          <a:prstGeom prst="rect">
            <a:avLst/>
          </a:prstGeom>
        </p:spPr>
      </p:pic>
      <p:sp>
        <p:nvSpPr>
          <p:cNvPr id="2" name="TextBox 1">
            <a:extLst>
              <a:ext uri="{FF2B5EF4-FFF2-40B4-BE49-F238E27FC236}">
                <a16:creationId xmlns:a16="http://schemas.microsoft.com/office/drawing/2014/main" id="{32A59421-98DB-63D2-48C8-6B4A4247A009}"/>
              </a:ext>
            </a:extLst>
          </p:cNvPr>
          <p:cNvSpPr txBox="1"/>
          <p:nvPr/>
        </p:nvSpPr>
        <p:spPr>
          <a:xfrm>
            <a:off x="311164" y="570792"/>
            <a:ext cx="112871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Listening Activity</a:t>
            </a:r>
          </a:p>
        </p:txBody>
      </p:sp>
      <p:pic>
        <p:nvPicPr>
          <p:cNvPr id="3" name="Graphic 2" descr="Headphones with solid fill">
            <a:extLst>
              <a:ext uri="{FF2B5EF4-FFF2-40B4-BE49-F238E27FC236}">
                <a16:creationId xmlns:a16="http://schemas.microsoft.com/office/drawing/2014/main" id="{BA1DA7D4-C9C9-9723-BF82-637B9CBF56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529090"/>
            <a:ext cx="914400" cy="914400"/>
          </a:xfrm>
          <a:prstGeom prst="rect">
            <a:avLst/>
          </a:prstGeom>
        </p:spPr>
      </p:pic>
      <p:sp>
        <p:nvSpPr>
          <p:cNvPr id="10" name="TextBox 9">
            <a:extLst>
              <a:ext uri="{FF2B5EF4-FFF2-40B4-BE49-F238E27FC236}">
                <a16:creationId xmlns:a16="http://schemas.microsoft.com/office/drawing/2014/main" id="{0FAB62DE-E0BF-08DB-165A-103655C540A7}"/>
              </a:ext>
            </a:extLst>
          </p:cNvPr>
          <p:cNvSpPr txBox="1"/>
          <p:nvPr/>
        </p:nvSpPr>
        <p:spPr>
          <a:xfrm>
            <a:off x="2906734" y="5385019"/>
            <a:ext cx="6096000" cy="369332"/>
          </a:xfrm>
          <a:prstGeom prst="rect">
            <a:avLst/>
          </a:prstGeom>
          <a:noFill/>
        </p:spPr>
        <p:txBody>
          <a:bodyPr wrap="square">
            <a:spAutoFit/>
          </a:bodyPr>
          <a:lstStyle/>
          <a:p>
            <a:pPr algn="ctr"/>
            <a:r>
              <a:rPr lang="en-US" dirty="0"/>
              <a:t>00:04 – 1:35</a:t>
            </a:r>
          </a:p>
        </p:txBody>
      </p:sp>
    </p:spTree>
    <p:extLst>
      <p:ext uri="{BB962C8B-B14F-4D97-AF65-F5344CB8AC3E}">
        <p14:creationId xmlns:p14="http://schemas.microsoft.com/office/powerpoint/2010/main" val="216532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DB38271-7D60-F489-C41E-E91E2EA74FFB}"/>
              </a:ext>
            </a:extLst>
          </p:cNvPr>
          <p:cNvSpPr txBox="1">
            <a:spLocks/>
          </p:cNvSpPr>
          <p:nvPr/>
        </p:nvSpPr>
        <p:spPr>
          <a:xfrm>
            <a:off x="406888" y="830580"/>
            <a:ext cx="10985500" cy="11811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i="1" kern="100" dirty="0">
                <a:effectLst/>
                <a:latin typeface="Arial" panose="020B0604020202020204" pitchFamily="34" charset="0"/>
                <a:ea typeface="Aptos" panose="020B0004020202020204" pitchFamily="34" charset="0"/>
                <a:cs typeface="Arial" panose="020B0604020202020204" pitchFamily="34" charset="0"/>
              </a:rPr>
              <a:t>A Midsummer Night’s Dream </a:t>
            </a:r>
            <a:r>
              <a:rPr lang="en-US" sz="4800" b="1" dirty="0">
                <a:latin typeface="Arial" panose="020B0604020202020204" pitchFamily="34" charset="0"/>
                <a:cs typeface="Arial" panose="020B0604020202020204" pitchFamily="34" charset="0"/>
              </a:rPr>
              <a:t>Synopsis</a:t>
            </a:r>
          </a:p>
        </p:txBody>
      </p:sp>
      <p:sp>
        <p:nvSpPr>
          <p:cNvPr id="13" name="TextBox 12">
            <a:extLst>
              <a:ext uri="{FF2B5EF4-FFF2-40B4-BE49-F238E27FC236}">
                <a16:creationId xmlns:a16="http://schemas.microsoft.com/office/drawing/2014/main" id="{99D7CD8E-41F9-16FA-290E-7FF906B94CEC}"/>
              </a:ext>
            </a:extLst>
          </p:cNvPr>
          <p:cNvSpPr txBox="1"/>
          <p:nvPr/>
        </p:nvSpPr>
        <p:spPr>
          <a:xfrm>
            <a:off x="406888" y="2139693"/>
            <a:ext cx="11378223" cy="4015330"/>
          </a:xfrm>
          <a:prstGeom prst="rect">
            <a:avLst/>
          </a:prstGeom>
          <a:noFill/>
        </p:spPr>
        <p:txBody>
          <a:bodyPr wrap="square" rtlCol="0">
            <a:spAutoFit/>
          </a:bodyPr>
          <a:lstStyle/>
          <a:p>
            <a:pPr marL="0" marR="0">
              <a:lnSpc>
                <a:spcPct val="107000"/>
              </a:lnSpc>
              <a:spcBef>
                <a:spcPts val="0"/>
              </a:spcBef>
              <a:spcAft>
                <a:spcPts val="0"/>
              </a:spcAft>
            </a:pPr>
            <a:r>
              <a:rPr lang="en-US" sz="2400" dirty="0">
                <a:latin typeface="Arial" panose="020B0604020202020204" pitchFamily="34" charset="0"/>
                <a:cs typeface="Arial" panose="020B0604020202020204" pitchFamily="34" charset="0"/>
              </a:rPr>
              <a:t>In the woods outside Athens, Oberon, King of the Fairies, quarrels with his queen, </a:t>
            </a:r>
            <a:r>
              <a:rPr lang="en-US" sz="2400" dirty="0" err="1">
                <a:latin typeface="Arial" panose="020B0604020202020204" pitchFamily="34" charset="0"/>
                <a:cs typeface="Arial" panose="020B0604020202020204" pitchFamily="34" charset="0"/>
              </a:rPr>
              <a:t>Tytania</a:t>
            </a:r>
            <a:r>
              <a:rPr lang="en-US" sz="2400" dirty="0">
                <a:latin typeface="Arial" panose="020B0604020202020204" pitchFamily="34" charset="0"/>
                <a:cs typeface="Arial" panose="020B0604020202020204" pitchFamily="34" charset="0"/>
              </a:rPr>
              <a:t>, over a boy she refuses to give up. Oberon sends his servant, Puck, to retrieve a magic flower to enchant her and distract her. Meanwhile, Lysander and Hermia flee into the forest to escape a forced marriage, pursued by Demetrius and Helena. Puck accidentally enchants Lysander instead of Demetrius, creating chaos. A group of workers also enters the forest to rehearse a play, and Puck further complicates matters by turning one of them, Bottom, into an ass, causing </a:t>
            </a:r>
            <a:r>
              <a:rPr lang="en-US" sz="2400" dirty="0" err="1">
                <a:latin typeface="Arial" panose="020B0604020202020204" pitchFamily="34" charset="0"/>
                <a:cs typeface="Arial" panose="020B0604020202020204" pitchFamily="34" charset="0"/>
              </a:rPr>
              <a:t>Tytania</a:t>
            </a:r>
            <a:r>
              <a:rPr lang="en-US" sz="2400" dirty="0">
                <a:latin typeface="Arial" panose="020B0604020202020204" pitchFamily="34" charset="0"/>
                <a:cs typeface="Arial" panose="020B0604020202020204" pitchFamily="34" charset="0"/>
              </a:rPr>
              <a:t> to fall in love with him. In the end, the enchantments are undone, the lovers are reconciled, and they all return to Athens for Theseus’s wedding, where the workers perform their play.</a:t>
            </a:r>
            <a:endParaRPr lang="en-US" sz="2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02331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5A16-9E87-D5CF-4CB2-B914377CA181}"/>
              </a:ext>
            </a:extLst>
          </p:cNvPr>
          <p:cNvSpPr txBox="1">
            <a:spLocks/>
          </p:cNvSpPr>
          <p:nvPr/>
        </p:nvSpPr>
        <p:spPr>
          <a:xfrm>
            <a:off x="421157" y="820030"/>
            <a:ext cx="11349683" cy="11811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#1: </a:t>
            </a:r>
            <a:r>
              <a:rPr lang="en-US" sz="4800" dirty="0">
                <a:latin typeface="Arial" panose="020B0604020202020204" pitchFamily="34" charset="0"/>
                <a:cs typeface="Arial" panose="020B0604020202020204" pitchFamily="34" charset="0"/>
              </a:rPr>
              <a:t>Act II, Scene 1: Puck “makes an ass” of Bottom</a:t>
            </a:r>
          </a:p>
        </p:txBody>
      </p:sp>
      <p:sp>
        <p:nvSpPr>
          <p:cNvPr id="6" name="TextBox 5">
            <a:extLst>
              <a:ext uri="{FF2B5EF4-FFF2-40B4-BE49-F238E27FC236}">
                <a16:creationId xmlns:a16="http://schemas.microsoft.com/office/drawing/2014/main" id="{92EF0B3F-4713-F1DB-7526-C9F2BB8706B4}"/>
              </a:ext>
            </a:extLst>
          </p:cNvPr>
          <p:cNvSpPr txBox="1"/>
          <p:nvPr/>
        </p:nvSpPr>
        <p:spPr>
          <a:xfrm>
            <a:off x="421157" y="2175799"/>
            <a:ext cx="11481540" cy="853952"/>
          </a:xfrm>
          <a:prstGeom prst="rect">
            <a:avLst/>
          </a:prstGeom>
          <a:noFill/>
        </p:spPr>
        <p:txBody>
          <a:bodyPr wrap="square" rtlCol="0">
            <a:spAutoFit/>
          </a:bodyPr>
          <a:lstStyle/>
          <a:p>
            <a:pPr marL="0" marR="0">
              <a:lnSpc>
                <a:spcPct val="107000"/>
              </a:lnSpc>
              <a:spcBef>
                <a:spcPts val="0"/>
              </a:spcBef>
              <a:spcAft>
                <a:spcPts val="0"/>
              </a:spcAft>
            </a:pPr>
            <a:r>
              <a:rPr lang="en-US" sz="2400" dirty="0">
                <a:effectLst/>
                <a:latin typeface="Arial" panose="020B0604020202020204" pitchFamily="34" charset="0"/>
                <a:ea typeface="Aptos" panose="020B0004020202020204" pitchFamily="34" charset="0"/>
                <a:cs typeface="Arial" panose="020B0604020202020204" pitchFamily="34" charset="0"/>
              </a:rPr>
              <a:t>The mechanicals rehearse their play. Puck transforms Bottom by giving him the head of a donkey (an "ass"). </a:t>
            </a:r>
            <a:endParaRPr lang="en-US" sz="2400" i="1" kern="100" dirty="0">
              <a:effectLst/>
              <a:latin typeface="Arial" panose="020B0604020202020204" pitchFamily="34" charset="0"/>
              <a:ea typeface="Aptos" panose="020B0004020202020204" pitchFamily="34" charset="0"/>
              <a:cs typeface="Arial" panose="020B0604020202020204" pitchFamily="34" charset="0"/>
            </a:endParaRPr>
          </a:p>
        </p:txBody>
      </p:sp>
      <p:pic>
        <p:nvPicPr>
          <p:cNvPr id="7" name="Picture 6" descr="A group of men in clothing&#10;&#10;Description automatically generated">
            <a:extLst>
              <a:ext uri="{FF2B5EF4-FFF2-40B4-BE49-F238E27FC236}">
                <a16:creationId xmlns:a16="http://schemas.microsoft.com/office/drawing/2014/main" id="{6A60FDD0-8EF8-04D9-C4FA-333414573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6883" y="3204420"/>
            <a:ext cx="7576455" cy="3030582"/>
          </a:xfrm>
          <a:prstGeom prst="rect">
            <a:avLst/>
          </a:prstGeom>
        </p:spPr>
      </p:pic>
      <p:sp>
        <p:nvSpPr>
          <p:cNvPr id="14" name="TextBox 13">
            <a:extLst>
              <a:ext uri="{FF2B5EF4-FFF2-40B4-BE49-F238E27FC236}">
                <a16:creationId xmlns:a16="http://schemas.microsoft.com/office/drawing/2014/main" id="{F4F3BA86-2912-8314-0642-D0177B013553}"/>
              </a:ext>
            </a:extLst>
          </p:cNvPr>
          <p:cNvSpPr txBox="1"/>
          <p:nvPr/>
        </p:nvSpPr>
        <p:spPr>
          <a:xfrm>
            <a:off x="2226882" y="6043002"/>
            <a:ext cx="7576455"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Des Moines Metro Opera (photo courtesy of Des Moines Metro Opera)</a:t>
            </a:r>
          </a:p>
        </p:txBody>
      </p:sp>
    </p:spTree>
    <p:extLst>
      <p:ext uri="{BB962C8B-B14F-4D97-AF65-F5344CB8AC3E}">
        <p14:creationId xmlns:p14="http://schemas.microsoft.com/office/powerpoint/2010/main" val="250305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5A16-9E87-D5CF-4CB2-B914377CA181}"/>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#1 continued</a:t>
            </a:r>
          </a:p>
        </p:txBody>
      </p:sp>
      <p:pic>
        <p:nvPicPr>
          <p:cNvPr id="3" name="Online Media 2" title="Britten’s “A Midsummer Night's Dream”: Act 2, Scene 1 (Puck &quot;Makes an Ass&quot; of Bottom)">
            <a:hlinkClick r:id="" action="ppaction://media"/>
            <a:extLst>
              <a:ext uri="{FF2B5EF4-FFF2-40B4-BE49-F238E27FC236}">
                <a16:creationId xmlns:a16="http://schemas.microsoft.com/office/drawing/2014/main" id="{D0362A19-4317-B113-3B55-62628241E2F0}"/>
              </a:ext>
            </a:extLst>
          </p:cNvPr>
          <p:cNvPicPr>
            <a:picLocks noRot="1" noChangeAspect="1"/>
          </p:cNvPicPr>
          <p:nvPr>
            <a:videoFile r:link="rId1"/>
          </p:nvPr>
        </p:nvPicPr>
        <p:blipFill>
          <a:blip r:embed="rId4"/>
          <a:stretch>
            <a:fillRect/>
          </a:stretch>
        </p:blipFill>
        <p:spPr>
          <a:xfrm>
            <a:off x="2453761" y="1789115"/>
            <a:ext cx="7284478" cy="4115739"/>
          </a:xfrm>
          <a:prstGeom prst="rect">
            <a:avLst/>
          </a:prstGeom>
        </p:spPr>
      </p:pic>
      <p:sp>
        <p:nvSpPr>
          <p:cNvPr id="5" name="TextBox 4">
            <a:extLst>
              <a:ext uri="{FF2B5EF4-FFF2-40B4-BE49-F238E27FC236}">
                <a16:creationId xmlns:a16="http://schemas.microsoft.com/office/drawing/2014/main" id="{31B78EAB-D0E4-7DE6-9138-E58FB97CED70}"/>
              </a:ext>
            </a:extLst>
          </p:cNvPr>
          <p:cNvSpPr txBox="1"/>
          <p:nvPr/>
        </p:nvSpPr>
        <p:spPr>
          <a:xfrm>
            <a:off x="2647627" y="5904854"/>
            <a:ext cx="689674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effectLst/>
                <a:highlight>
                  <a:srgbClr val="FFFFFF"/>
                </a:highlight>
                <a:latin typeface="Arial" panose="020B0604020202020204" pitchFamily="34" charset="0"/>
                <a:cs typeface="Arial" panose="020B0604020202020204" pitchFamily="34" charset="0"/>
              </a:rPr>
              <a:t>06:19 – 8:50 </a:t>
            </a:r>
          </a:p>
        </p:txBody>
      </p:sp>
    </p:spTree>
    <p:extLst>
      <p:ext uri="{BB962C8B-B14F-4D97-AF65-F5344CB8AC3E}">
        <p14:creationId xmlns:p14="http://schemas.microsoft.com/office/powerpoint/2010/main" val="194498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3282-F934-ED1C-B092-587950CD2CA9}"/>
              </a:ext>
            </a:extLst>
          </p:cNvPr>
          <p:cNvSpPr txBox="1">
            <a:spLocks/>
          </p:cNvSpPr>
          <p:nvPr/>
        </p:nvSpPr>
        <p:spPr>
          <a:xfrm>
            <a:off x="368298" y="883205"/>
            <a:ext cx="11518902" cy="11811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#2: </a:t>
            </a:r>
            <a:r>
              <a:rPr lang="en-US" sz="4800" dirty="0">
                <a:latin typeface="Arial" panose="020B0604020202020204" pitchFamily="34" charset="0"/>
                <a:cs typeface="Arial" panose="020B0604020202020204" pitchFamily="34" charset="0"/>
              </a:rPr>
              <a:t>Act III, Scene 2: Pyramus and Thisbe</a:t>
            </a:r>
          </a:p>
        </p:txBody>
      </p:sp>
      <p:pic>
        <p:nvPicPr>
          <p:cNvPr id="9" name="Picture 8" descr="A person in a garment and a person lying on the ground&#10;&#10;Description automatically generated">
            <a:extLst>
              <a:ext uri="{FF2B5EF4-FFF2-40B4-BE49-F238E27FC236}">
                <a16:creationId xmlns:a16="http://schemas.microsoft.com/office/drawing/2014/main" id="{2F82E265-7C76-680B-70CA-4A45F6809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677" y="3752251"/>
            <a:ext cx="3856323" cy="2564455"/>
          </a:xfrm>
          <a:prstGeom prst="rect">
            <a:avLst/>
          </a:prstGeom>
        </p:spPr>
      </p:pic>
      <p:sp>
        <p:nvSpPr>
          <p:cNvPr id="10" name="TextBox 9">
            <a:extLst>
              <a:ext uri="{FF2B5EF4-FFF2-40B4-BE49-F238E27FC236}">
                <a16:creationId xmlns:a16="http://schemas.microsoft.com/office/drawing/2014/main" id="{3765F5CB-46C5-BEBD-754C-02C15E889DCB}"/>
              </a:ext>
            </a:extLst>
          </p:cNvPr>
          <p:cNvSpPr txBox="1"/>
          <p:nvPr/>
        </p:nvSpPr>
        <p:spPr>
          <a:xfrm>
            <a:off x="2239677" y="6127077"/>
            <a:ext cx="5856690" cy="33855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a:t>
            </a:r>
            <a:r>
              <a:rPr lang="en-US" sz="800" dirty="0">
                <a:solidFill>
                  <a:schemeClr val="bg1"/>
                </a:solidFill>
                <a:latin typeface="Arial" panose="020B0604020202020204" pitchFamily="34" charset="0"/>
                <a:cs typeface="Arial" panose="020B0604020202020204" pitchFamily="34" charset="0"/>
              </a:rPr>
              <a:t> Seattle Opera (photo: </a:t>
            </a:r>
            <a:r>
              <a:rPr lang="en-US" sz="800" dirty="0" err="1">
                <a:solidFill>
                  <a:schemeClr val="bg1"/>
                </a:solidFill>
                <a:latin typeface="Arial" panose="020B0604020202020204" pitchFamily="34" charset="0"/>
                <a:cs typeface="Arial" panose="020B0604020202020204" pitchFamily="34" charset="0"/>
              </a:rPr>
              <a:t>Rozarii</a:t>
            </a:r>
            <a:r>
              <a:rPr lang="en-US" sz="800" dirty="0">
                <a:solidFill>
                  <a:schemeClr val="bg1"/>
                </a:solidFill>
                <a:latin typeface="Arial" panose="020B0604020202020204" pitchFamily="34" charset="0"/>
                <a:cs typeface="Arial" panose="020B0604020202020204" pitchFamily="34" charset="0"/>
              </a:rPr>
              <a:t> Lynch)</a:t>
            </a:r>
          </a:p>
          <a:p>
            <a:r>
              <a:rPr lang="en-US" sz="800" dirty="0">
                <a:solidFill>
                  <a:schemeClr val="bg1"/>
                </a:solidFill>
              </a:rPr>
              <a:t> </a:t>
            </a:r>
          </a:p>
        </p:txBody>
      </p:sp>
      <p:pic>
        <p:nvPicPr>
          <p:cNvPr id="4" name="Picture 3" descr="A person in a white robe holding a sword&#10;&#10;Description automatically generated">
            <a:extLst>
              <a:ext uri="{FF2B5EF4-FFF2-40B4-BE49-F238E27FC236}">
                <a16:creationId xmlns:a16="http://schemas.microsoft.com/office/drawing/2014/main" id="{26E4A116-AE59-FA73-D605-BFC5053BEA56}"/>
              </a:ext>
            </a:extLst>
          </p:cNvPr>
          <p:cNvPicPr>
            <a:picLocks noChangeAspect="1"/>
          </p:cNvPicPr>
          <p:nvPr/>
        </p:nvPicPr>
        <p:blipFill rotWithShape="1">
          <a:blip r:embed="rId3">
            <a:extLst>
              <a:ext uri="{28A0092B-C50C-407E-A947-70E740481C1C}">
                <a14:useLocalDpi xmlns:a14="http://schemas.microsoft.com/office/drawing/2010/main" val="0"/>
              </a:ext>
            </a:extLst>
          </a:blip>
          <a:srcRect t="10929" b="2905"/>
          <a:stretch/>
        </p:blipFill>
        <p:spPr>
          <a:xfrm>
            <a:off x="7485657" y="1542705"/>
            <a:ext cx="3576610" cy="4622797"/>
          </a:xfrm>
          <a:prstGeom prst="rect">
            <a:avLst/>
          </a:prstGeom>
        </p:spPr>
      </p:pic>
      <p:sp>
        <p:nvSpPr>
          <p:cNvPr id="3" name="TextBox 2">
            <a:extLst>
              <a:ext uri="{FF2B5EF4-FFF2-40B4-BE49-F238E27FC236}">
                <a16:creationId xmlns:a16="http://schemas.microsoft.com/office/drawing/2014/main" id="{3001E015-FF13-15C9-8140-78BDCD8FF04B}"/>
              </a:ext>
            </a:extLst>
          </p:cNvPr>
          <p:cNvSpPr txBox="1"/>
          <p:nvPr/>
        </p:nvSpPr>
        <p:spPr>
          <a:xfrm>
            <a:off x="7485657" y="5970320"/>
            <a:ext cx="7394209"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Opera Philadelphia (photo: Kelly &amp; Massa)</a:t>
            </a:r>
          </a:p>
        </p:txBody>
      </p:sp>
      <p:sp>
        <p:nvSpPr>
          <p:cNvPr id="5" name="TextBox 4">
            <a:extLst>
              <a:ext uri="{FF2B5EF4-FFF2-40B4-BE49-F238E27FC236}">
                <a16:creationId xmlns:a16="http://schemas.microsoft.com/office/drawing/2014/main" id="{9F0476C5-476A-9BC6-2D9E-9F2196AE75B9}"/>
              </a:ext>
            </a:extLst>
          </p:cNvPr>
          <p:cNvSpPr txBox="1"/>
          <p:nvPr/>
        </p:nvSpPr>
        <p:spPr>
          <a:xfrm>
            <a:off x="635062" y="2030688"/>
            <a:ext cx="6583831" cy="1715021"/>
          </a:xfrm>
          <a:prstGeom prst="rect">
            <a:avLst/>
          </a:prstGeom>
          <a:noFill/>
        </p:spPr>
        <p:txBody>
          <a:bodyPr wrap="square" rtlCol="0">
            <a:spAutoFit/>
          </a:bodyPr>
          <a:lstStyle/>
          <a:p>
            <a:pPr marL="0" marR="0">
              <a:lnSpc>
                <a:spcPct val="107000"/>
              </a:lnSpc>
              <a:spcBef>
                <a:spcPts val="0"/>
              </a:spcBef>
              <a:spcAft>
                <a:spcPts val="0"/>
              </a:spcAft>
            </a:pPr>
            <a:r>
              <a:rPr lang="en-US" sz="2000" dirty="0">
                <a:latin typeface="Arial" panose="020B0604020202020204" pitchFamily="34" charset="0"/>
                <a:cs typeface="Arial" panose="020B0604020202020204" pitchFamily="34" charset="0"/>
              </a:rPr>
              <a:t>The mock-tragic play-within-the-play, Thisbe, portrayed by Flute, discovers the lifeless Pyramus (portrayed by Bottom), who believed Thisbe to have been killed by a lion. Thisbe sings the aria “Asleep, my Love?</a:t>
            </a:r>
            <a:r>
              <a:rPr lang="en-US" sz="2000" i="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as a lament and stabs herself.</a:t>
            </a:r>
            <a:endParaRPr lang="en-US" sz="2000" i="1"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22648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3282-F934-ED1C-B092-587950CD2CA9}"/>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#2 continued</a:t>
            </a:r>
          </a:p>
        </p:txBody>
      </p:sp>
      <p:pic>
        <p:nvPicPr>
          <p:cNvPr id="3" name="Online Media 2" title="Asleep, my Love? — A MIDSUMMER NIGHT'S DREAM Britten — Royal Swedish Opera">
            <a:hlinkClick r:id="" action="ppaction://media"/>
            <a:extLst>
              <a:ext uri="{FF2B5EF4-FFF2-40B4-BE49-F238E27FC236}">
                <a16:creationId xmlns:a16="http://schemas.microsoft.com/office/drawing/2014/main" id="{C5F93D86-A1A9-2A0C-7F94-05BD1764A52E}"/>
              </a:ext>
            </a:extLst>
          </p:cNvPr>
          <p:cNvPicPr>
            <a:picLocks noRot="1" noChangeAspect="1"/>
          </p:cNvPicPr>
          <p:nvPr>
            <a:videoFile r:link="rId1"/>
          </p:nvPr>
        </p:nvPicPr>
        <p:blipFill>
          <a:blip r:embed="rId4"/>
          <a:stretch>
            <a:fillRect/>
          </a:stretch>
        </p:blipFill>
        <p:spPr>
          <a:xfrm>
            <a:off x="2464957" y="1784202"/>
            <a:ext cx="7262086" cy="4103088"/>
          </a:xfrm>
          <a:prstGeom prst="rect">
            <a:avLst/>
          </a:prstGeom>
        </p:spPr>
      </p:pic>
      <p:sp>
        <p:nvSpPr>
          <p:cNvPr id="5" name="TextBox 4">
            <a:extLst>
              <a:ext uri="{FF2B5EF4-FFF2-40B4-BE49-F238E27FC236}">
                <a16:creationId xmlns:a16="http://schemas.microsoft.com/office/drawing/2014/main" id="{822BB0A2-7066-DBD6-60BF-3EE83DF7C074}"/>
              </a:ext>
            </a:extLst>
          </p:cNvPr>
          <p:cNvSpPr txBox="1"/>
          <p:nvPr/>
        </p:nvSpPr>
        <p:spPr>
          <a:xfrm>
            <a:off x="2644775" y="5887290"/>
            <a:ext cx="6902450" cy="369332"/>
          </a:xfrm>
          <a:prstGeom prst="rect">
            <a:avLst/>
          </a:prstGeom>
          <a:noFill/>
        </p:spPr>
        <p:txBody>
          <a:bodyPr wrap="square">
            <a:spAutoFit/>
          </a:bodyPr>
          <a:lstStyle/>
          <a:p>
            <a:pPr marL="0" marR="0" algn="ctr">
              <a:spcBef>
                <a:spcPts val="0"/>
              </a:spcBef>
              <a:spcAft>
                <a:spcPts val="0"/>
              </a:spcAft>
            </a:pPr>
            <a:r>
              <a:rPr lang="en-US" sz="1800" dirty="0">
                <a:solidFill>
                  <a:srgbClr val="000000"/>
                </a:solidFill>
                <a:effectLst/>
                <a:uFill>
                  <a:solidFill>
                    <a:srgbClr val="000000"/>
                  </a:solidFill>
                </a:uFill>
                <a:latin typeface="Arial" panose="020B0604020202020204" pitchFamily="34" charset="0"/>
                <a:ea typeface="Times New Roman" panose="02020603050405020304" pitchFamily="18" charset="0"/>
                <a:cs typeface="Arial" panose="020B0604020202020204" pitchFamily="34" charset="0"/>
              </a:rPr>
              <a:t>00:06 – 2:01</a:t>
            </a:r>
            <a:endPar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0924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CFA88C-AFB2-858E-A054-F6EA300507A0}"/>
              </a:ext>
            </a:extLst>
          </p:cNvPr>
          <p:cNvSpPr txBox="1">
            <a:spLocks/>
          </p:cNvSpPr>
          <p:nvPr/>
        </p:nvSpPr>
        <p:spPr>
          <a:xfrm>
            <a:off x="406888" y="495977"/>
            <a:ext cx="10985500" cy="15571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#3</a:t>
            </a:r>
            <a:r>
              <a:rPr lang="en-US" sz="4800" dirty="0">
                <a:latin typeface="Arial" panose="020B0604020202020204" pitchFamily="34" charset="0"/>
                <a:cs typeface="Arial" panose="020B0604020202020204" pitchFamily="34" charset="0"/>
              </a:rPr>
              <a:t>: Act III, Finale &amp; Puck’s Epilogue</a:t>
            </a:r>
          </a:p>
        </p:txBody>
      </p:sp>
      <p:pic>
        <p:nvPicPr>
          <p:cNvPr id="6" name="Picture 5" descr="A group of people in white dresses on a stage&#10;&#10;Description automatically generated">
            <a:extLst>
              <a:ext uri="{FF2B5EF4-FFF2-40B4-BE49-F238E27FC236}">
                <a16:creationId xmlns:a16="http://schemas.microsoft.com/office/drawing/2014/main" id="{A5EFAC9A-7055-16D3-8B70-BE16BB1365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5907" y="1714500"/>
            <a:ext cx="5376481" cy="3429000"/>
          </a:xfrm>
          <a:prstGeom prst="rect">
            <a:avLst/>
          </a:prstGeom>
        </p:spPr>
      </p:pic>
      <p:sp>
        <p:nvSpPr>
          <p:cNvPr id="7" name="TextBox 6">
            <a:extLst>
              <a:ext uri="{FF2B5EF4-FFF2-40B4-BE49-F238E27FC236}">
                <a16:creationId xmlns:a16="http://schemas.microsoft.com/office/drawing/2014/main" id="{91B9C705-4B09-DD5D-2134-F574701E02ED}"/>
              </a:ext>
            </a:extLst>
          </p:cNvPr>
          <p:cNvSpPr txBox="1"/>
          <p:nvPr/>
        </p:nvSpPr>
        <p:spPr>
          <a:xfrm>
            <a:off x="6015907" y="4928056"/>
            <a:ext cx="7576455" cy="215444"/>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Des Moines Metro Opera (photo: Duane </a:t>
            </a:r>
            <a:r>
              <a:rPr lang="en-US" sz="800" dirty="0" err="1">
                <a:solidFill>
                  <a:schemeClr val="bg1"/>
                </a:solidFill>
                <a:latin typeface="Arial" panose="020B0604020202020204" pitchFamily="34" charset="0"/>
                <a:cs typeface="Arial" panose="020B0604020202020204" pitchFamily="34" charset="0"/>
              </a:rPr>
              <a:t>Tinkey</a:t>
            </a:r>
            <a:r>
              <a:rPr lang="en-US" sz="800" dirty="0">
                <a:solidFill>
                  <a:schemeClr val="bg1"/>
                </a:solidFill>
                <a:latin typeface="Arial" panose="020B0604020202020204" pitchFamily="34" charset="0"/>
                <a:cs typeface="Arial" panose="020B0604020202020204" pitchFamily="34" charset="0"/>
              </a:rPr>
              <a:t>)</a:t>
            </a:r>
          </a:p>
        </p:txBody>
      </p:sp>
      <p:pic>
        <p:nvPicPr>
          <p:cNvPr id="2" name="Picture 1" descr="A person in green suit on stage&#10;&#10;Description automatically generated">
            <a:extLst>
              <a:ext uri="{FF2B5EF4-FFF2-40B4-BE49-F238E27FC236}">
                <a16:creationId xmlns:a16="http://schemas.microsoft.com/office/drawing/2014/main" id="{D0C8EDF8-CE88-079B-C4B6-793671375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3586" y="4173809"/>
            <a:ext cx="3282321" cy="2188214"/>
          </a:xfrm>
          <a:prstGeom prst="rect">
            <a:avLst/>
          </a:prstGeom>
        </p:spPr>
      </p:pic>
      <p:sp>
        <p:nvSpPr>
          <p:cNvPr id="8" name="TextBox 7">
            <a:extLst>
              <a:ext uri="{FF2B5EF4-FFF2-40B4-BE49-F238E27FC236}">
                <a16:creationId xmlns:a16="http://schemas.microsoft.com/office/drawing/2014/main" id="{1B0BFD0F-F933-E847-C22D-5EB02026917A}"/>
              </a:ext>
            </a:extLst>
          </p:cNvPr>
          <p:cNvSpPr txBox="1"/>
          <p:nvPr/>
        </p:nvSpPr>
        <p:spPr>
          <a:xfrm>
            <a:off x="2733587" y="6170664"/>
            <a:ext cx="7854690" cy="221913"/>
          </a:xfrm>
          <a:prstGeom prst="rect">
            <a:avLst/>
          </a:prstGeom>
          <a:noFill/>
        </p:spPr>
        <p:txBody>
          <a:bodyPr wrap="square" rtlCol="0">
            <a:spAutoFit/>
          </a:bodyPr>
          <a:lstStyle/>
          <a:p>
            <a:r>
              <a:rPr lang="en-US" sz="800" i="1" dirty="0">
                <a:solidFill>
                  <a:schemeClr val="bg1"/>
                </a:solidFill>
                <a:latin typeface="Arial" panose="020B0604020202020204" pitchFamily="34" charset="0"/>
                <a:cs typeface="Arial" panose="020B0604020202020204" pitchFamily="34" charset="0"/>
              </a:rPr>
              <a:t>A Midsummer Night’s Dream, </a:t>
            </a:r>
            <a:r>
              <a:rPr lang="en-US" sz="800" dirty="0">
                <a:solidFill>
                  <a:schemeClr val="bg1"/>
                </a:solidFill>
                <a:latin typeface="Arial" panose="020B0604020202020204" pitchFamily="34" charset="0"/>
                <a:cs typeface="Arial" panose="020B0604020202020204" pitchFamily="34" charset="0"/>
              </a:rPr>
              <a:t>Santa Fe Opera (photo: Curtis Brown)</a:t>
            </a:r>
          </a:p>
        </p:txBody>
      </p:sp>
      <p:sp>
        <p:nvSpPr>
          <p:cNvPr id="3" name="TextBox 2">
            <a:extLst>
              <a:ext uri="{FF2B5EF4-FFF2-40B4-BE49-F238E27FC236}">
                <a16:creationId xmlns:a16="http://schemas.microsoft.com/office/drawing/2014/main" id="{1829B3F8-5D58-4146-477B-3CE0B3DBBCD0}"/>
              </a:ext>
            </a:extLst>
          </p:cNvPr>
          <p:cNvSpPr txBox="1"/>
          <p:nvPr/>
        </p:nvSpPr>
        <p:spPr>
          <a:xfrm>
            <a:off x="523157" y="2053142"/>
            <a:ext cx="5376481" cy="2044342"/>
          </a:xfrm>
          <a:prstGeom prst="rect">
            <a:avLst/>
          </a:prstGeom>
          <a:noFill/>
        </p:spPr>
        <p:txBody>
          <a:bodyPr wrap="square" rtlCol="0">
            <a:spAutoFit/>
          </a:bodyPr>
          <a:lstStyle/>
          <a:p>
            <a:pPr marL="0" marR="0">
              <a:lnSpc>
                <a:spcPct val="107000"/>
              </a:lnSpc>
              <a:spcBef>
                <a:spcPts val="0"/>
              </a:spcBef>
              <a:spcAft>
                <a:spcPts val="0"/>
              </a:spcAft>
            </a:pPr>
            <a:r>
              <a:rPr lang="en-US" sz="2000" b="0" i="0" dirty="0">
                <a:solidFill>
                  <a:srgbClr val="1F1F1F"/>
                </a:solidFill>
                <a:effectLst/>
                <a:latin typeface="Arial" panose="020B0604020202020204" pitchFamily="34" charset="0"/>
                <a:cs typeface="Arial" panose="020B0604020202020204" pitchFamily="34" charset="0"/>
              </a:rPr>
              <a:t>The various stories have been resolved: the lovers are united, the </a:t>
            </a:r>
            <a:r>
              <a:rPr lang="en-US" sz="2000" b="0" i="0" dirty="0">
                <a:solidFill>
                  <a:srgbClr val="1F1F1F"/>
                </a:solidFill>
                <a:latin typeface="Arial" panose="020B0604020202020204" pitchFamily="34" charset="0"/>
                <a:cs typeface="Arial" panose="020B0604020202020204" pitchFamily="34" charset="0"/>
              </a:rPr>
              <a:t>m</a:t>
            </a:r>
            <a:r>
              <a:rPr lang="en-US" sz="2000" dirty="0">
                <a:effectLst/>
                <a:latin typeface="Arial" panose="020B0604020202020204" pitchFamily="34" charset="0"/>
                <a:ea typeface="Aptos" panose="020B0004020202020204" pitchFamily="34" charset="0"/>
                <a:cs typeface="Arial" panose="020B0604020202020204" pitchFamily="34" charset="0"/>
              </a:rPr>
              <a:t>echanicals presented their play, and </a:t>
            </a:r>
            <a:r>
              <a:rPr lang="en-US" sz="2000" b="0" i="0" dirty="0">
                <a:solidFill>
                  <a:srgbClr val="1F1F1F"/>
                </a:solidFill>
                <a:effectLst/>
                <a:latin typeface="Arial" panose="020B0604020202020204" pitchFamily="34" charset="0"/>
                <a:cs typeface="Arial" panose="020B0604020202020204" pitchFamily="34" charset="0"/>
              </a:rPr>
              <a:t>the fairies have restored order</a:t>
            </a:r>
            <a:r>
              <a:rPr lang="en-US" sz="2000" dirty="0">
                <a:solidFill>
                  <a:srgbClr val="1F1F1F"/>
                </a:solidFill>
                <a:latin typeface="Arial" panose="020B0604020202020204" pitchFamily="34" charset="0"/>
                <a:cs typeface="Arial" panose="020B0604020202020204" pitchFamily="34" charset="0"/>
              </a:rPr>
              <a:t>. </a:t>
            </a:r>
            <a:r>
              <a:rPr lang="en-US" sz="2000" b="0" i="0" dirty="0">
                <a:solidFill>
                  <a:srgbClr val="1F1F1F"/>
                </a:solidFill>
                <a:effectLst/>
                <a:latin typeface="Arial" panose="020B0604020202020204" pitchFamily="34" charset="0"/>
                <a:cs typeface="Arial" panose="020B0604020202020204" pitchFamily="34" charset="0"/>
              </a:rPr>
              <a:t>Puck</a:t>
            </a:r>
            <a:r>
              <a:rPr lang="en-US" sz="2000" dirty="0">
                <a:solidFill>
                  <a:srgbClr val="1F1F1F"/>
                </a:solidFill>
                <a:latin typeface="Arial" panose="020B0604020202020204" pitchFamily="34" charset="0"/>
                <a:cs typeface="Arial" panose="020B0604020202020204" pitchFamily="34" charset="0"/>
              </a:rPr>
              <a:t> t</a:t>
            </a:r>
            <a:r>
              <a:rPr lang="en-US" sz="2000" b="0" i="0" dirty="0">
                <a:solidFill>
                  <a:srgbClr val="1F1F1F"/>
                </a:solidFill>
                <a:effectLst/>
                <a:latin typeface="Arial" panose="020B0604020202020204" pitchFamily="34" charset="0"/>
                <a:cs typeface="Arial" panose="020B0604020202020204" pitchFamily="34" charset="0"/>
              </a:rPr>
              <a:t>hen breaks the "fourth wall" and talks openly to the audience, apologizing if the performance has offended anyone.</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564936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72ba1e0-34b4-4993-8b13-ea94b42b601b">
      <Terms xmlns="http://schemas.microsoft.com/office/infopath/2007/PartnerControls"/>
    </lcf76f155ced4ddcb4097134ff3c332f>
    <TaxCatchAll xmlns="b5d4d16c-bf63-424b-a50c-8f06863d77c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C20123CC55F54FB419FEF2656D0B67" ma:contentTypeVersion="18" ma:contentTypeDescription="Create a new document." ma:contentTypeScope="" ma:versionID="530eeba448efa15e4eb13aa548216de8">
  <xsd:schema xmlns:xsd="http://www.w3.org/2001/XMLSchema" xmlns:xs="http://www.w3.org/2001/XMLSchema" xmlns:p="http://schemas.microsoft.com/office/2006/metadata/properties" xmlns:ns2="b72ba1e0-34b4-4993-8b13-ea94b42b601b" xmlns:ns3="b5d4d16c-bf63-424b-a50c-8f06863d77c9" targetNamespace="http://schemas.microsoft.com/office/2006/metadata/properties" ma:root="true" ma:fieldsID="60fd2fbb6b7d391bf724b351339150d8" ns2:_="" ns3:_="">
    <xsd:import namespace="b72ba1e0-34b4-4993-8b13-ea94b42b601b"/>
    <xsd:import namespace="b5d4d16c-bf63-424b-a50c-8f06863d77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2ba1e0-34b4-4993-8b13-ea94b42b60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e0a3262-5203-4f8a-8a89-6d95a304a3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4d16c-bf63-424b-a50c-8f06863d77c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1c485f-a3a1-46ff-b4d5-f82ec574cdad}" ma:internalName="TaxCatchAll" ma:showField="CatchAllData" ma:web="b5d4d16c-bf63-424b-a50c-8f06863d77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A052DB-1683-4DA4-9FD0-7B40403D4410}">
  <ds:schemaRefs>
    <ds:schemaRef ds:uri="http://www.w3.org/XML/1998/namespace"/>
    <ds:schemaRef ds:uri="b5d4d16c-bf63-424b-a50c-8f06863d77c9"/>
    <ds:schemaRef ds:uri="http://schemas.microsoft.com/office/2006/metadata/properties"/>
    <ds:schemaRef ds:uri="http://schemas.microsoft.com/office/infopath/2007/PartnerControls"/>
    <ds:schemaRef ds:uri="http://schemas.microsoft.com/office/2006/documentManagement/types"/>
    <ds:schemaRef ds:uri="b72ba1e0-34b4-4993-8b13-ea94b42b601b"/>
    <ds:schemaRef ds:uri="http://purl.org/dc/terms/"/>
    <ds:schemaRef ds:uri="http://purl.org/dc/dcmitype/"/>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5891B406-9B4F-4CC0-B6ED-43A00FEAADCC}">
  <ds:schemaRefs>
    <ds:schemaRef ds:uri="http://schemas.microsoft.com/sharepoint/v3/contenttype/forms"/>
  </ds:schemaRefs>
</ds:datastoreItem>
</file>

<file path=customXml/itemProps3.xml><?xml version="1.0" encoding="utf-8"?>
<ds:datastoreItem xmlns:ds="http://schemas.openxmlformats.org/officeDocument/2006/customXml" ds:itemID="{55772B30-2704-41F3-AF1D-99F08B06AD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2ba1e0-34b4-4993-8b13-ea94b42b601b"/>
    <ds:schemaRef ds:uri="b5d4d16c-bf63-424b-a50c-8f06863d77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7716</TotalTime>
  <Words>1941</Words>
  <Application>Microsoft Office PowerPoint</Application>
  <PresentationFormat>Widescreen</PresentationFormat>
  <Paragraphs>121</Paragraphs>
  <Slides>28</Slides>
  <Notes>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Aptos</vt:lpstr>
      <vt:lpstr>Arial</vt:lpstr>
      <vt:lpstr>Calibri</vt:lpstr>
      <vt:lpstr>Cambria</vt:lpstr>
      <vt:lpstr>Courier New</vt:lpstr>
      <vt:lpstr>Georgia</vt:lpstr>
      <vt:lpstr>Symbol</vt:lpstr>
      <vt:lpstr>Office Theme</vt:lpstr>
      <vt:lpstr>Production Design 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Wise</dc:creator>
  <cp:lastModifiedBy>Jaclyn Randazzo</cp:lastModifiedBy>
  <cp:revision>57</cp:revision>
  <dcterms:created xsi:type="dcterms:W3CDTF">2020-04-06T15:08:23Z</dcterms:created>
  <dcterms:modified xsi:type="dcterms:W3CDTF">2024-11-07T15:37:57Z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0x010100E4C20123CC55F54FB419FEF2656D0B67</vt:lpwstr>
  </property>
  <property fmtid="{D5CDD505-2E9C-101B-9397-08002B2CF9AE}" pid="3" name="MediaServiceImageTags">
    <vt:lpwstr/>
  </property>
</Properties>
</file>