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02" r:id="rId5"/>
    <p:sldId id="265" r:id="rId6"/>
    <p:sldId id="294" r:id="rId7"/>
    <p:sldId id="296" r:id="rId8"/>
    <p:sldId id="280" r:id="rId9"/>
    <p:sldId id="304" r:id="rId10"/>
    <p:sldId id="287" r:id="rId11"/>
    <p:sldId id="317" r:id="rId12"/>
    <p:sldId id="320" r:id="rId13"/>
    <p:sldId id="318" r:id="rId14"/>
    <p:sldId id="276" r:id="rId15"/>
    <p:sldId id="309" r:id="rId16"/>
    <p:sldId id="310" r:id="rId17"/>
    <p:sldId id="307" r:id="rId18"/>
    <p:sldId id="311" r:id="rId19"/>
    <p:sldId id="308" r:id="rId20"/>
    <p:sldId id="312" r:id="rId21"/>
    <p:sldId id="293" r:id="rId22"/>
    <p:sldId id="289" r:id="rId23"/>
    <p:sldId id="290" r:id="rId24"/>
    <p:sldId id="316" r:id="rId25"/>
    <p:sldId id="292" r:id="rId26"/>
    <p:sldId id="286" r:id="rId27"/>
    <p:sldId id="291" r:id="rId28"/>
    <p:sldId id="303" r:id="rId29"/>
    <p:sldId id="274" r:id="rId30"/>
    <p:sldId id="3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4A2"/>
    <a:srgbClr val="BCBBB9"/>
    <a:srgbClr val="FFFEFA"/>
    <a:srgbClr val="E6E6E6"/>
    <a:srgbClr val="B7B8BB"/>
    <a:srgbClr val="EFEFF0"/>
    <a:srgbClr val="F8F8F8"/>
    <a:srgbClr val="EAEAEA"/>
    <a:srgbClr val="C8102E"/>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93EDD-D75C-4A6F-A7D9-DC842032018A}" v="43" dt="2024-12-17T17:02:08.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249" autoAdjust="0"/>
  </p:normalViewPr>
  <p:slideViewPr>
    <p:cSldViewPr snapToGrid="0">
      <p:cViewPr varScale="1">
        <p:scale>
          <a:sx n="105" d="100"/>
          <a:sy n="105" d="100"/>
        </p:scale>
        <p:origin x="834" y="10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https://www.youtube.com/watch?v=Yy-DTtJ5q-A</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3</a:t>
            </a:fld>
            <a:endParaRPr lang="en-US"/>
          </a:p>
        </p:txBody>
      </p:sp>
    </p:spTree>
    <p:extLst>
      <p:ext uri="{BB962C8B-B14F-4D97-AF65-F5344CB8AC3E}">
        <p14:creationId xmlns:p14="http://schemas.microsoft.com/office/powerpoint/2010/main" val="227428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https://ondemand.metopera.org/performance/detail/e8174902-82fb-5e94-b1ef-54dd3387dbe9</a:t>
            </a:r>
          </a:p>
          <a:p>
            <a:r>
              <a:rPr lang="en-US" dirty="0"/>
              <a:t>https://www.youtube.com/watch?v=Yy-DTtJ5q-A</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6</a:t>
            </a:fld>
            <a:endParaRPr lang="en-US"/>
          </a:p>
        </p:txBody>
      </p:sp>
    </p:spTree>
    <p:extLst>
      <p:ext uri="{BB962C8B-B14F-4D97-AF65-F5344CB8AC3E}">
        <p14:creationId xmlns:p14="http://schemas.microsoft.com/office/powerpoint/2010/main" val="400920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https://ondemand.metopera.org/performance/detail/e8174902-82fb-5e94-b1ef-54dd3387dbe9</a:t>
            </a:r>
          </a:p>
          <a:p>
            <a:r>
              <a:rPr lang="en-US" dirty="0"/>
              <a:t>https://www.youtube.com/watch?v=Yy-DTtJ5q-A</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292215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https://ondemand.metopera.org/performance/detail/e8174902-82fb-5e94-b1ef-54dd3387dbe9</a:t>
            </a:r>
          </a:p>
          <a:p>
            <a:r>
              <a:rPr lang="en-US" dirty="0"/>
              <a:t>https://www.youtube.com/watch?v=Yy-DTtJ5q-A</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250498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text on a black background&#10;&#10;Description automatically generated">
            <a:extLst>
              <a:ext uri="{FF2B5EF4-FFF2-40B4-BE49-F238E27FC236}">
                <a16:creationId xmlns:a16="http://schemas.microsoft.com/office/drawing/2014/main" id="{B93C16B1-5211-F333-0A34-09867D3E7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775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79D4BF7-3384-0A5A-FB2B-A9ABDF4D19FB}"/>
              </a:ext>
            </a:extLst>
          </p:cNvPr>
          <p:cNvSpPr txBox="1"/>
          <p:nvPr userDrawn="1"/>
        </p:nvSpPr>
        <p:spPr>
          <a:xfrm>
            <a:off x="10200815" y="6225869"/>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extBox 1">
            <a:extLst>
              <a:ext uri="{FF2B5EF4-FFF2-40B4-BE49-F238E27FC236}">
                <a16:creationId xmlns:a16="http://schemas.microsoft.com/office/drawing/2014/main" id="{63E9972E-6367-AA36-CAFF-0793669CD452}"/>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84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a:extLst>
              <a:ext uri="{FF2B5EF4-FFF2-40B4-BE49-F238E27FC236}">
                <a16:creationId xmlns:a16="http://schemas.microsoft.com/office/drawing/2014/main" id="{A892E82B-8BF8-BDE7-C102-B9ACF7A8017F}"/>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3762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7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1FC0EBD7-0F36-4CD1-BCCE-BA12F8F6B3C8}"/>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974740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e8174902-82fb-5e94-b1ef-54dd3387dbe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youtube.com/watch?v=Yy-DTtJ5q-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youtube.com/watch?v=Yy-DTtJ5q-A" TargetMode="External"/><Relationship Id="rId4" Type="http://schemas.openxmlformats.org/officeDocument/2006/relationships/image" Target="../media/image4.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ndemand.metopera.org/performance/detail/e8174902-82fb-5e94-b1ef-54dd3387dbe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youtube.com/watch?v=Yy-DTtJ5q-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e8174902-82fb-5e94-b1ef-54dd3387dbe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youtube.com/watch?v=Yy-DTtJ5q-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fontScale="90000"/>
          </a:bodyPr>
          <a:lstStyle/>
          <a:p>
            <a:r>
              <a:rPr lang="en-US" sz="6000" b="1" dirty="0">
                <a:solidFill>
                  <a:srgbClr val="FFFFFF"/>
                </a:solidFill>
                <a:latin typeface="Arial" panose="020B0604020202020204" pitchFamily="34" charset="0"/>
                <a:cs typeface="Arial" panose="020B0604020202020204" pitchFamily="34" charset="0"/>
              </a:rPr>
              <a:t>Production </a:t>
            </a:r>
            <a:r>
              <a:rPr lang="en-US" sz="6000" b="1" dirty="0">
                <a:solidFill>
                  <a:srgbClr val="FFFFFF"/>
                </a:solidFill>
              </a:rPr>
              <a:t>Design </a:t>
            </a:r>
            <a:r>
              <a:rPr lang="en-US" sz="6000" b="1" dirty="0">
                <a:solidFill>
                  <a:srgbClr val="FFFEFA"/>
                </a:solidFill>
                <a:latin typeface="Arial" panose="020B0604020202020204" pitchFamily="34" charset="0"/>
                <a:cs typeface="Arial" panose="020B0604020202020204" pitchFamily="34" charset="0"/>
              </a:rPr>
              <a:t>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pic>
        <p:nvPicPr>
          <p:cNvPr id="5" name="Picture 4" descr="A white and orange logo&#10;&#10;Description automatically generated">
            <a:extLst>
              <a:ext uri="{FF2B5EF4-FFF2-40B4-BE49-F238E27FC236}">
                <a16:creationId xmlns:a16="http://schemas.microsoft.com/office/drawing/2014/main" id="{A86F6D03-11BC-34C3-A493-9D434C1B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
        <p:nvSpPr>
          <p:cNvPr id="7" name="TextBox 6">
            <a:extLst>
              <a:ext uri="{FF2B5EF4-FFF2-40B4-BE49-F238E27FC236}">
                <a16:creationId xmlns:a16="http://schemas.microsoft.com/office/drawing/2014/main" id="{E56B0999-9AFA-1BEB-D520-0ED2AAA3063F}"/>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4" name="TextBox 3">
            <a:extLst>
              <a:ext uri="{FF2B5EF4-FFF2-40B4-BE49-F238E27FC236}">
                <a16:creationId xmlns:a16="http://schemas.microsoft.com/office/drawing/2014/main" id="{B95A5EC1-5779-997E-ED1D-A1829D2DDE75}"/>
              </a:ext>
            </a:extLst>
          </p:cNvPr>
          <p:cNvSpPr txBox="1"/>
          <p:nvPr/>
        </p:nvSpPr>
        <p:spPr>
          <a:xfrm>
            <a:off x="368299" y="2037268"/>
            <a:ext cx="8391002"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 ACT IV: Gente, gente, all'armi — Questo giorno di tormenti</a:t>
            </a:r>
            <a:endParaRPr lang="it-IT"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it-IT" kern="100" dirty="0">
                <a:solidFill>
                  <a:srgbClr val="000000"/>
                </a:solidFill>
                <a:latin typeface="Arial" panose="020B0604020202020204" pitchFamily="34" charset="0"/>
                <a:ea typeface="Aptos" panose="020B0004020202020204" pitchFamily="34" charset="0"/>
                <a:cs typeface="Arial" panose="020B0604020202020204" pitchFamily="34" charset="0"/>
              </a:rPr>
              <a:t>00:00 – 05:24 </a:t>
            </a: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07AC20-8F1B-795B-42C1-012237EE9F53}"/>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 IV, Scene 14: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Gente</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gente</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all'armi</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all'armi</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Questo</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giorno</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di </a:t>
            </a:r>
            <a:r>
              <a:rPr lang="en-US" dirty="0" err="1">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tormenti</a:t>
            </a:r>
            <a:r>
              <a:rPr lang="en-US" dirty="0">
                <a:solidFill>
                  <a:srgbClr val="C8102E"/>
                </a:solidFill>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2:59:50 – 3:05:28</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A516423F-B210-3F4E-04D7-CE66EBFFF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CF7F487E-EAB9-1332-0AC6-058583128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05611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368299" y="1765013"/>
            <a:ext cx="11378223" cy="3989297"/>
          </a:xfrm>
          <a:prstGeom prst="rect">
            <a:avLst/>
          </a:prstGeom>
          <a:noFill/>
        </p:spPr>
        <p:txBody>
          <a:bodyPr wrap="square" rtlCol="0">
            <a:spAutoFit/>
          </a:bodyPr>
          <a:lstStyle/>
          <a:p>
            <a:pPr marR="0" lvl="0">
              <a:lnSpc>
                <a:spcPct val="107000"/>
              </a:lnSpc>
              <a:spcBef>
                <a:spcPts val="0"/>
              </a:spcBef>
              <a:spcAft>
                <a:spcPts val="800"/>
              </a:spcAft>
            </a:pPr>
            <a:r>
              <a:rPr lang="en-US" sz="2600"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Design:</a:t>
            </a:r>
            <a:r>
              <a:rPr lang="en-US" sz="2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600" kern="100" dirty="0">
                <a:solidFill>
                  <a:srgbClr val="000000"/>
                </a:solidFill>
                <a:effectLst/>
                <a:latin typeface="Arial" panose="020B0604020202020204" pitchFamily="34" charset="0"/>
                <a:ea typeface="Georgia" panose="02040502050405020303" pitchFamily="18" charset="0"/>
                <a:cs typeface="Arial" panose="020B0604020202020204" pitchFamily="34" charset="0"/>
              </a:rPr>
              <a:t>he process of creating the visual aesthetic and environment for a film, television show, commercial, or other forms of media. It involves creating sets, props, as well as costumes, projections, and other visual elements that help bring the story to life and immerse the audience in the narrative. T</a:t>
            </a:r>
            <a:r>
              <a:rPr lang="en-US" sz="2600" kern="100" dirty="0">
                <a:effectLst/>
                <a:latin typeface="Arial" panose="020B0604020202020204" pitchFamily="34" charset="0"/>
                <a:ea typeface="Georgia" panose="02040502050405020303" pitchFamily="18" charset="0"/>
                <a:cs typeface="Arial" panose="020B0604020202020204" pitchFamily="34" charset="0"/>
              </a:rPr>
              <a:t>he Production Designer is responsible for overseeing the creation of these elements, working closely with the director, producers, and other key creatives to ensure that the visual style of the production aligns with the overall vision and tone of the project.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68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Stage/Set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and practice of creating the physical environment in a theatrical production, film, television show, or other visual medium. This includes scenic elements and design layout for sets, lighting, props, and furniture to bring the story or concept to life. It involves arranging these elements in a way that enhances the audience's visual and aesthetic experience. Stage design may also involve creating technical elements such as sound systems, special effects, and rigging to support the production. Stage designers work closely with other production team members to create a cohesive and visually appealing environment complementing the production's overall vision.</a:t>
            </a:r>
          </a:p>
        </p:txBody>
      </p:sp>
    </p:spTree>
    <p:extLst>
      <p:ext uri="{BB962C8B-B14F-4D97-AF65-F5344CB8AC3E}">
        <p14:creationId xmlns:p14="http://schemas.microsoft.com/office/powerpoint/2010/main" val="2609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Props:</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A term commonly used in live performance and film production to refer to objects or items used on stage or on set to enhance the performance or scene. Props can include anything from furniture, decorations, weapons, hand-held objects, and more. Props are used to add realism and detail to a production and help bring the world of the play or film to life for the audience.</a:t>
            </a:r>
          </a:p>
          <a:p>
            <a:endParaRPr lang="en-US" sz="2400" dirty="0">
              <a:latin typeface="Georgia" panose="02040502050405020303" pitchFamily="18" charset="0"/>
            </a:endParaRPr>
          </a:p>
        </p:txBody>
      </p:sp>
    </p:spTree>
    <p:extLst>
      <p:ext uri="{BB962C8B-B14F-4D97-AF65-F5344CB8AC3E}">
        <p14:creationId xmlns:p14="http://schemas.microsoft.com/office/powerpoint/2010/main" val="2615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85862"/>
            <a:ext cx="11378223" cy="348627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Lighting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art and practice of creating and controlling the lighting for a performance. This includes designing the placement and intensity of the lights and using different colors and effects to enhance the performance's mood and atmosphere. Lighting designers play a crucial role in enhancing the storytelling and emotional impact of the production, helping to set the stage, highlight performers, create a sense of place and time, and evoke different emotions in the audience. It is an integral part of the overall visual and artistic design of the production.</a:t>
            </a:r>
          </a:p>
        </p:txBody>
      </p:sp>
    </p:spTree>
    <p:extLst>
      <p:ext uri="{BB962C8B-B14F-4D97-AF65-F5344CB8AC3E}">
        <p14:creationId xmlns:p14="http://schemas.microsoft.com/office/powerpoint/2010/main" val="40386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801235"/>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Projection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of creating and manipulating projected images and videos to enhance the visual elements of a live event, such as a concert, theater production, dance performance, or installation. It involves using specialized software and hardware to project images, videos, or other visual content onto a surface, such as a screen, wall, or even the audience itself.</a:t>
            </a:r>
          </a:p>
          <a:p>
            <a:endParaRPr lang="en-US" sz="2400" dirty="0">
              <a:latin typeface="Georgia" panose="02040502050405020303" pitchFamily="18" charset="0"/>
            </a:endParaRPr>
          </a:p>
        </p:txBody>
      </p:sp>
    </p:spTree>
    <p:extLst>
      <p:ext uri="{BB962C8B-B14F-4D97-AF65-F5344CB8AC3E}">
        <p14:creationId xmlns:p14="http://schemas.microsoft.com/office/powerpoint/2010/main" val="17556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42598"/>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Costume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process of creating costumes and outfits for characters in theatre, film, television, or other visual media. It involves researching the time-period, setting, and character traits to develop pieces that help bring the character to life. Costume designers work closely with directors, actors, and other production team members to ensure that the costumes accurately reflect the vision of the production. This can involve sourcing or creating garments, accessories, and props, as well as coordinating fittings and alterations. Costume design plays a crucial role in storytelling and character development, helping to enhance the overall visual and emotional impact of a production.</a:t>
            </a:r>
          </a:p>
        </p:txBody>
      </p:sp>
    </p:spTree>
    <p:extLst>
      <p:ext uri="{BB962C8B-B14F-4D97-AF65-F5344CB8AC3E}">
        <p14:creationId xmlns:p14="http://schemas.microsoft.com/office/powerpoint/2010/main" val="115092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56666"/>
            <a:ext cx="11378223" cy="388670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Hair and Makeup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planning and execution of hairstyles and makeup looks for performers and actors. This creative process involves analyzing the characters or themes in the performance, researching historical or cultural references, and designing hair and makeup that enhances the overall aesthetic and storytelling of the production. Hair and makeup designers work closely with directors, costume designers, and performers to create a cohesive and visually impactful presentation on stage or screen.</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55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on a stage&#10;&#10;Description automatically generated">
            <a:extLst>
              <a:ext uri="{FF2B5EF4-FFF2-40B4-BE49-F238E27FC236}">
                <a16:creationId xmlns:a16="http://schemas.microsoft.com/office/drawing/2014/main" id="{813CFE98-7CC8-5A14-FD12-D691836D0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9" y="1554480"/>
            <a:ext cx="5729536" cy="2851771"/>
          </a:xfrm>
          <a:prstGeom prst="rect">
            <a:avLst/>
          </a:prstGeom>
        </p:spPr>
      </p:pic>
      <p:sp>
        <p:nvSpPr>
          <p:cNvPr id="4" name="Title 1">
            <a:extLst>
              <a:ext uri="{FF2B5EF4-FFF2-40B4-BE49-F238E27FC236}">
                <a16:creationId xmlns:a16="http://schemas.microsoft.com/office/drawing/2014/main" id="{E5F3D655-BF4E-C50C-EAD9-FD781A84653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a:t>
            </a:r>
          </a:p>
        </p:txBody>
      </p:sp>
      <p:pic>
        <p:nvPicPr>
          <p:cNvPr id="32" name="Picture 31" descr="A group of people on a stage&#10;&#10;Description automatically generated">
            <a:extLst>
              <a:ext uri="{FF2B5EF4-FFF2-40B4-BE49-F238E27FC236}">
                <a16:creationId xmlns:a16="http://schemas.microsoft.com/office/drawing/2014/main" id="{6D2C9F47-07E8-80D2-B85E-9A86A692E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254" y="539161"/>
            <a:ext cx="4736611" cy="3157741"/>
          </a:xfrm>
          <a:prstGeom prst="rect">
            <a:avLst/>
          </a:prstGeom>
        </p:spPr>
      </p:pic>
      <p:pic>
        <p:nvPicPr>
          <p:cNvPr id="34" name="Picture 33" descr="A group of people in blue dresses on stage&#10;&#10;Description automatically generated">
            <a:extLst>
              <a:ext uri="{FF2B5EF4-FFF2-40B4-BE49-F238E27FC236}">
                <a16:creationId xmlns:a16="http://schemas.microsoft.com/office/drawing/2014/main" id="{E84667A5-5182-A2E0-D1B8-CACE348EA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386" y="3696902"/>
            <a:ext cx="4899672" cy="2672548"/>
          </a:xfrm>
          <a:prstGeom prst="rect">
            <a:avLst/>
          </a:prstGeom>
        </p:spPr>
      </p:pic>
      <p:sp>
        <p:nvSpPr>
          <p:cNvPr id="35" name="TextBox 34">
            <a:extLst>
              <a:ext uri="{FF2B5EF4-FFF2-40B4-BE49-F238E27FC236}">
                <a16:creationId xmlns:a16="http://schemas.microsoft.com/office/drawing/2014/main" id="{72D262B8-7FEB-B29D-2285-F7FEB0314267}"/>
              </a:ext>
            </a:extLst>
          </p:cNvPr>
          <p:cNvSpPr txBox="1"/>
          <p:nvPr/>
        </p:nvSpPr>
        <p:spPr>
          <a:xfrm>
            <a:off x="7085254" y="3481458"/>
            <a:ext cx="543207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Opera Delaware (photo: Joe del </a:t>
            </a:r>
            <a:r>
              <a:rPr lang="en-US" sz="800" dirty="0" err="1">
                <a:solidFill>
                  <a:schemeClr val="bg1"/>
                </a:solidFill>
                <a:latin typeface="Arial" panose="020B0604020202020204" pitchFamily="34" charset="0"/>
                <a:cs typeface="Arial" panose="020B0604020202020204" pitchFamily="34" charset="0"/>
              </a:rPr>
              <a:t>Tufo</a:t>
            </a:r>
            <a:r>
              <a:rPr lang="en-US" sz="800" dirty="0">
                <a:solidFill>
                  <a:schemeClr val="bg1"/>
                </a:solidFill>
                <a:latin typeface="Arial" panose="020B0604020202020204" pitchFamily="34" charset="0"/>
                <a:cs typeface="Arial" panose="020B0604020202020204" pitchFamily="34" charset="0"/>
              </a:rPr>
              <a:t> &amp; Jim Coarse / </a:t>
            </a:r>
            <a:r>
              <a:rPr lang="en-US" sz="800" dirty="0" err="1">
                <a:solidFill>
                  <a:schemeClr val="bg1"/>
                </a:solidFill>
                <a:latin typeface="Arial" panose="020B0604020202020204" pitchFamily="34" charset="0"/>
                <a:cs typeface="Arial" panose="020B0604020202020204" pitchFamily="34" charset="0"/>
              </a:rPr>
              <a:t>Moonloop</a:t>
            </a:r>
            <a:r>
              <a:rPr lang="en-US" sz="800" dirty="0">
                <a:solidFill>
                  <a:schemeClr val="bg1"/>
                </a:solidFill>
                <a:latin typeface="Arial" panose="020B0604020202020204" pitchFamily="34" charset="0"/>
                <a:cs typeface="Arial" panose="020B0604020202020204" pitchFamily="34" charset="0"/>
              </a:rPr>
              <a:t> Photography)</a:t>
            </a:r>
            <a:endParaRPr lang="en-US" sz="800" i="1"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49F7C01-AAC1-858B-0E8E-1A921F0AFE21}"/>
              </a:ext>
            </a:extLst>
          </p:cNvPr>
          <p:cNvSpPr txBox="1"/>
          <p:nvPr/>
        </p:nvSpPr>
        <p:spPr>
          <a:xfrm>
            <a:off x="4700386" y="6154006"/>
            <a:ext cx="543207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Lyric Opera of Kansas City (photo: Dana </a:t>
            </a:r>
            <a:r>
              <a:rPr lang="en-US" sz="800" dirty="0" err="1">
                <a:solidFill>
                  <a:schemeClr val="bg1"/>
                </a:solidFill>
                <a:latin typeface="Arial" panose="020B0604020202020204" pitchFamily="34" charset="0"/>
                <a:cs typeface="Arial" panose="020B0604020202020204" pitchFamily="34" charset="0"/>
              </a:rPr>
              <a:t>Sohm</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015D22-8196-CC27-239B-FAD1FA194107}"/>
              </a:ext>
            </a:extLst>
          </p:cNvPr>
          <p:cNvSpPr txBox="1"/>
          <p:nvPr/>
        </p:nvSpPr>
        <p:spPr>
          <a:xfrm>
            <a:off x="368299" y="4176359"/>
            <a:ext cx="579450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Santa Fe Opera (photo: Curtis Brown)</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90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53DC35-0D7D-E935-F600-9FEEADEA7BEB}"/>
              </a:ext>
            </a:extLst>
          </p:cNvPr>
          <p:cNvSpPr txBox="1">
            <a:spLocks/>
          </p:cNvSpPr>
          <p:nvPr/>
        </p:nvSpPr>
        <p:spPr>
          <a:xfrm>
            <a:off x="169978" y="1456096"/>
            <a:ext cx="5461651" cy="473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Texture</a:t>
            </a: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1" algn="l">
              <a:lnSpc>
                <a:spcPct val="107000"/>
              </a:lnSpc>
              <a:spcBef>
                <a:spcPts val="0"/>
              </a:spcBef>
              <a:spcAft>
                <a:spcPts val="0"/>
              </a:spcAft>
            </a:pPr>
            <a:endPar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77B3992-C5FE-A6C5-4A1B-CB4A33D1AFE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5" name="TextBox 4">
            <a:extLst>
              <a:ext uri="{FF2B5EF4-FFF2-40B4-BE49-F238E27FC236}">
                <a16:creationId xmlns:a16="http://schemas.microsoft.com/office/drawing/2014/main" id="{86B10BEE-C0F6-E626-5E47-04286660BB7A}"/>
              </a:ext>
            </a:extLst>
          </p:cNvPr>
          <p:cNvSpPr txBox="1"/>
          <p:nvPr/>
        </p:nvSpPr>
        <p:spPr>
          <a:xfrm>
            <a:off x="6341292" y="1447177"/>
            <a:ext cx="3823842" cy="5572295"/>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a:r>
          </a:p>
          <a:p>
            <a:pPr lvl="1">
              <a:lnSpc>
                <a:spcPct val="107000"/>
              </a:lnSpc>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Space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Pattern</a:t>
            </a:r>
          </a:p>
          <a:p>
            <a:pPr marL="742950" marR="0" lvl="1" indent="-285750" algn="l">
              <a:lnSpc>
                <a:spcPct val="107000"/>
              </a:lnSpc>
              <a:spcBef>
                <a:spcPts val="0"/>
              </a:spcBef>
              <a:spcAft>
                <a:spcPts val="0"/>
              </a:spcAft>
              <a:buFont typeface="Courier New" panose="02070309020205020404" pitchFamily="49" charset="0"/>
              <a:buChar char="o"/>
            </a:pPr>
            <a:endParaRPr lang="en-US"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Graphic 6" descr="Palette outline">
            <a:extLst>
              <a:ext uri="{FF2B5EF4-FFF2-40B4-BE49-F238E27FC236}">
                <a16:creationId xmlns:a16="http://schemas.microsoft.com/office/drawing/2014/main" id="{B210F9D8-F9EF-8FA7-27DF-17E3DFFFE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866" y="1382118"/>
            <a:ext cx="869136" cy="869136"/>
          </a:xfrm>
          <a:prstGeom prst="rect">
            <a:avLst/>
          </a:prstGeom>
        </p:spPr>
      </p:pic>
      <p:pic>
        <p:nvPicPr>
          <p:cNvPr id="11" name="Graphic 10" descr="Basic Shapes with solid fill">
            <a:extLst>
              <a:ext uri="{FF2B5EF4-FFF2-40B4-BE49-F238E27FC236}">
                <a16:creationId xmlns:a16="http://schemas.microsoft.com/office/drawing/2014/main" id="{5113DC2B-DF73-B327-E3F8-E6B0F2CEE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022" y="4006531"/>
            <a:ext cx="869135" cy="869135"/>
          </a:xfrm>
          <a:prstGeom prst="rect">
            <a:avLst/>
          </a:prstGeom>
        </p:spPr>
      </p:pic>
      <p:pic>
        <p:nvPicPr>
          <p:cNvPr id="17" name="Graphic 16" descr="Pyramid Shape outline">
            <a:extLst>
              <a:ext uri="{FF2B5EF4-FFF2-40B4-BE49-F238E27FC236}">
                <a16:creationId xmlns:a16="http://schemas.microsoft.com/office/drawing/2014/main" id="{D4267BF0-62EA-3077-F732-F446B046E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3213" y="1382118"/>
            <a:ext cx="869135" cy="869135"/>
          </a:xfrm>
          <a:prstGeom prst="rect">
            <a:avLst/>
          </a:prstGeom>
        </p:spPr>
      </p:pic>
      <p:pic>
        <p:nvPicPr>
          <p:cNvPr id="23" name="Graphic 22" descr="Ruler outline">
            <a:extLst>
              <a:ext uri="{FF2B5EF4-FFF2-40B4-BE49-F238E27FC236}">
                <a16:creationId xmlns:a16="http://schemas.microsoft.com/office/drawing/2014/main" id="{8908A3A2-B49B-3FF8-8C31-BAC3A2BF1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3287" y="2683989"/>
            <a:ext cx="869134" cy="869134"/>
          </a:xfrm>
          <a:prstGeom prst="rect">
            <a:avLst/>
          </a:prstGeom>
        </p:spPr>
      </p:pic>
      <p:pic>
        <p:nvPicPr>
          <p:cNvPr id="29" name="Graphic 28" descr="Mandala outline">
            <a:extLst>
              <a:ext uri="{FF2B5EF4-FFF2-40B4-BE49-F238E27FC236}">
                <a16:creationId xmlns:a16="http://schemas.microsoft.com/office/drawing/2014/main" id="{3132AF5B-819F-0B60-C1D0-CC2D074E24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3052" y="5308401"/>
            <a:ext cx="869137" cy="869137"/>
          </a:xfrm>
          <a:prstGeom prst="rect">
            <a:avLst/>
          </a:prstGeom>
        </p:spPr>
      </p:pic>
      <p:pic>
        <p:nvPicPr>
          <p:cNvPr id="31" name="Graphic 30" descr="Line arrow: Straight outline">
            <a:extLst>
              <a:ext uri="{FF2B5EF4-FFF2-40B4-BE49-F238E27FC236}">
                <a16:creationId xmlns:a16="http://schemas.microsoft.com/office/drawing/2014/main" id="{3CDBC97B-A8A3-DFA6-3FA3-AFD48FD5E0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00455" y="2683988"/>
            <a:ext cx="869135" cy="869135"/>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D16653A-D1FF-5EC7-2032-93755E3072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434" y="5329074"/>
            <a:ext cx="869136" cy="869136"/>
          </a:xfrm>
          <a:prstGeom prst="rect">
            <a:avLst/>
          </a:prstGeom>
        </p:spPr>
      </p:pic>
      <p:pic>
        <p:nvPicPr>
          <p:cNvPr id="35" name="Graphic 34" descr="Harvey Balls 50% with solid fill">
            <a:extLst>
              <a:ext uri="{FF2B5EF4-FFF2-40B4-BE49-F238E27FC236}">
                <a16:creationId xmlns:a16="http://schemas.microsoft.com/office/drawing/2014/main" id="{AA21D4CC-F016-1224-EF89-E295A15BB0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3213" y="4006531"/>
            <a:ext cx="869136" cy="869136"/>
          </a:xfrm>
          <a:prstGeom prst="rect">
            <a:avLst/>
          </a:prstGeom>
        </p:spPr>
      </p:pic>
    </p:spTree>
    <p:extLst>
      <p:ext uri="{BB962C8B-B14F-4D97-AF65-F5344CB8AC3E}">
        <p14:creationId xmlns:p14="http://schemas.microsoft.com/office/powerpoint/2010/main" val="14343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1D38DE-3CC0-E900-2512-83C210E95CBD}"/>
              </a:ext>
            </a:extLst>
          </p:cNvPr>
          <p:cNvSpPr txBox="1"/>
          <p:nvPr/>
        </p:nvSpPr>
        <p:spPr>
          <a:xfrm>
            <a:off x="307145" y="1787515"/>
            <a:ext cx="11577710" cy="40867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Today’s Objectives:</a:t>
            </a:r>
          </a:p>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Respond to the musical and storytelling elements of opera to develop criteria for visual artistic choices.</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Refine an adaptation pitch to demonstrate critical understanding of the visual elements of production design and opera to tell a story.</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Create visual representations of set and costume designs based on opera adaptation pitches.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6FC2B6-C84A-D0A1-718D-8936994EAF19}"/>
              </a:ext>
            </a:extLst>
          </p:cNvPr>
          <p:cNvSpPr txBox="1"/>
          <p:nvPr/>
        </p:nvSpPr>
        <p:spPr>
          <a:xfrm>
            <a:off x="307144" y="983725"/>
            <a:ext cx="11577709" cy="584775"/>
          </a:xfrm>
          <a:prstGeom prst="rect">
            <a:avLst/>
          </a:prstGeom>
          <a:noFill/>
        </p:spPr>
        <p:txBody>
          <a:bodyPr wrap="square">
            <a:spAutoFit/>
          </a:bodyPr>
          <a:lstStyle/>
          <a:p>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does </a:t>
            </a:r>
            <a:r>
              <a:rPr lang="en-US" sz="3200" b="1" i="1" dirty="0">
                <a:solidFill>
                  <a:srgbClr val="000000"/>
                </a:solidFill>
                <a:latin typeface="Arial" panose="020B0604020202020204" pitchFamily="34" charset="0"/>
                <a:ea typeface="Calibri" panose="020F0502020204030204" pitchFamily="34" charset="0"/>
                <a:cs typeface="Arial" panose="020B0604020202020204" pitchFamily="34" charset="0"/>
              </a:rPr>
              <a:t>production</a:t>
            </a:r>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visual design aid in storytelling?</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pic>
        <p:nvPicPr>
          <p:cNvPr id="3" name="Picture 2" descr="A group of people on a stage&#10;&#10;Description automatically generated">
            <a:extLst>
              <a:ext uri="{FF2B5EF4-FFF2-40B4-BE49-F238E27FC236}">
                <a16:creationId xmlns:a16="http://schemas.microsoft.com/office/drawing/2014/main" id="{EE59D8A2-BF40-1C57-8FB7-82948123F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9" y="3021780"/>
            <a:ext cx="4783123" cy="3324759"/>
          </a:xfrm>
          <a:prstGeom prst="rect">
            <a:avLst/>
          </a:prstGeom>
        </p:spPr>
      </p:pic>
      <p:sp>
        <p:nvSpPr>
          <p:cNvPr id="5" name="TextBox 4">
            <a:extLst>
              <a:ext uri="{FF2B5EF4-FFF2-40B4-BE49-F238E27FC236}">
                <a16:creationId xmlns:a16="http://schemas.microsoft.com/office/drawing/2014/main" id="{EE56B1FE-5672-674D-7717-1BE05EAE047E}"/>
              </a:ext>
            </a:extLst>
          </p:cNvPr>
          <p:cNvSpPr txBox="1"/>
          <p:nvPr/>
        </p:nvSpPr>
        <p:spPr>
          <a:xfrm>
            <a:off x="382212" y="6131095"/>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Opera San José (photo: David Allen)</a:t>
            </a:r>
            <a:endParaRPr lang="en-US" sz="800" i="1" dirty="0">
              <a:solidFill>
                <a:schemeClr val="bg1"/>
              </a:solidFill>
              <a:latin typeface="Arial" panose="020B0604020202020204" pitchFamily="34" charset="0"/>
              <a:cs typeface="Arial" panose="020B0604020202020204" pitchFamily="34" charset="0"/>
            </a:endParaRPr>
          </a:p>
        </p:txBody>
      </p:sp>
      <p:pic>
        <p:nvPicPr>
          <p:cNvPr id="6" name="Picture 5" descr="A group of people in clothing dancing&#10;&#10;Description automatically generated">
            <a:extLst>
              <a:ext uri="{FF2B5EF4-FFF2-40B4-BE49-F238E27FC236}">
                <a16:creationId xmlns:a16="http://schemas.microsoft.com/office/drawing/2014/main" id="{E8C531B6-5765-B674-16DD-03882063F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118" y="1636785"/>
            <a:ext cx="6473966" cy="3236983"/>
          </a:xfrm>
          <a:prstGeom prst="rect">
            <a:avLst/>
          </a:prstGeom>
        </p:spPr>
      </p:pic>
      <p:sp>
        <p:nvSpPr>
          <p:cNvPr id="7" name="TextBox 6">
            <a:extLst>
              <a:ext uri="{FF2B5EF4-FFF2-40B4-BE49-F238E27FC236}">
                <a16:creationId xmlns:a16="http://schemas.microsoft.com/office/drawing/2014/main" id="{A559340C-E4A9-D70F-3C72-14C41E6452FF}"/>
              </a:ext>
            </a:extLst>
          </p:cNvPr>
          <p:cNvSpPr txBox="1"/>
          <p:nvPr/>
        </p:nvSpPr>
        <p:spPr>
          <a:xfrm>
            <a:off x="5319118" y="4658324"/>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AFC861-5064-FB45-EFBA-A8D5CF544646}"/>
              </a:ext>
            </a:extLst>
          </p:cNvPr>
          <p:cNvSpPr txBox="1"/>
          <p:nvPr/>
        </p:nvSpPr>
        <p:spPr>
          <a:xfrm>
            <a:off x="283737" y="1636785"/>
            <a:ext cx="4952246" cy="138499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Color and Pattern: </a:t>
            </a:r>
            <a:r>
              <a:rPr lang="en-US" sz="1400" dirty="0">
                <a:latin typeface="Arial" panose="020B0604020202020204" pitchFamily="34" charset="0"/>
                <a:cs typeface="Arial" panose="020B0604020202020204" pitchFamily="34" charset="0"/>
              </a:rPr>
              <a:t>Bold, warm hues such as reds, golds, and pinks, contrasted with cool tones of blue in the drapery and windows, create a balanced and dynamic atmosphere. Geometric and floral patterns on the walls and costumes evoke a sense of wealth and cultural fusion, while the layered textures give depth to the scene.</a:t>
            </a:r>
          </a:p>
        </p:txBody>
      </p:sp>
      <p:sp>
        <p:nvSpPr>
          <p:cNvPr id="11" name="TextBox 10">
            <a:extLst>
              <a:ext uri="{FF2B5EF4-FFF2-40B4-BE49-F238E27FC236}">
                <a16:creationId xmlns:a16="http://schemas.microsoft.com/office/drawing/2014/main" id="{9C70AA60-E0AB-7649-C234-9408882A3F42}"/>
              </a:ext>
            </a:extLst>
          </p:cNvPr>
          <p:cNvSpPr txBox="1"/>
          <p:nvPr/>
        </p:nvSpPr>
        <p:spPr>
          <a:xfrm>
            <a:off x="5235982" y="4873767"/>
            <a:ext cx="6557101" cy="138499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Line and Space: </a:t>
            </a:r>
            <a:r>
              <a:rPr lang="en-US" sz="1400" dirty="0">
                <a:latin typeface="Arial" panose="020B0604020202020204" pitchFamily="34" charset="0"/>
                <a:cs typeface="Arial" panose="020B0604020202020204" pitchFamily="34" charset="0"/>
              </a:rPr>
              <a:t>Vertical lines of the tall columns dominate the composition, drawing the eye upward and adding grandeur to the space. Negative space between the columns allows light and shadow to interact, emphasizing depth and scale. Checkered floor adds to this perception of depth, leading the eye through the scene, while the wide, open foreground highlights the figures, making them the focal point within the expansive architectural setting.</a:t>
            </a:r>
          </a:p>
        </p:txBody>
      </p:sp>
    </p:spTree>
    <p:extLst>
      <p:ext uri="{BB962C8B-B14F-4D97-AF65-F5344CB8AC3E}">
        <p14:creationId xmlns:p14="http://schemas.microsoft.com/office/powerpoint/2010/main" val="14521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p:nvPr/>
        </p:nvSpPr>
        <p:spPr>
          <a:xfrm>
            <a:off x="603249" y="1935325"/>
            <a:ext cx="10515600" cy="3576369"/>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07000"/>
              </a:lnSpc>
              <a:spcBef>
                <a:spcPts val="0"/>
              </a:spcBef>
              <a:spcAft>
                <a:spcPts val="0"/>
              </a:spcAft>
              <a:buClr>
                <a:srgbClr val="000000"/>
              </a:buClr>
              <a:buSzPts val="3200"/>
              <a:buFont typeface="Arial"/>
              <a:buNone/>
            </a:pPr>
            <a:r>
              <a:rPr lang="en-US" sz="3200" b="0" i="0" u="none" strike="noStrike" cap="none" dirty="0">
                <a:solidFill>
                  <a:srgbClr val="000000"/>
                </a:solidFill>
                <a:highlight>
                  <a:srgbClr val="FFFFFF"/>
                </a:highlight>
                <a:latin typeface="Arial"/>
                <a:ea typeface="Arial"/>
                <a:cs typeface="Arial"/>
                <a:sym typeface="Arial"/>
              </a:rPr>
              <a:t>Consider all that was discussed when designing your production: color, mood, textures, spaces/places, etc.</a:t>
            </a:r>
            <a:endParaRPr dirty="0"/>
          </a:p>
          <a:p>
            <a:pPr marL="457200" marR="0" lvl="1" indent="0" algn="l" rtl="0">
              <a:lnSpc>
                <a:spcPct val="107000"/>
              </a:lnSpc>
              <a:spcBef>
                <a:spcPts val="0"/>
              </a:spcBef>
              <a:spcAft>
                <a:spcPts val="0"/>
              </a:spcAft>
              <a:buClr>
                <a:schemeClr val="dk1"/>
              </a:buClr>
              <a:buSzPts val="3200"/>
              <a:buFont typeface="Arial"/>
              <a:buNone/>
            </a:pPr>
            <a:endParaRPr sz="3200" b="0" i="0" u="none" strike="noStrike" cap="none" dirty="0">
              <a:solidFill>
                <a:srgbClr val="000000"/>
              </a:solidFill>
              <a:highlight>
                <a:srgbClr val="FFFFFF"/>
              </a:highlight>
              <a:latin typeface="Arial"/>
              <a:ea typeface="Arial"/>
              <a:cs typeface="Arial"/>
              <a:sym typeface="Arial"/>
            </a:endParaRPr>
          </a:p>
          <a:p>
            <a:pPr marL="457200" marR="0" lvl="1" indent="0" algn="l" rtl="0">
              <a:lnSpc>
                <a:spcPct val="107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Production design should include:</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800"/>
              </a:spcBef>
              <a:spcAft>
                <a:spcPts val="0"/>
              </a:spcAft>
              <a:buClr>
                <a:schemeClr val="dk1"/>
              </a:buClr>
              <a:buSzPts val="3200"/>
              <a:buFont typeface="Courier New" panose="02070309020205020404" pitchFamily="49" charset="0"/>
              <a:buChar char="o"/>
            </a:pPr>
            <a:r>
              <a:rPr lang="en-US" sz="3200" b="0" i="0" u="none" strike="noStrike" cap="none" dirty="0">
                <a:solidFill>
                  <a:schemeClr val="dk1"/>
                </a:solidFill>
                <a:latin typeface="Arial"/>
                <a:ea typeface="Arial"/>
                <a:cs typeface="Arial"/>
                <a:sym typeface="Arial"/>
              </a:rPr>
              <a:t>Set and costume designs based on your opera adaptation pitch</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0"/>
              </a:spcBef>
              <a:spcAft>
                <a:spcPts val="0"/>
              </a:spcAft>
              <a:buClr>
                <a:srgbClr val="000000"/>
              </a:buClr>
              <a:buSzPts val="3200"/>
              <a:buFont typeface="Courier New" panose="02070309020205020404" pitchFamily="49" charset="0"/>
              <a:buChar char="o"/>
            </a:pPr>
            <a:r>
              <a:rPr lang="en-US" sz="3200" b="0" i="0" u="none" strike="noStrike" cap="none" dirty="0">
                <a:solidFill>
                  <a:srgbClr val="000000"/>
                </a:solidFill>
                <a:highlight>
                  <a:srgbClr val="FFFFFF"/>
                </a:highlight>
                <a:latin typeface="Arial"/>
                <a:ea typeface="Arial"/>
                <a:cs typeface="Arial"/>
                <a:sym typeface="Arial"/>
              </a:rPr>
              <a:t>At least 3 elements of design in your work</a:t>
            </a:r>
            <a:endParaRPr sz="3200" b="0" i="0" u="none" strike="noStrike" cap="none" dirty="0">
              <a:solidFill>
                <a:schemeClr val="dk1"/>
              </a:solidFill>
              <a:latin typeface="Arial"/>
              <a:ea typeface="Arial"/>
              <a:cs typeface="Arial"/>
              <a:sym typeface="Arial"/>
            </a:endParaRPr>
          </a:p>
          <a:p>
            <a:pPr marL="457200" marR="0" lvl="1" indent="0" algn="ctr"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pic>
        <p:nvPicPr>
          <p:cNvPr id="218" name="Google Shape;218;p21" descr="Pencil with solid fill"/>
          <p:cNvPicPr preferRelativeResize="0"/>
          <p:nvPr/>
        </p:nvPicPr>
        <p:blipFill rotWithShape="1">
          <a:blip r:embed="rId3">
            <a:alphaModFix/>
          </a:blip>
          <a:srcRect/>
          <a:stretch/>
        </p:blipFill>
        <p:spPr>
          <a:xfrm>
            <a:off x="9368253" y="532087"/>
            <a:ext cx="914400" cy="914400"/>
          </a:xfrm>
          <a:prstGeom prst="rect">
            <a:avLst/>
          </a:prstGeom>
          <a:noFill/>
          <a:ln>
            <a:noFill/>
          </a:ln>
        </p:spPr>
      </p:pic>
      <p:sp>
        <p:nvSpPr>
          <p:cNvPr id="219" name="Google Shape;219;p21"/>
          <p:cNvSpPr txBox="1"/>
          <p:nvPr/>
        </p:nvSpPr>
        <p:spPr>
          <a:xfrm>
            <a:off x="368299" y="266077"/>
            <a:ext cx="10985500" cy="118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a:solidFill>
                  <a:schemeClr val="dk1"/>
                </a:solidFill>
                <a:latin typeface="Arial"/>
                <a:ea typeface="Arial"/>
                <a:cs typeface="Arial"/>
                <a:sym typeface="Arial"/>
              </a:rPr>
              <a:t>Production Design Guidelines</a:t>
            </a:r>
            <a:endParaRPr/>
          </a:p>
        </p:txBody>
      </p:sp>
    </p:spTree>
    <p:extLst>
      <p:ext uri="{BB962C8B-B14F-4D97-AF65-F5344CB8AC3E}">
        <p14:creationId xmlns:p14="http://schemas.microsoft.com/office/powerpoint/2010/main" val="39775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in a car with people in the background&#10;&#10;Description automatically generated">
            <a:extLst>
              <a:ext uri="{FF2B5EF4-FFF2-40B4-BE49-F238E27FC236}">
                <a16:creationId xmlns:a16="http://schemas.microsoft.com/office/drawing/2014/main" id="{383FBCA4-F244-EFB9-6C1A-C370F9E18B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44" y="2308512"/>
            <a:ext cx="6285069" cy="3576370"/>
          </a:xfrm>
          <a:prstGeom prst="rect">
            <a:avLst/>
          </a:prstGeom>
        </p:spPr>
      </p:pic>
      <p:pic>
        <p:nvPicPr>
          <p:cNvPr id="15" name="Picture 14" descr="A group of people dancing on a stage&#10;&#10;Description automatically generated">
            <a:extLst>
              <a:ext uri="{FF2B5EF4-FFF2-40B4-BE49-F238E27FC236}">
                <a16:creationId xmlns:a16="http://schemas.microsoft.com/office/drawing/2014/main" id="{D81C2AF2-B95A-E9F9-72B6-86BB49A4F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732" y="1520889"/>
            <a:ext cx="4656124" cy="4664023"/>
          </a:xfrm>
          <a:prstGeom prst="rect">
            <a:avLst/>
          </a:prstGeom>
        </p:spPr>
      </p:pic>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838200" y="2148523"/>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80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p:txBody>
      </p:sp>
      <p:pic>
        <p:nvPicPr>
          <p:cNvPr id="4" name="Graphic 3" descr="Pencil with solid fill">
            <a:extLst>
              <a:ext uri="{FF2B5EF4-FFF2-40B4-BE49-F238E27FC236}">
                <a16:creationId xmlns:a16="http://schemas.microsoft.com/office/drawing/2014/main" id="{49734BBC-B0A9-56DE-D749-13BD292C8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6083" y="532777"/>
            <a:ext cx="914400" cy="914400"/>
          </a:xfrm>
          <a:prstGeom prst="rect">
            <a:avLst/>
          </a:prstGeom>
        </p:spPr>
      </p:pic>
      <p:sp>
        <p:nvSpPr>
          <p:cNvPr id="6" name="Title 1">
            <a:extLst>
              <a:ext uri="{FF2B5EF4-FFF2-40B4-BE49-F238E27FC236}">
                <a16:creationId xmlns:a16="http://schemas.microsoft.com/office/drawing/2014/main" id="{76FB6FF8-B990-3E51-A924-28D2A31DB1A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sp>
        <p:nvSpPr>
          <p:cNvPr id="11" name="TextBox 10">
            <a:extLst>
              <a:ext uri="{FF2B5EF4-FFF2-40B4-BE49-F238E27FC236}">
                <a16:creationId xmlns:a16="http://schemas.microsoft.com/office/drawing/2014/main" id="{4EAB3A52-2241-C4CE-9CA1-5842B6C3066C}"/>
              </a:ext>
            </a:extLst>
          </p:cNvPr>
          <p:cNvSpPr txBox="1"/>
          <p:nvPr/>
        </p:nvSpPr>
        <p:spPr>
          <a:xfrm>
            <a:off x="7121732" y="5966982"/>
            <a:ext cx="4523921"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Opera San José (photo: David Allen)</a:t>
            </a:r>
            <a:endParaRPr lang="en-US" sz="800" i="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2C4855-6B47-B7CA-DAB0-9F65DF816F9C}"/>
              </a:ext>
            </a:extLst>
          </p:cNvPr>
          <p:cNvSpPr txBox="1"/>
          <p:nvPr/>
        </p:nvSpPr>
        <p:spPr>
          <a:xfrm>
            <a:off x="2411475" y="1773173"/>
            <a:ext cx="6899148" cy="369332"/>
          </a:xfrm>
          <a:prstGeom prst="rect">
            <a:avLst/>
          </a:prstGeom>
          <a:noFill/>
        </p:spPr>
        <p:txBody>
          <a:bodyPr wrap="square">
            <a:spAutoFit/>
          </a:bodyPr>
          <a:lstStyle/>
          <a:p>
            <a:r>
              <a:rPr lang="it-IT" b="1" dirty="0">
                <a:latin typeface="Arial" panose="020B0604020202020204" pitchFamily="34" charset="0"/>
                <a:cs typeface="Arial" panose="020B0604020202020204" pitchFamily="34" charset="0"/>
              </a:rPr>
              <a:t>Act IV, Finale</a:t>
            </a:r>
            <a:endParaRPr lang="en-US" dirty="0"/>
          </a:p>
        </p:txBody>
      </p:sp>
      <p:sp>
        <p:nvSpPr>
          <p:cNvPr id="16" name="TextBox 15">
            <a:extLst>
              <a:ext uri="{FF2B5EF4-FFF2-40B4-BE49-F238E27FC236}">
                <a16:creationId xmlns:a16="http://schemas.microsoft.com/office/drawing/2014/main" id="{6042317C-807A-F935-F1E0-789BC8CAC64F}"/>
              </a:ext>
            </a:extLst>
          </p:cNvPr>
          <p:cNvSpPr txBox="1"/>
          <p:nvPr/>
        </p:nvSpPr>
        <p:spPr>
          <a:xfrm>
            <a:off x="414144" y="5669437"/>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Boston Lyric Opera (photo: T. Charles Erickson)</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53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B9CF8B-E637-7EE2-128C-184C421C303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Graphic 6" descr="Pencil with solid fill">
            <a:extLst>
              <a:ext uri="{FF2B5EF4-FFF2-40B4-BE49-F238E27FC236}">
                <a16:creationId xmlns:a16="http://schemas.microsoft.com/office/drawing/2014/main" id="{29FB4D48-53EC-AEC5-0E4B-50E445477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083" y="532777"/>
            <a:ext cx="914400" cy="914400"/>
          </a:xfrm>
          <a:prstGeom prst="rect">
            <a:avLst/>
          </a:prstGeom>
        </p:spPr>
      </p:pic>
      <p:pic>
        <p:nvPicPr>
          <p:cNvPr id="4" name="Picture 3" descr="A group of people in clothing&#10;&#10;Description automatically generated">
            <a:extLst>
              <a:ext uri="{FF2B5EF4-FFF2-40B4-BE49-F238E27FC236}">
                <a16:creationId xmlns:a16="http://schemas.microsoft.com/office/drawing/2014/main" id="{84CD66CC-BEDB-4717-2E4C-235568D67B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43" y="2520761"/>
            <a:ext cx="3721035" cy="3721035"/>
          </a:xfrm>
          <a:prstGeom prst="rect">
            <a:avLst/>
          </a:prstGeom>
        </p:spPr>
      </p:pic>
      <p:pic>
        <p:nvPicPr>
          <p:cNvPr id="8" name="Picture 7" descr="A room with silver and purple lights&#10;&#10;Description automatically generated">
            <a:extLst>
              <a:ext uri="{FF2B5EF4-FFF2-40B4-BE49-F238E27FC236}">
                <a16:creationId xmlns:a16="http://schemas.microsoft.com/office/drawing/2014/main" id="{2358EC0F-C49C-29BA-37A4-D32CBBEB3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521" y="1566654"/>
            <a:ext cx="6346633" cy="3626647"/>
          </a:xfrm>
          <a:prstGeom prst="rect">
            <a:avLst/>
          </a:prstGeom>
        </p:spPr>
      </p:pic>
      <p:sp>
        <p:nvSpPr>
          <p:cNvPr id="10" name="TextBox 9">
            <a:extLst>
              <a:ext uri="{FF2B5EF4-FFF2-40B4-BE49-F238E27FC236}">
                <a16:creationId xmlns:a16="http://schemas.microsoft.com/office/drawing/2014/main" id="{A32C9A1C-5913-A5B5-2385-77C8DF74509B}"/>
              </a:ext>
            </a:extLst>
          </p:cNvPr>
          <p:cNvSpPr txBox="1"/>
          <p:nvPr/>
        </p:nvSpPr>
        <p:spPr>
          <a:xfrm>
            <a:off x="5228335" y="5193301"/>
            <a:ext cx="6421819"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Set design is Y2K-inspired futurism, blending metallics and reflective materials, neon, and holographic pastels, creating a visually striking and dynamic environment that mirrors the bold, digital-era aesthetics of the early 2000s.</a:t>
            </a:r>
          </a:p>
        </p:txBody>
      </p:sp>
      <p:sp>
        <p:nvSpPr>
          <p:cNvPr id="12" name="TextBox 11">
            <a:extLst>
              <a:ext uri="{FF2B5EF4-FFF2-40B4-BE49-F238E27FC236}">
                <a16:creationId xmlns:a16="http://schemas.microsoft.com/office/drawing/2014/main" id="{AB682474-6B46-C6E7-C542-C457B3219581}"/>
              </a:ext>
            </a:extLst>
          </p:cNvPr>
          <p:cNvSpPr txBox="1"/>
          <p:nvPr/>
        </p:nvSpPr>
        <p:spPr>
          <a:xfrm>
            <a:off x="541846" y="1566654"/>
            <a:ext cx="4607144"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Costume design captures the characteristics of Susanna, Figaro, the Countess, and the Count, while combining sleek, futuristic elements with early 2000s glam, embracing the playful and bold fashion of the era.</a:t>
            </a:r>
          </a:p>
        </p:txBody>
      </p:sp>
      <p:sp>
        <p:nvSpPr>
          <p:cNvPr id="13" name="TextBox 12">
            <a:extLst>
              <a:ext uri="{FF2B5EF4-FFF2-40B4-BE49-F238E27FC236}">
                <a16:creationId xmlns:a16="http://schemas.microsoft.com/office/drawing/2014/main" id="{FE890919-CBA0-E86D-A63A-92674513B78B}"/>
              </a:ext>
            </a:extLst>
          </p:cNvPr>
          <p:cNvSpPr txBox="1"/>
          <p:nvPr/>
        </p:nvSpPr>
        <p:spPr>
          <a:xfrm>
            <a:off x="615654" y="6241796"/>
            <a:ext cx="44595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Images generated using AI</a:t>
            </a:r>
          </a:p>
        </p:txBody>
      </p:sp>
    </p:spTree>
    <p:extLst>
      <p:ext uri="{BB962C8B-B14F-4D97-AF65-F5344CB8AC3E}">
        <p14:creationId xmlns:p14="http://schemas.microsoft.com/office/powerpoint/2010/main" val="39896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995E8EDD-2FB8-C7A7-92E9-1CCD9089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399" y="532777"/>
            <a:ext cx="914400" cy="914400"/>
          </a:xfrm>
          <a:prstGeom prst="rect">
            <a:avLst/>
          </a:prstGeom>
        </p:spPr>
      </p:pic>
      <p:sp>
        <p:nvSpPr>
          <p:cNvPr id="5" name="Title 1">
            <a:extLst>
              <a:ext uri="{FF2B5EF4-FFF2-40B4-BE49-F238E27FC236}">
                <a16:creationId xmlns:a16="http://schemas.microsoft.com/office/drawing/2014/main" id="{2B81C01C-34FF-3CD5-02D4-8720DDD8FE2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Questionnaire</a:t>
            </a:r>
          </a:p>
        </p:txBody>
      </p:sp>
      <p:sp>
        <p:nvSpPr>
          <p:cNvPr id="6" name="TextBox 5">
            <a:extLst>
              <a:ext uri="{FF2B5EF4-FFF2-40B4-BE49-F238E27FC236}">
                <a16:creationId xmlns:a16="http://schemas.microsoft.com/office/drawing/2014/main" id="{B9BB6574-CD7A-D647-11F6-7E6052CCB138}"/>
              </a:ext>
            </a:extLst>
          </p:cNvPr>
          <p:cNvSpPr txBox="1"/>
          <p:nvPr/>
        </p:nvSpPr>
        <p:spPr>
          <a:xfrm>
            <a:off x="406888" y="1838984"/>
            <a:ext cx="11378223" cy="4265142"/>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What are the reasons behind your choices? Are your choices based on the music, story, or libretto, and/or a combination of these?</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representing the time and location?</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communicating mood and emotion?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361597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3DB33B-BB53-399A-3066-17EB27CBF655}"/>
              </a:ext>
            </a:extLst>
          </p:cNvPr>
          <p:cNvSpPr txBox="1"/>
          <p:nvPr/>
        </p:nvSpPr>
        <p:spPr>
          <a:xfrm>
            <a:off x="406888" y="1838984"/>
            <a:ext cx="11378223" cy="3178434"/>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production design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has your experience with adapting a story visually change your perspective on storytelling or your approach to developing ideas?</a:t>
            </a:r>
          </a:p>
          <a:p>
            <a:endParaRPr lang="en-US" sz="2400" dirty="0">
              <a:latin typeface="Georgia" panose="02040502050405020303" pitchFamily="18" charset="0"/>
            </a:endParaRPr>
          </a:p>
        </p:txBody>
      </p:sp>
      <p:sp>
        <p:nvSpPr>
          <p:cNvPr id="13" name="Title 1">
            <a:extLst>
              <a:ext uri="{FF2B5EF4-FFF2-40B4-BE49-F238E27FC236}">
                <a16:creationId xmlns:a16="http://schemas.microsoft.com/office/drawing/2014/main" id="{41905ED5-66C6-45E8-7E8C-DA45D3818EB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4" name="Graphic 13" descr="Group brainstorm outline">
            <a:extLst>
              <a:ext uri="{FF2B5EF4-FFF2-40B4-BE49-F238E27FC236}">
                <a16:creationId xmlns:a16="http://schemas.microsoft.com/office/drawing/2014/main" id="{D9A2F841-CEFE-6673-2BEF-A7172EB1F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584" y="532777"/>
            <a:ext cx="914400" cy="914400"/>
          </a:xfrm>
          <a:prstGeom prst="rect">
            <a:avLst/>
          </a:prstGeom>
        </p:spPr>
      </p:pic>
    </p:spTree>
    <p:extLst>
      <p:ext uri="{BB962C8B-B14F-4D97-AF65-F5344CB8AC3E}">
        <p14:creationId xmlns:p14="http://schemas.microsoft.com/office/powerpoint/2010/main" val="349129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65506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notes with solid fill">
            <a:extLst>
              <a:ext uri="{FF2B5EF4-FFF2-40B4-BE49-F238E27FC236}">
                <a16:creationId xmlns:a16="http://schemas.microsoft.com/office/drawing/2014/main" id="{6A1D4AE9-A033-9294-234E-666E41E45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864" y="418969"/>
            <a:ext cx="1466972" cy="1466972"/>
          </a:xfrm>
          <a:prstGeom prst="rect">
            <a:avLst/>
          </a:prstGeom>
        </p:spPr>
      </p:pic>
      <p:sp>
        <p:nvSpPr>
          <p:cNvPr id="6" name="TextBox 5">
            <a:extLst>
              <a:ext uri="{FF2B5EF4-FFF2-40B4-BE49-F238E27FC236}">
                <a16:creationId xmlns:a16="http://schemas.microsoft.com/office/drawing/2014/main" id="{F5889273-7D7E-A2AD-84A2-6C218AAD55EE}"/>
              </a:ext>
            </a:extLst>
          </p:cNvPr>
          <p:cNvSpPr txBox="1"/>
          <p:nvPr/>
        </p:nvSpPr>
        <p:spPr>
          <a:xfrm>
            <a:off x="452429" y="2256863"/>
            <a:ext cx="11287141"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As you listen to the music, write down any colors, mood, spaces/places, textures, foods, etc. you can associate with the music.</a:t>
            </a:r>
          </a:p>
        </p:txBody>
      </p:sp>
      <p:pic>
        <p:nvPicPr>
          <p:cNvPr id="7" name="Graphic 6" descr="Volume with solid fill">
            <a:hlinkClick r:id="rId5"/>
            <a:extLst>
              <a:ext uri="{FF2B5EF4-FFF2-40B4-BE49-F238E27FC236}">
                <a16:creationId xmlns:a16="http://schemas.microsoft.com/office/drawing/2014/main" id="{79EEB674-4D91-ED68-BB31-D548887884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7534" y="4470619"/>
            <a:ext cx="914400" cy="914400"/>
          </a:xfrm>
          <a:prstGeom prst="rect">
            <a:avLst/>
          </a:prstGeom>
        </p:spPr>
      </p:pic>
      <p:sp>
        <p:nvSpPr>
          <p:cNvPr id="2" name="TextBox 1">
            <a:extLst>
              <a:ext uri="{FF2B5EF4-FFF2-40B4-BE49-F238E27FC236}">
                <a16:creationId xmlns:a16="http://schemas.microsoft.com/office/drawing/2014/main" id="{32A59421-98DB-63D2-48C8-6B4A4247A009}"/>
              </a:ext>
            </a:extLst>
          </p:cNvPr>
          <p:cNvSpPr txBox="1"/>
          <p:nvPr/>
        </p:nvSpPr>
        <p:spPr>
          <a:xfrm>
            <a:off x="311164" y="570792"/>
            <a:ext cx="11287141"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Listening Activity</a:t>
            </a:r>
          </a:p>
        </p:txBody>
      </p:sp>
      <p:pic>
        <p:nvPicPr>
          <p:cNvPr id="3" name="Graphic 2" descr="Headphones with solid fill">
            <a:extLst>
              <a:ext uri="{FF2B5EF4-FFF2-40B4-BE49-F238E27FC236}">
                <a16:creationId xmlns:a16="http://schemas.microsoft.com/office/drawing/2014/main" id="{BA1DA7D4-C9C9-9723-BF82-637B9CBF56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29090"/>
            <a:ext cx="914400" cy="914400"/>
          </a:xfrm>
          <a:prstGeom prst="rect">
            <a:avLst/>
          </a:prstGeom>
        </p:spPr>
      </p:pic>
      <p:sp>
        <p:nvSpPr>
          <p:cNvPr id="4" name="TextBox 3">
            <a:extLst>
              <a:ext uri="{FF2B5EF4-FFF2-40B4-BE49-F238E27FC236}">
                <a16:creationId xmlns:a16="http://schemas.microsoft.com/office/drawing/2014/main" id="{D8A162F0-FBBE-D495-C13C-6F146896C996}"/>
              </a:ext>
            </a:extLst>
          </p:cNvPr>
          <p:cNvSpPr txBox="1"/>
          <p:nvPr/>
        </p:nvSpPr>
        <p:spPr>
          <a:xfrm>
            <a:off x="4850954" y="5385019"/>
            <a:ext cx="220755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00:57 – 03:14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3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Le </a:t>
            </a:r>
            <a:r>
              <a:rPr lang="en-US" sz="4800" b="1" i="1" dirty="0" err="1">
                <a:latin typeface="Arial" panose="020B0604020202020204" pitchFamily="34" charset="0"/>
                <a:cs typeface="Arial" panose="020B0604020202020204" pitchFamily="34" charset="0"/>
              </a:rPr>
              <a:t>nozze</a:t>
            </a:r>
            <a:r>
              <a:rPr lang="en-US" sz="4800" b="1" i="1" dirty="0">
                <a:latin typeface="Arial" panose="020B0604020202020204" pitchFamily="34" charset="0"/>
                <a:cs typeface="Arial" panose="020B0604020202020204" pitchFamily="34" charset="0"/>
              </a:rPr>
              <a:t> di Figaro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1838984"/>
            <a:ext cx="11378223" cy="3286028"/>
          </a:xfrm>
          <a:prstGeom prst="rect">
            <a:avLst/>
          </a:prstGeom>
          <a:noFill/>
        </p:spPr>
        <p:txBody>
          <a:bodyPr wrap="square" rtlCol="0">
            <a:spAutoFit/>
          </a:bodyPr>
          <a:lstStyle/>
          <a:p>
            <a:pPr marL="0" marR="0">
              <a:lnSpc>
                <a:spcPct val="107000"/>
              </a:lnSpc>
              <a:spcBef>
                <a:spcPts val="0"/>
              </a:spcBef>
              <a:spcAft>
                <a:spcPts val="0"/>
              </a:spcAft>
            </a:pPr>
            <a:r>
              <a:rPr lang="en-US" sz="2800" dirty="0">
                <a:latin typeface="Arial" panose="020B0604020202020204" pitchFamily="34" charset="0"/>
                <a:cs typeface="Arial" panose="020B0604020202020204" pitchFamily="34" charset="0"/>
              </a:rPr>
              <a:t>Set within a single day, the story is a comedic exploration of love, deception, and social class. It follows Figaro and his fiancée Susanna as they navigate the scheming intentions of Count Almaviva, who wishes to seduce Susanna before her marriage. Through a series of clever disguises, misunderstandings, and unexpected alliances, the characters ultimately triumph over the Count’s advances, celebrating love and the spirit of equality in the end.</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2331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a:t>
            </a:r>
          </a:p>
        </p:txBody>
      </p:sp>
      <p:sp>
        <p:nvSpPr>
          <p:cNvPr id="4" name="TextBox 3">
            <a:extLst>
              <a:ext uri="{FF2B5EF4-FFF2-40B4-BE49-F238E27FC236}">
                <a16:creationId xmlns:a16="http://schemas.microsoft.com/office/drawing/2014/main" id="{96DC09F1-CE0B-CDED-72AB-8C29FF7B27A4}"/>
              </a:ext>
            </a:extLst>
          </p:cNvPr>
          <p:cNvSpPr txBox="1"/>
          <p:nvPr/>
        </p:nvSpPr>
        <p:spPr>
          <a:xfrm>
            <a:off x="368299" y="1660793"/>
            <a:ext cx="11259821" cy="646331"/>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Act II, Scene 1: </a:t>
            </a:r>
            <a:r>
              <a:rPr lang="en-US" sz="2400" b="1" dirty="0" err="1">
                <a:latin typeface="Arial" panose="020B0604020202020204" pitchFamily="34" charset="0"/>
                <a:cs typeface="Arial" panose="020B0604020202020204" pitchFamily="34" charset="0"/>
              </a:rPr>
              <a:t>Porgi</a:t>
            </a:r>
            <a:r>
              <a:rPr lang="en-US" sz="2400" b="1" dirty="0">
                <a:latin typeface="Arial" panose="020B0604020202020204" pitchFamily="34" charset="0"/>
                <a:cs typeface="Arial" panose="020B0604020202020204" pitchFamily="34" charset="0"/>
              </a:rPr>
              <a:t>, amor, </a:t>
            </a:r>
            <a:r>
              <a:rPr lang="en-US" sz="2400" b="1" dirty="0" err="1">
                <a:latin typeface="Arial" panose="020B0604020202020204" pitchFamily="34" charset="0"/>
                <a:cs typeface="Arial" panose="020B0604020202020204" pitchFamily="34" charset="0"/>
              </a:rPr>
              <a:t>qualche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ristoro</a:t>
            </a:r>
            <a:r>
              <a:rPr lang="en-US" sz="2400" b="1" dirty="0">
                <a:latin typeface="Arial" panose="020B0604020202020204" pitchFamily="34" charset="0"/>
                <a:cs typeface="Arial" panose="020B0604020202020204" pitchFamily="34" charset="0"/>
              </a:rPr>
              <a:t> (Grant, love, some relief)</a:t>
            </a:r>
          </a:p>
          <a:p>
            <a:endParaRPr lang="en-US" sz="1200" b="1" dirty="0">
              <a:latin typeface="Arial" panose="020B0604020202020204" pitchFamily="34" charset="0"/>
              <a:cs typeface="Arial" panose="020B0604020202020204" pitchFamily="34" charset="0"/>
            </a:endParaRPr>
          </a:p>
        </p:txBody>
      </p:sp>
      <p:pic>
        <p:nvPicPr>
          <p:cNvPr id="8" name="Picture 7" descr="A person in a pink dress&#10;&#10;Description automatically generated">
            <a:extLst>
              <a:ext uri="{FF2B5EF4-FFF2-40B4-BE49-F238E27FC236}">
                <a16:creationId xmlns:a16="http://schemas.microsoft.com/office/drawing/2014/main" id="{687E5DD3-3AE6-5037-3322-72B06241C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097" y="2307124"/>
            <a:ext cx="5783702" cy="3852835"/>
          </a:xfrm>
          <a:prstGeom prst="rect">
            <a:avLst/>
          </a:prstGeom>
        </p:spPr>
      </p:pic>
      <p:sp>
        <p:nvSpPr>
          <p:cNvPr id="10" name="TextBox 9">
            <a:extLst>
              <a:ext uri="{FF2B5EF4-FFF2-40B4-BE49-F238E27FC236}">
                <a16:creationId xmlns:a16="http://schemas.microsoft.com/office/drawing/2014/main" id="{35AAEDA6-C4C8-6C7A-8114-722A17625E5D}"/>
              </a:ext>
            </a:extLst>
          </p:cNvPr>
          <p:cNvSpPr txBox="1"/>
          <p:nvPr/>
        </p:nvSpPr>
        <p:spPr>
          <a:xfrm>
            <a:off x="533203" y="2526880"/>
            <a:ext cx="4923548"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Countess is longing for the love of her husband, Count Almaviva, who has grown distant and unfaithful.</a:t>
            </a:r>
          </a:p>
        </p:txBody>
      </p:sp>
      <p:sp>
        <p:nvSpPr>
          <p:cNvPr id="11" name="TextBox 10">
            <a:extLst>
              <a:ext uri="{FF2B5EF4-FFF2-40B4-BE49-F238E27FC236}">
                <a16:creationId xmlns:a16="http://schemas.microsoft.com/office/drawing/2014/main" id="{2862E392-430A-B69A-9F4F-0E808BCE8217}"/>
              </a:ext>
            </a:extLst>
          </p:cNvPr>
          <p:cNvSpPr txBox="1"/>
          <p:nvPr/>
        </p:nvSpPr>
        <p:spPr>
          <a:xfrm>
            <a:off x="5570097" y="5944515"/>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Washington National Opera (photo: Scott </a:t>
            </a:r>
            <a:r>
              <a:rPr lang="en-US" sz="800" dirty="0" err="1">
                <a:solidFill>
                  <a:schemeClr val="bg1"/>
                </a:solidFill>
                <a:latin typeface="Arial" panose="020B0604020202020204" pitchFamily="34" charset="0"/>
                <a:cs typeface="Arial" panose="020B0604020202020204" pitchFamily="34" charset="0"/>
              </a:rPr>
              <a:t>Suchman</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05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4" name="TextBox 3">
            <a:extLst>
              <a:ext uri="{FF2B5EF4-FFF2-40B4-BE49-F238E27FC236}">
                <a16:creationId xmlns:a16="http://schemas.microsoft.com/office/drawing/2014/main" id="{B95A5EC1-5779-997E-ED1D-A1829D2DDE75}"/>
              </a:ext>
            </a:extLst>
          </p:cNvPr>
          <p:cNvSpPr txBox="1"/>
          <p:nvPr/>
        </p:nvSpPr>
        <p:spPr>
          <a:xfrm>
            <a:off x="368299" y="2037268"/>
            <a:ext cx="8391002" cy="1552669"/>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ACT II: Porgi, amor, qualche ristoro</a:t>
            </a:r>
            <a:endParaRPr lang="it-IT"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it-IT" kern="100" dirty="0">
                <a:solidFill>
                  <a:srgbClr val="000000"/>
                </a:solidFill>
                <a:latin typeface="Arial" panose="020B0604020202020204" pitchFamily="34" charset="0"/>
                <a:ea typeface="Aptos" panose="020B0004020202020204" pitchFamily="34" charset="0"/>
                <a:cs typeface="Arial" panose="020B0604020202020204" pitchFamily="34" charset="0"/>
              </a:rPr>
              <a:t>01:07 – 04:01 </a:t>
            </a: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07AC20-8F1B-795B-42C1-012237EE9F53}"/>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 II, Scene 1: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Porgi</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amor,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qualche</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ristoro</a:t>
            </a:r>
            <a:endPar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48:08 – 51:26</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A516423F-B210-3F4E-04D7-CE66EBFFF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CF7F487E-EAB9-1332-0AC6-058583128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94498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a:t>
            </a:r>
          </a:p>
        </p:txBody>
      </p:sp>
      <p:sp>
        <p:nvSpPr>
          <p:cNvPr id="7" name="TextBox 6">
            <a:extLst>
              <a:ext uri="{FF2B5EF4-FFF2-40B4-BE49-F238E27FC236}">
                <a16:creationId xmlns:a16="http://schemas.microsoft.com/office/drawing/2014/main" id="{14C670C2-6D98-14E9-7989-1A338B6C6FF7}"/>
              </a:ext>
            </a:extLst>
          </p:cNvPr>
          <p:cNvSpPr txBox="1"/>
          <p:nvPr/>
        </p:nvSpPr>
        <p:spPr>
          <a:xfrm>
            <a:off x="367384" y="1447177"/>
            <a:ext cx="11455401" cy="830997"/>
          </a:xfrm>
          <a:prstGeom prst="rect">
            <a:avLst/>
          </a:prstGeom>
          <a:noFill/>
        </p:spPr>
        <p:txBody>
          <a:bodyPr wrap="square">
            <a:spAutoFit/>
          </a:bodyPr>
          <a:lstStyle/>
          <a:p>
            <a:r>
              <a:rPr lang="it-IT" sz="2400" b="1" dirty="0">
                <a:latin typeface="Arial" panose="020B0604020202020204" pitchFamily="34" charset="0"/>
                <a:cs typeface="Arial" panose="020B0604020202020204" pitchFamily="34" charset="0"/>
              </a:rPr>
              <a:t>Act II, Scene 5: Riconosci in questo amplesso </a:t>
            </a:r>
            <a:r>
              <a:rPr lang="en-US" sz="2400" b="1" kern="100" dirty="0">
                <a:effectLst/>
                <a:latin typeface="Arial" panose="020B0604020202020204" pitchFamily="34" charset="0"/>
                <a:ea typeface="Calibri" panose="020F0502020204030204" pitchFamily="34" charset="0"/>
                <a:cs typeface="Arial" panose="020B0604020202020204" pitchFamily="34" charset="0"/>
              </a:rPr>
              <a:t>(Recognize in this embrace)</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r>
              <a:rPr lang="it-IT"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F233EF-E1C8-5FAE-BD65-DD4B96744595}"/>
              </a:ext>
            </a:extLst>
          </p:cNvPr>
          <p:cNvSpPr txBox="1"/>
          <p:nvPr/>
        </p:nvSpPr>
        <p:spPr>
          <a:xfrm>
            <a:off x="367384" y="1924663"/>
            <a:ext cx="5727701" cy="4410503"/>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Figaro is brought to court over a broken marriage contract with </a:t>
            </a:r>
            <a:r>
              <a:rPr lang="en-US" sz="2400" kern="100" dirty="0" err="1">
                <a:effectLst/>
                <a:latin typeface="Arial" panose="020B0604020202020204" pitchFamily="34" charset="0"/>
                <a:ea typeface="Calibri" panose="020F0502020204030204" pitchFamily="34" charset="0"/>
                <a:cs typeface="Arial" panose="020B0604020202020204" pitchFamily="34" charset="0"/>
              </a:rPr>
              <a:t>Marcellina</a:t>
            </a:r>
            <a:r>
              <a:rPr lang="en-US" sz="2400" kern="100" dirty="0">
                <a:effectLst/>
                <a:latin typeface="Arial" panose="020B0604020202020204" pitchFamily="34" charset="0"/>
                <a:ea typeface="Calibri" panose="020F0502020204030204" pitchFamily="34" charset="0"/>
                <a:cs typeface="Arial" panose="020B0604020202020204" pitchFamily="34" charset="0"/>
              </a:rPr>
              <a:t>. During the proceedings, it is revealed through a birthmark that Figaro is </a:t>
            </a:r>
            <a:r>
              <a:rPr lang="en-US" sz="2400" kern="100" dirty="0" err="1">
                <a:effectLst/>
                <a:latin typeface="Arial" panose="020B0604020202020204" pitchFamily="34" charset="0"/>
                <a:ea typeface="Calibri" panose="020F0502020204030204" pitchFamily="34" charset="0"/>
                <a:cs typeface="Arial" panose="020B0604020202020204" pitchFamily="34" charset="0"/>
              </a:rPr>
              <a:t>Marcellina’s</a:t>
            </a:r>
            <a:r>
              <a:rPr lang="en-US" sz="2400" kern="100" dirty="0">
                <a:effectLst/>
                <a:latin typeface="Arial" panose="020B0604020202020204" pitchFamily="34" charset="0"/>
                <a:ea typeface="Calibri" panose="020F0502020204030204" pitchFamily="34" charset="0"/>
                <a:cs typeface="Arial" panose="020B0604020202020204" pitchFamily="34" charset="0"/>
              </a:rPr>
              <a:t> long-lost son, and </a:t>
            </a:r>
            <a:r>
              <a:rPr lang="en-US" sz="2400" kern="100" dirty="0" err="1">
                <a:effectLst/>
                <a:latin typeface="Arial" panose="020B0604020202020204" pitchFamily="34" charset="0"/>
                <a:ea typeface="Calibri" panose="020F0502020204030204" pitchFamily="34" charset="0"/>
                <a:cs typeface="Arial" panose="020B0604020202020204" pitchFamily="34" charset="0"/>
              </a:rPr>
              <a:t>Bartolo</a:t>
            </a:r>
            <a:r>
              <a:rPr lang="en-US" sz="2400" kern="100" dirty="0">
                <a:effectLst/>
                <a:latin typeface="Arial" panose="020B0604020202020204" pitchFamily="34" charset="0"/>
                <a:ea typeface="Calibri" panose="020F0502020204030204" pitchFamily="34" charset="0"/>
                <a:cs typeface="Arial" panose="020B0604020202020204" pitchFamily="34" charset="0"/>
              </a:rPr>
              <a:t> is his father</a:t>
            </a:r>
            <a:r>
              <a:rPr lang="en-US" sz="2400" kern="100" dirty="0">
                <a:latin typeface="Arial" panose="020B0604020202020204" pitchFamily="34" charset="0"/>
                <a:ea typeface="Calibri" panose="020F0502020204030204" pitchFamily="34" charset="0"/>
                <a:cs typeface="Arial" panose="020B0604020202020204" pitchFamily="34" charset="0"/>
              </a:rPr>
              <a:t>, turning into </a:t>
            </a:r>
            <a:r>
              <a:rPr lang="en-US" sz="2400" kern="100" dirty="0">
                <a:effectLst/>
                <a:latin typeface="Arial" panose="020B0604020202020204" pitchFamily="34" charset="0"/>
                <a:ea typeface="Calibri" panose="020F0502020204030204" pitchFamily="34" charset="0"/>
                <a:cs typeface="Arial" panose="020B0604020202020204" pitchFamily="34" charset="0"/>
              </a:rPr>
              <a:t>a joyful family reunion. Susanna enters and, misunderstanding the embrace between Figaro and </a:t>
            </a:r>
            <a:r>
              <a:rPr lang="en-US" sz="2400" kern="100" dirty="0" err="1">
                <a:effectLst/>
                <a:latin typeface="Arial" panose="020B0604020202020204" pitchFamily="34" charset="0"/>
                <a:ea typeface="Calibri" panose="020F0502020204030204" pitchFamily="34" charset="0"/>
                <a:cs typeface="Arial" panose="020B0604020202020204" pitchFamily="34" charset="0"/>
              </a:rPr>
              <a:t>Marcellina</a:t>
            </a:r>
            <a:r>
              <a:rPr lang="en-US" sz="2400" kern="100" dirty="0">
                <a:effectLst/>
                <a:latin typeface="Arial" panose="020B0604020202020204" pitchFamily="34" charset="0"/>
                <a:ea typeface="Calibri" panose="020F0502020204030204" pitchFamily="34" charset="0"/>
                <a:cs typeface="Arial" panose="020B0604020202020204" pitchFamily="34" charset="0"/>
              </a:rPr>
              <a:t>, initially reacts with anger but is soon relieved when the truth is explained. </a:t>
            </a:r>
          </a:p>
        </p:txBody>
      </p:sp>
      <p:pic>
        <p:nvPicPr>
          <p:cNvPr id="10" name="Picture 9" descr="A group of people in clothing&#10;&#10;Description automatically generated">
            <a:extLst>
              <a:ext uri="{FF2B5EF4-FFF2-40B4-BE49-F238E27FC236}">
                <a16:creationId xmlns:a16="http://schemas.microsoft.com/office/drawing/2014/main" id="{64ADC307-0CD9-4D32-6358-85A88F632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93004"/>
            <a:ext cx="5727700" cy="3341159"/>
          </a:xfrm>
          <a:prstGeom prst="rect">
            <a:avLst/>
          </a:prstGeom>
        </p:spPr>
      </p:pic>
      <p:sp>
        <p:nvSpPr>
          <p:cNvPr id="11" name="TextBox 10">
            <a:extLst>
              <a:ext uri="{FF2B5EF4-FFF2-40B4-BE49-F238E27FC236}">
                <a16:creationId xmlns:a16="http://schemas.microsoft.com/office/drawing/2014/main" id="{F99B3850-045A-1545-A885-94EF7A54ECF4}"/>
              </a:ext>
            </a:extLst>
          </p:cNvPr>
          <p:cNvSpPr txBox="1"/>
          <p:nvPr/>
        </p:nvSpPr>
        <p:spPr>
          <a:xfrm>
            <a:off x="6095085" y="5521673"/>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Portland Opera (photo: Philip Newton)</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2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4" name="TextBox 3">
            <a:extLst>
              <a:ext uri="{FF2B5EF4-FFF2-40B4-BE49-F238E27FC236}">
                <a16:creationId xmlns:a16="http://schemas.microsoft.com/office/drawing/2014/main" id="{B95A5EC1-5779-997E-ED1D-A1829D2DDE75}"/>
              </a:ext>
            </a:extLst>
          </p:cNvPr>
          <p:cNvSpPr txBox="1"/>
          <p:nvPr/>
        </p:nvSpPr>
        <p:spPr>
          <a:xfrm>
            <a:off x="368299" y="2037268"/>
            <a:ext cx="8391002"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 ACT III: Riconosci in questo amplesso — Eccovi — Io vi dico</a:t>
            </a:r>
            <a:endParaRPr lang="it-IT"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it-IT" kern="100" dirty="0">
                <a:solidFill>
                  <a:srgbClr val="000000"/>
                </a:solidFill>
                <a:latin typeface="Arial" panose="020B0604020202020204" pitchFamily="34" charset="0"/>
                <a:ea typeface="Aptos" panose="020B0004020202020204" pitchFamily="34" charset="0"/>
                <a:cs typeface="Arial" panose="020B0604020202020204" pitchFamily="34" charset="0"/>
              </a:rPr>
              <a:t>00:48 – 06:27 </a:t>
            </a: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07AC20-8F1B-795B-42C1-012237EE9F53}"/>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 #, Scene #</a:t>
            </a:r>
            <a:endPar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2:01:22 – 2:06:57</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A516423F-B210-3F4E-04D7-CE66EBFFF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CF7F487E-EAB9-1332-0AC6-058583128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355245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clothing&#10;&#10;Description automatically generated">
            <a:extLst>
              <a:ext uri="{FF2B5EF4-FFF2-40B4-BE49-F238E27FC236}">
                <a16:creationId xmlns:a16="http://schemas.microsoft.com/office/drawing/2014/main" id="{8FC21846-46D9-EE93-CFC4-70288A771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25" y="2417243"/>
            <a:ext cx="6376729" cy="3188365"/>
          </a:xfrm>
          <a:prstGeom prst="rect">
            <a:avLst/>
          </a:prstGeom>
        </p:spPr>
      </p:pic>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p>
        </p:txBody>
      </p:sp>
      <p:sp>
        <p:nvSpPr>
          <p:cNvPr id="6" name="TextBox 5">
            <a:extLst>
              <a:ext uri="{FF2B5EF4-FFF2-40B4-BE49-F238E27FC236}">
                <a16:creationId xmlns:a16="http://schemas.microsoft.com/office/drawing/2014/main" id="{2761CE45-2628-A938-C837-329E2E69DEAD}"/>
              </a:ext>
            </a:extLst>
          </p:cNvPr>
          <p:cNvSpPr txBox="1"/>
          <p:nvPr/>
        </p:nvSpPr>
        <p:spPr>
          <a:xfrm>
            <a:off x="354925" y="1475409"/>
            <a:ext cx="11427461" cy="830997"/>
          </a:xfrm>
          <a:prstGeom prst="rect">
            <a:avLst/>
          </a:prstGeom>
          <a:noFill/>
        </p:spPr>
        <p:txBody>
          <a:bodyPr wrap="square">
            <a:spAutoFit/>
          </a:bodyPr>
          <a:lstStyle/>
          <a:p>
            <a:r>
              <a:rPr lang="it-IT" sz="2400" b="1" dirty="0">
                <a:latin typeface="Arial" panose="020B0604020202020204" pitchFamily="34" charset="0"/>
                <a:cs typeface="Arial" panose="020B0604020202020204" pitchFamily="34" charset="0"/>
              </a:rPr>
              <a:t>Act IV, Finale: Gente, gente, all'armi, all'armi!... Questo giorno di tormenti (Gentlemen, to arms!... This day of torments)</a:t>
            </a: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8A56EF-FB1C-DCD9-3DCF-8D5C81D8EF5D}"/>
              </a:ext>
            </a:extLst>
          </p:cNvPr>
          <p:cNvSpPr txBox="1"/>
          <p:nvPr/>
        </p:nvSpPr>
        <p:spPr>
          <a:xfrm>
            <a:off x="354925" y="5382591"/>
            <a:ext cx="452055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Le </a:t>
            </a:r>
            <a:r>
              <a:rPr lang="en-US" sz="800" i="1" dirty="0" err="1">
                <a:solidFill>
                  <a:schemeClr val="bg1"/>
                </a:solidFill>
                <a:latin typeface="Arial" panose="020B0604020202020204" pitchFamily="34" charset="0"/>
                <a:cs typeface="Arial" panose="020B0604020202020204" pitchFamily="34" charset="0"/>
              </a:rPr>
              <a:t>nozze</a:t>
            </a:r>
            <a:r>
              <a:rPr lang="en-US" sz="800" i="1" dirty="0">
                <a:solidFill>
                  <a:schemeClr val="bg1"/>
                </a:solidFill>
                <a:latin typeface="Arial" panose="020B0604020202020204" pitchFamily="34" charset="0"/>
                <a:cs typeface="Arial" panose="020B0604020202020204" pitchFamily="34" charset="0"/>
              </a:rPr>
              <a:t> di Figaro</a:t>
            </a:r>
            <a:r>
              <a:rPr lang="en-US" sz="800" dirty="0">
                <a:solidFill>
                  <a:schemeClr val="bg1"/>
                </a:solidFill>
                <a:latin typeface="Arial" panose="020B0604020202020204" pitchFamily="34" charset="0"/>
                <a:cs typeface="Arial" panose="020B0604020202020204" pitchFamily="34" charset="0"/>
              </a:rPr>
              <a:t>, Seattle Opera (photo: </a:t>
            </a:r>
            <a:r>
              <a:rPr lang="en-US" sz="800" dirty="0" err="1">
                <a:solidFill>
                  <a:schemeClr val="bg1"/>
                </a:solidFill>
                <a:latin typeface="Arial" panose="020B0604020202020204" pitchFamily="34" charset="0"/>
                <a:cs typeface="Arial" panose="020B0604020202020204" pitchFamily="34" charset="0"/>
              </a:rPr>
              <a:t>Tuffer</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90C088-27E4-5350-06F1-22D139984361}"/>
              </a:ext>
            </a:extLst>
          </p:cNvPr>
          <p:cNvSpPr txBox="1"/>
          <p:nvPr/>
        </p:nvSpPr>
        <p:spPr>
          <a:xfrm>
            <a:off x="6750315" y="2334638"/>
            <a:ext cx="5365024" cy="4015330"/>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Arial" panose="020B0604020202020204" pitchFamily="34" charset="0"/>
                <a:ea typeface="Aptos" panose="020B0004020202020204" pitchFamily="34" charset="0"/>
                <a:cs typeface="Arial" panose="020B0604020202020204" pitchFamily="34" charset="0"/>
              </a:rPr>
              <a:t>Chaos erupts as the elaborate disguises and misunderstandings reach their peak. Figaro, Susanna, the Count, and the Countess become entangled in a whirlwind of mistaken identities, culminating in the Count mistakenly accusing the disguised Countess of infidelity. The commotion attracts others, who rush in, adding to the confusion.</a:t>
            </a:r>
          </a:p>
        </p:txBody>
      </p:sp>
    </p:spTree>
    <p:extLst>
      <p:ext uri="{BB962C8B-B14F-4D97-AF65-F5344CB8AC3E}">
        <p14:creationId xmlns:p14="http://schemas.microsoft.com/office/powerpoint/2010/main" val="1465395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Props1.xml><?xml version="1.0" encoding="utf-8"?>
<ds:datastoreItem xmlns:ds="http://schemas.openxmlformats.org/officeDocument/2006/customXml" ds:itemID="{A411898C-2894-4D91-A7F7-1BF571DBAE38}">
  <ds:schemaRefs>
    <ds:schemaRef ds:uri="http://schemas.microsoft.com/sharepoint/v3/contenttype/forms"/>
  </ds:schemaRefs>
</ds:datastoreItem>
</file>

<file path=customXml/itemProps2.xml><?xml version="1.0" encoding="utf-8"?>
<ds:datastoreItem xmlns:ds="http://schemas.openxmlformats.org/officeDocument/2006/customXml" ds:itemID="{3D3A0E13-CBD2-4FBF-8467-6DA2DB3B1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DC449A-8D72-4FC9-9ED1-EC00502DFB31}">
  <ds:schemaRefs>
    <ds:schemaRef ds:uri="http://www.w3.org/XML/1998/namespace"/>
    <ds:schemaRef ds:uri="http://schemas.microsoft.com/office/2006/documentManagement/types"/>
    <ds:schemaRef ds:uri="http://purl.org/dc/elements/1.1/"/>
    <ds:schemaRef ds:uri="b5d4d16c-bf63-424b-a50c-8f06863d77c9"/>
    <ds:schemaRef ds:uri="http://purl.org/dc/terms/"/>
    <ds:schemaRef ds:uri="http://schemas.microsoft.com/office/infopath/2007/PartnerControls"/>
    <ds:schemaRef ds:uri="http://schemas.microsoft.com/office/2006/metadata/properties"/>
    <ds:schemaRef ds:uri="http://schemas.openxmlformats.org/package/2006/metadata/core-properties"/>
    <ds:schemaRef ds:uri="b72ba1e0-34b4-4993-8b13-ea94b42b601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6348</TotalTime>
  <Words>1875</Words>
  <Application>Microsoft Office PowerPoint</Application>
  <PresentationFormat>Widescreen</PresentationFormat>
  <Paragraphs>133</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Cambria</vt:lpstr>
      <vt:lpstr>Courier New</vt:lpstr>
      <vt:lpstr>Georgia</vt:lpstr>
      <vt:lpstr>Symbol</vt:lpstr>
      <vt:lpstr>Office Theme</vt:lpstr>
      <vt:lpstr>Production Design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54</cp:revision>
  <dcterms:created xsi:type="dcterms:W3CDTF">2020-04-06T15:08:23Z</dcterms:created>
  <dcterms:modified xsi:type="dcterms:W3CDTF">2024-12-20T17:49:27Z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