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302" r:id="rId5"/>
    <p:sldId id="265" r:id="rId6"/>
    <p:sldId id="256" r:id="rId7"/>
    <p:sldId id="305" r:id="rId8"/>
    <p:sldId id="296" r:id="rId9"/>
    <p:sldId id="284" r:id="rId10"/>
    <p:sldId id="303" r:id="rId11"/>
    <p:sldId id="263" r:id="rId12"/>
    <p:sldId id="289" r:id="rId13"/>
    <p:sldId id="290" r:id="rId14"/>
    <p:sldId id="280" r:id="rId15"/>
    <p:sldId id="309" r:id="rId16"/>
    <p:sldId id="286" r:id="rId17"/>
    <p:sldId id="291" r:id="rId18"/>
    <p:sldId id="304" r:id="rId19"/>
    <p:sldId id="31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9C9A"/>
    <a:srgbClr val="B9B8B7"/>
    <a:srgbClr val="B7B7B7"/>
    <a:srgbClr val="FFFEFA"/>
    <a:srgbClr val="C8102E"/>
    <a:srgbClr val="F8F8F8"/>
    <a:srgbClr val="E519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AFAEA1-4E51-47DB-BCBB-187BA97A1FDD}" v="9" dt="2024-12-16T22:19:49.3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7" autoAdjust="0"/>
    <p:restoredTop sz="94249" autoAdjust="0"/>
  </p:normalViewPr>
  <p:slideViewPr>
    <p:cSldViewPr snapToGrid="0">
      <p:cViewPr varScale="1">
        <p:scale>
          <a:sx n="105" d="100"/>
          <a:sy n="105" d="100"/>
        </p:scale>
        <p:origin x="834" y="10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A2F088-FDA7-431A-83D8-C46853471259}" type="datetimeFigureOut">
              <a:rPr lang="en-US" smtClean="0"/>
              <a:t>12/20/2024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1DECFC-91BF-4AD5-8C5F-471766CF9085}" type="slidenum">
              <a:rPr lang="en-US" smtClean="0"/>
              <a:t>‹#›</a:t>
            </a:fld>
            <a:endParaRPr lang="en-US"/>
          </a:p>
        </p:txBody>
      </p:sp>
    </p:spTree>
    <p:extLst>
      <p:ext uri="{BB962C8B-B14F-4D97-AF65-F5344CB8AC3E}">
        <p14:creationId xmlns:p14="http://schemas.microsoft.com/office/powerpoint/2010/main" val="61396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a:t>
            </a:fld>
            <a:endParaRPr lang="en-US"/>
          </a:p>
        </p:txBody>
      </p:sp>
    </p:spTree>
    <p:extLst>
      <p:ext uri="{BB962C8B-B14F-4D97-AF65-F5344CB8AC3E}">
        <p14:creationId xmlns:p14="http://schemas.microsoft.com/office/powerpoint/2010/main" val="4121057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Poetic Devices used: </a:t>
            </a:r>
            <a:r>
              <a:rPr lang="en-US" sz="1800" kern="100" dirty="0">
                <a:effectLst/>
                <a:latin typeface="Georgia" panose="02040502050405020303" pitchFamily="18" charset="0"/>
                <a:ea typeface="Calibri" panose="020F0502020204030204" pitchFamily="34" charset="0"/>
                <a:cs typeface="Times New Roman" panose="02020603050405020304" pitchFamily="18" charset="0"/>
              </a:rPr>
              <a:t>imagery, symbolism, personification, metaphor</a:t>
            </a:r>
            <a:endParaRPr lang="en-US" b="1" dirty="0"/>
          </a:p>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13</a:t>
            </a:fld>
            <a:endParaRPr lang="en-US"/>
          </a:p>
        </p:txBody>
      </p:sp>
    </p:spTree>
    <p:extLst>
      <p:ext uri="{BB962C8B-B14F-4D97-AF65-F5344CB8AC3E}">
        <p14:creationId xmlns:p14="http://schemas.microsoft.com/office/powerpoint/2010/main" val="2157771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https://www.youtube.com/watch?v=Yy-DTtJ5q-A</a:t>
            </a:r>
            <a:endPar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01DECFC-91BF-4AD5-8C5F-471766CF9085}" type="slidenum">
              <a:rPr lang="en-US" smtClean="0"/>
              <a:t>3</a:t>
            </a:fld>
            <a:endParaRPr lang="en-US"/>
          </a:p>
        </p:txBody>
      </p:sp>
    </p:spTree>
    <p:extLst>
      <p:ext uri="{BB962C8B-B14F-4D97-AF65-F5344CB8AC3E}">
        <p14:creationId xmlns:p14="http://schemas.microsoft.com/office/powerpoint/2010/main" val="2535181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01DECFC-91BF-4AD5-8C5F-471766CF9085}" type="slidenum">
              <a:rPr lang="en-US" smtClean="0"/>
              <a:t>4</a:t>
            </a:fld>
            <a:endParaRPr lang="en-US"/>
          </a:p>
        </p:txBody>
      </p:sp>
    </p:spTree>
    <p:extLst>
      <p:ext uri="{BB962C8B-B14F-4D97-AF65-F5344CB8AC3E}">
        <p14:creationId xmlns:p14="http://schemas.microsoft.com/office/powerpoint/2010/main" val="2107392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01DECFC-91BF-4AD5-8C5F-471766CF9085}" type="slidenum">
              <a:rPr lang="en-US" smtClean="0"/>
              <a:t>6</a:t>
            </a:fld>
            <a:endParaRPr lang="en-US"/>
          </a:p>
        </p:txBody>
      </p:sp>
    </p:spTree>
    <p:extLst>
      <p:ext uri="{BB962C8B-B14F-4D97-AF65-F5344CB8AC3E}">
        <p14:creationId xmlns:p14="http://schemas.microsoft.com/office/powerpoint/2010/main" val="473792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01DECFC-91BF-4AD5-8C5F-471766CF9085}" type="slidenum">
              <a:rPr lang="en-US" smtClean="0"/>
              <a:t>7</a:t>
            </a:fld>
            <a:endParaRPr lang="en-US"/>
          </a:p>
        </p:txBody>
      </p:sp>
    </p:spTree>
    <p:extLst>
      <p:ext uri="{BB962C8B-B14F-4D97-AF65-F5344CB8AC3E}">
        <p14:creationId xmlns:p14="http://schemas.microsoft.com/office/powerpoint/2010/main" val="3668278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Poetic Devices used: </a:t>
            </a:r>
            <a:r>
              <a:rPr lang="en-US" b="0" dirty="0"/>
              <a:t>imagery, personification, repetition, rhyme, symbolism</a:t>
            </a:r>
            <a:endParaRPr lang="en-US" b="1" dirty="0"/>
          </a:p>
        </p:txBody>
      </p:sp>
      <p:sp>
        <p:nvSpPr>
          <p:cNvPr id="4" name="Slide Number Placeholder 3"/>
          <p:cNvSpPr>
            <a:spLocks noGrp="1"/>
          </p:cNvSpPr>
          <p:nvPr>
            <p:ph type="sldNum" sz="quarter" idx="5"/>
          </p:nvPr>
        </p:nvSpPr>
        <p:spPr/>
        <p:txBody>
          <a:bodyPr/>
          <a:lstStyle/>
          <a:p>
            <a:fld id="{101DECFC-91BF-4AD5-8C5F-471766CF9085}" type="slidenum">
              <a:rPr lang="en-US" smtClean="0"/>
              <a:t>9</a:t>
            </a:fld>
            <a:endParaRPr lang="en-US"/>
          </a:p>
        </p:txBody>
      </p:sp>
    </p:spTree>
    <p:extLst>
      <p:ext uri="{BB962C8B-B14F-4D97-AF65-F5344CB8AC3E}">
        <p14:creationId xmlns:p14="http://schemas.microsoft.com/office/powerpoint/2010/main" val="2297759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Poetic Devices used: </a:t>
            </a:r>
            <a:r>
              <a:rPr lang="en-US" b="0" dirty="0"/>
              <a:t>imagery, personification, metaphor, rhyme</a:t>
            </a:r>
            <a:endParaRPr lang="en-US" b="1" dirty="0"/>
          </a:p>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10</a:t>
            </a:fld>
            <a:endParaRPr lang="en-US"/>
          </a:p>
        </p:txBody>
      </p:sp>
    </p:spTree>
    <p:extLst>
      <p:ext uri="{BB962C8B-B14F-4D97-AF65-F5344CB8AC3E}">
        <p14:creationId xmlns:p14="http://schemas.microsoft.com/office/powerpoint/2010/main" val="3122818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Poetic Devices used: </a:t>
            </a:r>
            <a:r>
              <a:rPr lang="en-US" sz="1800" dirty="0">
                <a:effectLst/>
                <a:latin typeface="Georgia" panose="02040502050405020303" pitchFamily="18" charset="0"/>
                <a:ea typeface="Calibri" panose="020F0502020204030204" pitchFamily="34" charset="0"/>
                <a:cs typeface="Times New Roman" panose="02020603050405020304" pitchFamily="18" charset="0"/>
              </a:rPr>
              <a:t>personification, imagery, symbolism, metaphor</a:t>
            </a:r>
            <a:endParaRPr lang="en-US" b="1" dirty="0"/>
          </a:p>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11</a:t>
            </a:fld>
            <a:endParaRPr lang="en-US"/>
          </a:p>
        </p:txBody>
      </p:sp>
    </p:spTree>
    <p:extLst>
      <p:ext uri="{BB962C8B-B14F-4D97-AF65-F5344CB8AC3E}">
        <p14:creationId xmlns:p14="http://schemas.microsoft.com/office/powerpoint/2010/main" val="2265270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3811" y="665962"/>
            <a:ext cx="10984375" cy="1180618"/>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523999" y="2137781"/>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red text on a black background&#10;&#10;Description automatically generated">
            <a:extLst>
              <a:ext uri="{FF2B5EF4-FFF2-40B4-BE49-F238E27FC236}">
                <a16:creationId xmlns:a16="http://schemas.microsoft.com/office/drawing/2014/main" id="{A8379133-4680-8695-16CE-B0DA5C86BAB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0016" y="4317517"/>
            <a:ext cx="5711964" cy="1514859"/>
          </a:xfrm>
          <a:prstGeom prst="rect">
            <a:avLst/>
          </a:prstGeom>
        </p:spPr>
      </p:pic>
    </p:spTree>
    <p:extLst>
      <p:ext uri="{BB962C8B-B14F-4D97-AF65-F5344CB8AC3E}">
        <p14:creationId xmlns:p14="http://schemas.microsoft.com/office/powerpoint/2010/main" val="337958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3812" y="563433"/>
            <a:ext cx="10984375" cy="1180618"/>
          </a:xfrm>
        </p:spPr>
        <p:txBody>
          <a:bodyPr anchor="b">
            <a:normAutofit/>
          </a:bodyPr>
          <a:lstStyle>
            <a:lvl1pPr algn="ctr">
              <a:defRPr sz="4400"/>
            </a:lvl1pPr>
          </a:lstStyle>
          <a:p>
            <a:r>
              <a:rPr lang="en-US" dirty="0"/>
              <a:t>CLICK TO EDIT MASTER 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92C675CF-5071-A27F-9874-BA5DB77373A8}"/>
              </a:ext>
            </a:extLst>
          </p:cNvPr>
          <p:cNvSpPr>
            <a:spLocks noGrp="1"/>
          </p:cNvSpPr>
          <p:nvPr>
            <p:ph sz="half" idx="1"/>
          </p:nvPr>
        </p:nvSpPr>
        <p:spPr>
          <a:xfrm>
            <a:off x="603811" y="1874531"/>
            <a:ext cx="10984375"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Box 13">
            <a:extLst>
              <a:ext uri="{FF2B5EF4-FFF2-40B4-BE49-F238E27FC236}">
                <a16:creationId xmlns:a16="http://schemas.microsoft.com/office/drawing/2014/main" id="{90693203-3441-63A6-4A58-FC8DFED5CCE7}"/>
              </a:ext>
            </a:extLst>
          </p:cNvPr>
          <p:cNvSpPr txBox="1"/>
          <p:nvPr userDrawn="1"/>
        </p:nvSpPr>
        <p:spPr>
          <a:xfrm>
            <a:off x="10200815" y="6225869"/>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2147698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0F6854A-E8E4-AD47-7C51-1677E17BFF4E}"/>
              </a:ext>
            </a:extLst>
          </p:cNvPr>
          <p:cNvSpPr>
            <a:spLocks noGrp="1"/>
          </p:cNvSpPr>
          <p:nvPr>
            <p:ph type="title"/>
          </p:nvPr>
        </p:nvSpPr>
        <p:spPr>
          <a:xfrm>
            <a:off x="838200" y="664304"/>
            <a:ext cx="3932237" cy="1600200"/>
          </a:xfrm>
        </p:spPr>
        <p:txBody>
          <a:bodyPr anchor="b"/>
          <a:lstStyle>
            <a:lvl1pPr>
              <a:defRPr sz="3200"/>
            </a:lvl1pPr>
          </a:lstStyle>
          <a:p>
            <a:r>
              <a:rPr lang="en-US" dirty="0"/>
              <a:t>Click to edit Master title style</a:t>
            </a:r>
          </a:p>
        </p:txBody>
      </p:sp>
      <p:sp>
        <p:nvSpPr>
          <p:cNvPr id="10" name="Picture Placeholder 2">
            <a:extLst>
              <a:ext uri="{FF2B5EF4-FFF2-40B4-BE49-F238E27FC236}">
                <a16:creationId xmlns:a16="http://schemas.microsoft.com/office/drawing/2014/main" id="{F7E223F6-A23C-54D6-ACF3-A965EB8E63AB}"/>
              </a:ext>
            </a:extLst>
          </p:cNvPr>
          <p:cNvSpPr>
            <a:spLocks noGrp="1"/>
          </p:cNvSpPr>
          <p:nvPr>
            <p:ph type="pic" idx="1"/>
          </p:nvPr>
        </p:nvSpPr>
        <p:spPr>
          <a:xfrm>
            <a:off x="5181600" y="11945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1" name="Text Placeholder 3">
            <a:extLst>
              <a:ext uri="{FF2B5EF4-FFF2-40B4-BE49-F238E27FC236}">
                <a16:creationId xmlns:a16="http://schemas.microsoft.com/office/drawing/2014/main" id="{DA956003-5C2D-E80D-F00D-3D2CF1187091}"/>
              </a:ext>
            </a:extLst>
          </p:cNvPr>
          <p:cNvSpPr>
            <a:spLocks noGrp="1"/>
          </p:cNvSpPr>
          <p:nvPr>
            <p:ph type="body" sz="half" idx="2"/>
          </p:nvPr>
        </p:nvSpPr>
        <p:spPr>
          <a:xfrm>
            <a:off x="838200" y="2264504"/>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2" name="TextBox 1">
            <a:extLst>
              <a:ext uri="{FF2B5EF4-FFF2-40B4-BE49-F238E27FC236}">
                <a16:creationId xmlns:a16="http://schemas.microsoft.com/office/drawing/2014/main" id="{C0C77F3E-D9A2-583E-798F-71946C5330AB}"/>
              </a:ext>
            </a:extLst>
          </p:cNvPr>
          <p:cNvSpPr txBox="1"/>
          <p:nvPr userDrawn="1"/>
        </p:nvSpPr>
        <p:spPr>
          <a:xfrm>
            <a:off x="10200815" y="6225545"/>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127759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2">
            <a:extLst>
              <a:ext uri="{FF2B5EF4-FFF2-40B4-BE49-F238E27FC236}">
                <a16:creationId xmlns:a16="http://schemas.microsoft.com/office/drawing/2014/main" id="{E4410A6E-C1A3-8886-CA41-46C65DF4E4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Title 1">
            <a:extLst>
              <a:ext uri="{FF2B5EF4-FFF2-40B4-BE49-F238E27FC236}">
                <a16:creationId xmlns:a16="http://schemas.microsoft.com/office/drawing/2014/main" id="{D745CF91-0581-9E41-F431-D30FD62291E5}"/>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10" name="TextBox 9">
            <a:extLst>
              <a:ext uri="{FF2B5EF4-FFF2-40B4-BE49-F238E27FC236}">
                <a16:creationId xmlns:a16="http://schemas.microsoft.com/office/drawing/2014/main" id="{713EEF24-1D1A-B599-5445-46AE4F350035}"/>
              </a:ext>
            </a:extLst>
          </p:cNvPr>
          <p:cNvSpPr txBox="1"/>
          <p:nvPr userDrawn="1"/>
        </p:nvSpPr>
        <p:spPr>
          <a:xfrm>
            <a:off x="10200815" y="6225545"/>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2471503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13458" y="2430687"/>
            <a:ext cx="10984375" cy="1180618"/>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524000" y="3837327"/>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9400F-DAA0-45CD-9B80-ED5465233AB4}" type="slidenum">
              <a:rPr lang="en-US" smtClean="0"/>
              <a:t>‹#›</a:t>
            </a:fld>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8D7627C5-464A-846B-02DF-2BBF943CC02E}"/>
              </a:ext>
            </a:extLst>
          </p:cNvPr>
          <p:cNvSpPr txBox="1"/>
          <p:nvPr userDrawn="1"/>
        </p:nvSpPr>
        <p:spPr>
          <a:xfrm>
            <a:off x="10200815" y="6225545"/>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37177682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alpha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E25B9-6D6C-46FD-8747-DA5FD85E2693}" type="datetimeFigureOut">
              <a:rPr lang="en-US" smtClean="0"/>
              <a:t>12/20/2024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69400F-DAA0-45CD-9B80-ED5465233AB4}" type="slidenum">
              <a:rPr lang="en-US" smtClean="0"/>
              <a:t>‹#›</a:t>
            </a:fld>
            <a:endParaRPr lang="en-US"/>
          </a:p>
        </p:txBody>
      </p:sp>
      <p:sp>
        <p:nvSpPr>
          <p:cNvPr id="7" name="Rectangle 6">
            <a:extLst>
              <a:ext uri="{FF2B5EF4-FFF2-40B4-BE49-F238E27FC236}">
                <a16:creationId xmlns:a16="http://schemas.microsoft.com/office/drawing/2014/main" id="{52516D2C-6E54-4214-BFEC-219C28DB01AB}"/>
              </a:ext>
            </a:extLst>
          </p:cNvPr>
          <p:cNvSpPr/>
          <p:nvPr userDrawn="1"/>
        </p:nvSpPr>
        <p:spPr>
          <a:xfrm>
            <a:off x="0" y="-2"/>
            <a:ext cx="12192000" cy="384048"/>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E75B0AA-3900-4A19-BB19-3BC1581D8D9D}"/>
              </a:ext>
            </a:extLst>
          </p:cNvPr>
          <p:cNvSpPr/>
          <p:nvPr userDrawn="1"/>
        </p:nvSpPr>
        <p:spPr>
          <a:xfrm>
            <a:off x="0" y="6473952"/>
            <a:ext cx="12192000" cy="384048"/>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1819113"/>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49" r:id="rId5"/>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Cambria" panose="02040503050406030204" pitchFamily="18"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Cambria" panose="02040503050406030204" pitchFamily="18"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Cambria" panose="02040503050406030204" pitchFamily="18"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Cambria" panose="02040503050406030204" pitchFamily="18" charset="0"/>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Cambria" panose="02040503050406030204" pitchFamily="18" charset="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0.svg"/></Relationships>
</file>

<file path=ppt/slides/_rels/slide1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hyperlink" Target="https://www.youtube.com/watch?v=Yy-DTtJ5q-A" TargetMode="External"/><Relationship Id="rId4" Type="http://schemas.openxmlformats.org/officeDocument/2006/relationships/image" Target="../media/image4.sv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A9ABCA-4DB5-B93E-9270-647D25ADB009}"/>
              </a:ext>
            </a:extLst>
          </p:cNvPr>
          <p:cNvSpPr/>
          <p:nvPr/>
        </p:nvSpPr>
        <p:spPr>
          <a:xfrm>
            <a:off x="0" y="0"/>
            <a:ext cx="12192000" cy="3793543"/>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C53ECC-57DD-F799-DEB4-5F4FECA1551C}"/>
              </a:ext>
            </a:extLst>
          </p:cNvPr>
          <p:cNvSpPr>
            <a:spLocks noGrp="1"/>
          </p:cNvSpPr>
          <p:nvPr>
            <p:ph type="ctrTitle"/>
          </p:nvPr>
        </p:nvSpPr>
        <p:spPr/>
        <p:txBody>
          <a:bodyPr>
            <a:normAutofit/>
          </a:bodyPr>
          <a:lstStyle/>
          <a:p>
            <a:r>
              <a:rPr lang="en-US" sz="5400" b="1" dirty="0">
                <a:solidFill>
                  <a:srgbClr val="FFFEFA"/>
                </a:solidFill>
                <a:latin typeface="Arial" panose="020B0604020202020204" pitchFamily="34" charset="0"/>
                <a:cs typeface="Arial" panose="020B0604020202020204" pitchFamily="34" charset="0"/>
              </a:rPr>
              <a:t>Responding to Key Scenes</a:t>
            </a:r>
          </a:p>
        </p:txBody>
      </p:sp>
      <p:sp>
        <p:nvSpPr>
          <p:cNvPr id="3" name="Subtitle 2">
            <a:extLst>
              <a:ext uri="{FF2B5EF4-FFF2-40B4-BE49-F238E27FC236}">
                <a16:creationId xmlns:a16="http://schemas.microsoft.com/office/drawing/2014/main" id="{1D8D9891-B917-D579-C30A-B9265F407AC3}"/>
              </a:ext>
            </a:extLst>
          </p:cNvPr>
          <p:cNvSpPr>
            <a:spLocks noGrp="1"/>
          </p:cNvSpPr>
          <p:nvPr>
            <p:ph type="subTitle" idx="1"/>
          </p:nvPr>
        </p:nvSpPr>
        <p:spPr>
          <a:xfrm>
            <a:off x="1345807" y="2188694"/>
            <a:ext cx="9500381" cy="1655762"/>
          </a:xfrm>
        </p:spPr>
        <p:txBody>
          <a:bodyPr>
            <a:normAutofit/>
          </a:bodyPr>
          <a:lstStyle/>
          <a:p>
            <a:r>
              <a:rPr lang="en-US" sz="3600" dirty="0">
                <a:solidFill>
                  <a:srgbClr val="FFFEFA"/>
                </a:solidFill>
                <a:latin typeface="Arial" panose="020B0604020202020204" pitchFamily="34" charset="0"/>
                <a:cs typeface="Arial" panose="020B0604020202020204" pitchFamily="34" charset="0"/>
              </a:rPr>
              <a:t>Enriching the Humanities Through Opera</a:t>
            </a:r>
          </a:p>
        </p:txBody>
      </p:sp>
      <p:pic>
        <p:nvPicPr>
          <p:cNvPr id="5" name="Picture 4" descr="A white and orange logo&#10;&#10;Description automatically generated">
            <a:extLst>
              <a:ext uri="{FF2B5EF4-FFF2-40B4-BE49-F238E27FC236}">
                <a16:creationId xmlns:a16="http://schemas.microsoft.com/office/drawing/2014/main" id="{32546BCA-FE71-8D18-5E1D-07052A2347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6188" y="5927188"/>
            <a:ext cx="1253448" cy="413464"/>
          </a:xfrm>
          <a:prstGeom prst="rect">
            <a:avLst/>
          </a:prstGeom>
        </p:spPr>
      </p:pic>
      <p:sp>
        <p:nvSpPr>
          <p:cNvPr id="10" name="TextBox 9">
            <a:extLst>
              <a:ext uri="{FF2B5EF4-FFF2-40B4-BE49-F238E27FC236}">
                <a16:creationId xmlns:a16="http://schemas.microsoft.com/office/drawing/2014/main" id="{5241D6D8-AEAE-24B5-8D1D-211198BC00FD}"/>
              </a:ext>
            </a:extLst>
          </p:cNvPr>
          <p:cNvSpPr txBox="1"/>
          <p:nvPr/>
        </p:nvSpPr>
        <p:spPr>
          <a:xfrm>
            <a:off x="7753036" y="6133920"/>
            <a:ext cx="3598698" cy="261610"/>
          </a:xfrm>
          <a:prstGeom prst="rect">
            <a:avLst/>
          </a:prstGeom>
          <a:noFill/>
        </p:spPr>
        <p:txBody>
          <a:bodyPr wrap="square" rtlCol="0">
            <a:spAutoFit/>
          </a:bodyPr>
          <a:lstStyle/>
          <a:p>
            <a:r>
              <a:rPr lang="en-US" sz="1100" dirty="0">
                <a:solidFill>
                  <a:srgbClr val="999896"/>
                </a:solidFill>
                <a:latin typeface="Arial" panose="020B0604020202020204" pitchFamily="34" charset="0"/>
                <a:cs typeface="Arial" panose="020B0604020202020204" pitchFamily="34" charset="0"/>
              </a:rPr>
              <a:t>Made possible by the generous support from the</a:t>
            </a:r>
          </a:p>
        </p:txBody>
      </p:sp>
    </p:spTree>
    <p:extLst>
      <p:ext uri="{BB962C8B-B14F-4D97-AF65-F5344CB8AC3E}">
        <p14:creationId xmlns:p14="http://schemas.microsoft.com/office/powerpoint/2010/main" val="2684681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B53DC35-0D7D-E935-F600-9FEEADEA7BEB}"/>
              </a:ext>
            </a:extLst>
          </p:cNvPr>
          <p:cNvSpPr txBox="1">
            <a:spLocks/>
          </p:cNvSpPr>
          <p:nvPr/>
        </p:nvSpPr>
        <p:spPr>
          <a:xfrm>
            <a:off x="933495" y="1291806"/>
            <a:ext cx="10515600" cy="427438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1800" b="1" dirty="0">
                <a:latin typeface="Arial" panose="020B0604020202020204" pitchFamily="34" charset="0"/>
                <a:cs typeface="Arial" panose="020B0604020202020204" pitchFamily="34" charset="0"/>
              </a:rPr>
              <a:t>“The Summer Day” </a:t>
            </a:r>
            <a:r>
              <a:rPr lang="en-US" sz="1800" dirty="0">
                <a:latin typeface="Arial" panose="020B0604020202020204" pitchFamily="34" charset="0"/>
                <a:cs typeface="Arial" panose="020B0604020202020204" pitchFamily="34" charset="0"/>
              </a:rPr>
              <a:t>by Mary Oliver</a:t>
            </a:r>
          </a:p>
          <a:p>
            <a:pPr algn="l">
              <a:spcBef>
                <a:spcPts val="0"/>
              </a:spcBef>
            </a:pPr>
            <a:endParaRPr lang="en-US" sz="800" dirty="0">
              <a:latin typeface="Arial" panose="020B0604020202020204" pitchFamily="34" charset="0"/>
              <a:cs typeface="Arial" panose="020B0604020202020204" pitchFamily="34" charset="0"/>
            </a:endParaRPr>
          </a:p>
          <a:p>
            <a:pPr algn="l">
              <a:spcBef>
                <a:spcPts val="0"/>
              </a:spcBef>
            </a:pPr>
            <a:r>
              <a:rPr lang="en-US" sz="1800" b="0" i="0" dirty="0">
                <a:effectLst/>
                <a:latin typeface="Arial" panose="020B0604020202020204" pitchFamily="34" charset="0"/>
                <a:cs typeface="Arial" panose="020B0604020202020204" pitchFamily="34" charset="0"/>
              </a:rPr>
              <a:t>Who made the world?</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Who made the swan, and the black bear?</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Who made the grasshopper?</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This grasshopper, I mean —</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the one who has flung herself out of the grass,</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the one who is eating sugar out of my hand,</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who is moving her jaws back and forth instead of up and down —</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who is gazing around with her enormous and complicated eyes.</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Now she lifts her pale forearms and thoroughly washes her face.</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Now she snaps her wings open, and floats away.</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I don't know exactly what a prayer is.</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I do know how to pay attention, how to fall down</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into the grass, how to kneel down in the grass,</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how to be idle and blessed, how to stroll through the fields,</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which is what I have been doing all day.</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Tell me, what else should I have done?</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Doesn't everything die at last, and too soon?</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Tell me, what is it you plan to do</a:t>
            </a:r>
            <a:br>
              <a:rPr lang="en-US" sz="1800" dirty="0">
                <a:latin typeface="Arial" panose="020B0604020202020204" pitchFamily="34" charset="0"/>
                <a:cs typeface="Arial" panose="020B0604020202020204" pitchFamily="34" charset="0"/>
              </a:rPr>
            </a:br>
            <a:r>
              <a:rPr lang="en-US" sz="1800" b="0" i="0" dirty="0">
                <a:effectLst/>
                <a:latin typeface="Arial" panose="020B0604020202020204" pitchFamily="34" charset="0"/>
                <a:cs typeface="Arial" panose="020B0604020202020204" pitchFamily="34" charset="0"/>
              </a:rPr>
              <a:t>with your one wild and precious life?</a:t>
            </a:r>
            <a:endParaRPr lang="en-US" sz="18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BB20D49-316E-0901-DA7A-2FC51C7DC204}"/>
              </a:ext>
            </a:extLst>
          </p:cNvPr>
          <p:cNvSpPr txBox="1"/>
          <p:nvPr/>
        </p:nvSpPr>
        <p:spPr>
          <a:xfrm>
            <a:off x="284271" y="567004"/>
            <a:ext cx="8635612"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Poetic Devices Examples</a:t>
            </a:r>
          </a:p>
        </p:txBody>
      </p:sp>
      <p:sp>
        <p:nvSpPr>
          <p:cNvPr id="3" name="Content Placeholder 2">
            <a:extLst>
              <a:ext uri="{FF2B5EF4-FFF2-40B4-BE49-F238E27FC236}">
                <a16:creationId xmlns:a16="http://schemas.microsoft.com/office/drawing/2014/main" id="{CABF9FB6-3F99-D3A6-8F0E-FA9B1D4EE3BC}"/>
              </a:ext>
            </a:extLst>
          </p:cNvPr>
          <p:cNvSpPr txBox="1">
            <a:spLocks/>
          </p:cNvSpPr>
          <p:nvPr/>
        </p:nvSpPr>
        <p:spPr>
          <a:xfrm>
            <a:off x="8337042" y="2415557"/>
            <a:ext cx="3212637" cy="2133081"/>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800" i="1" dirty="0">
                <a:latin typeface="Arial" panose="020B0604020202020204" pitchFamily="34" charset="0"/>
                <a:cs typeface="Arial" panose="020B0604020202020204" pitchFamily="34" charset="0"/>
              </a:rPr>
              <a:t>What poetic devices can you find in this example?</a:t>
            </a:r>
          </a:p>
        </p:txBody>
      </p:sp>
    </p:spTree>
    <p:extLst>
      <p:ext uri="{BB962C8B-B14F-4D97-AF65-F5344CB8AC3E}">
        <p14:creationId xmlns:p14="http://schemas.microsoft.com/office/powerpoint/2010/main" val="17999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224444D-C0BE-06C6-3C1F-743EBC96DC0F}"/>
              </a:ext>
            </a:extLst>
          </p:cNvPr>
          <p:cNvSpPr txBox="1"/>
          <p:nvPr/>
        </p:nvSpPr>
        <p:spPr>
          <a:xfrm>
            <a:off x="284271" y="567004"/>
            <a:ext cx="9962388" cy="830997"/>
          </a:xfrm>
          <a:prstGeom prst="rect">
            <a:avLst/>
          </a:prstGeom>
          <a:noFill/>
        </p:spPr>
        <p:txBody>
          <a:bodyPr wrap="square" rtlCol="0">
            <a:spAutoFit/>
          </a:bodyPr>
          <a:lstStyle/>
          <a:p>
            <a:r>
              <a:rPr lang="en-US" sz="4800" b="1" i="1" dirty="0">
                <a:latin typeface="Arial" panose="020B0604020202020204" pitchFamily="34" charset="0"/>
                <a:cs typeface="Arial" panose="020B0604020202020204" pitchFamily="34" charset="0"/>
              </a:rPr>
              <a:t>Deh </a:t>
            </a:r>
            <a:r>
              <a:rPr lang="en-US" sz="4800" b="1" i="1" dirty="0" err="1">
                <a:latin typeface="Arial" panose="020B0604020202020204" pitchFamily="34" charset="0"/>
                <a:cs typeface="Arial" panose="020B0604020202020204" pitchFamily="34" charset="0"/>
              </a:rPr>
              <a:t>vieni</a:t>
            </a:r>
            <a:r>
              <a:rPr lang="en-US" sz="4800" b="1" i="1" dirty="0">
                <a:latin typeface="Arial" panose="020B0604020202020204" pitchFamily="34" charset="0"/>
                <a:cs typeface="Arial" panose="020B0604020202020204" pitchFamily="34" charset="0"/>
              </a:rPr>
              <a:t>, non </a:t>
            </a:r>
            <a:r>
              <a:rPr lang="en-US" sz="4800" b="1" i="1" dirty="0" err="1">
                <a:latin typeface="Arial" panose="020B0604020202020204" pitchFamily="34" charset="0"/>
                <a:cs typeface="Arial" panose="020B0604020202020204" pitchFamily="34" charset="0"/>
              </a:rPr>
              <a:t>tardar</a:t>
            </a:r>
            <a:r>
              <a:rPr lang="en-US" sz="4800" b="1" i="1" dirty="0">
                <a:latin typeface="Arial" panose="020B0604020202020204" pitchFamily="34" charset="0"/>
                <a:cs typeface="Arial" panose="020B0604020202020204" pitchFamily="34" charset="0"/>
              </a:rPr>
              <a:t> </a:t>
            </a:r>
            <a:r>
              <a:rPr lang="en-US" sz="4800" dirty="0">
                <a:latin typeface="Arial" panose="020B0604020202020204" pitchFamily="34" charset="0"/>
                <a:cs typeface="Arial" panose="020B0604020202020204" pitchFamily="34" charset="0"/>
              </a:rPr>
              <a:t>(Excerpt)</a:t>
            </a:r>
          </a:p>
        </p:txBody>
      </p:sp>
      <p:sp>
        <p:nvSpPr>
          <p:cNvPr id="3" name="TextBox 2">
            <a:extLst>
              <a:ext uri="{FF2B5EF4-FFF2-40B4-BE49-F238E27FC236}">
                <a16:creationId xmlns:a16="http://schemas.microsoft.com/office/drawing/2014/main" id="{F6E2AE24-8C0C-27F2-0C25-914BAEDC65C1}"/>
              </a:ext>
            </a:extLst>
          </p:cNvPr>
          <p:cNvSpPr txBox="1"/>
          <p:nvPr/>
        </p:nvSpPr>
        <p:spPr>
          <a:xfrm>
            <a:off x="311164" y="2619776"/>
            <a:ext cx="5257800" cy="3968651"/>
          </a:xfrm>
          <a:prstGeom prst="rect">
            <a:avLst/>
          </a:prstGeom>
          <a:noFill/>
        </p:spPr>
        <p:txBody>
          <a:bodyPr wrap="square">
            <a:spAutoFit/>
          </a:bodyPr>
          <a:lstStyle/>
          <a:p>
            <a:r>
              <a:rPr lang="en-US" sz="2000" b="1" dirty="0">
                <a:latin typeface="Arial" panose="020B0604020202020204" pitchFamily="34" charset="0"/>
                <a:cs typeface="Arial" panose="020B0604020202020204" pitchFamily="34" charset="0"/>
              </a:rPr>
              <a:t>SUSANNA</a:t>
            </a:r>
          </a:p>
          <a:p>
            <a:pPr marL="0" marR="0">
              <a:lnSpc>
                <a:spcPct val="107000"/>
              </a:lnSpc>
              <a:spcBef>
                <a:spcPts val="0"/>
              </a:spcBef>
              <a:spcAft>
                <a:spcPts val="800"/>
              </a:spcAft>
            </a:pP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Deh,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vieni</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non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tardar</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gioia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bella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vieni</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ove</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amore per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goder</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t'appella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finché</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non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splende</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in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ciel</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notturna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face;</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finché</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l'aria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è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ancor</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bruna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 il mondo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tace</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Qui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mormora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il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ruscel</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qui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scherza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l'aura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che</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col dolce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sussurro</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il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cor</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ristaura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qui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ridono</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fioretti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l'erba</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è fresca,</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ai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piaceri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d'amor</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qui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tutto</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adesca</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Vieni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ben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mio</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queste</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piante</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ascose</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Vieni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vieni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Ti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vo</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fronte</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incoronar</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di rose!</a:t>
            </a:r>
            <a:br>
              <a:rPr lang="en-US" sz="1400" dirty="0">
                <a:effectLst/>
                <a:latin typeface="Arial" panose="020B0604020202020204" pitchFamily="34" charset="0"/>
                <a:ea typeface="Aptos" panose="020B0004020202020204" pitchFamily="34" charset="0"/>
                <a:cs typeface="Arial" panose="020B0604020202020204" pitchFamily="34" charset="0"/>
              </a:rPr>
            </a:br>
            <a:endParaRPr lang="en-US" sz="1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8A2E1B5-BDC3-F82E-5A78-DFC00003CC7A}"/>
              </a:ext>
            </a:extLst>
          </p:cNvPr>
          <p:cNvSpPr txBox="1"/>
          <p:nvPr/>
        </p:nvSpPr>
        <p:spPr>
          <a:xfrm>
            <a:off x="5822171" y="2619777"/>
            <a:ext cx="5776134" cy="3968651"/>
          </a:xfrm>
          <a:prstGeom prst="rect">
            <a:avLst/>
          </a:prstGeom>
          <a:noFill/>
        </p:spPr>
        <p:txBody>
          <a:bodyPr wrap="square">
            <a:spAutoFit/>
          </a:bodyPr>
          <a:lstStyle/>
          <a:p>
            <a:r>
              <a:rPr lang="en-US" sz="2000" b="1" dirty="0">
                <a:latin typeface="Arial" panose="020B0604020202020204" pitchFamily="34" charset="0"/>
                <a:cs typeface="Arial" panose="020B0604020202020204" pitchFamily="34" charset="0"/>
              </a:rPr>
              <a:t>SUSANNA</a:t>
            </a:r>
          </a:p>
          <a:p>
            <a:pPr marL="0" marR="0">
              <a:lnSpc>
                <a:spcPct val="107000"/>
              </a:lnSpc>
              <a:spcBef>
                <a:spcPts val="0"/>
              </a:spcBef>
              <a:spcAft>
                <a:spcPts val="80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Come now, delay not, lovely joy,</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come where love calls you to pleasure.</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nocturnal torch shines not yet in heaven;</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air is still murky, and the earth silent.</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Here the brook murmurs, the breezes play and with gentle sighing refresh the heart.</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Here flowers are laughing, and the grass is cool;</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all things beckon to love's delights.</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Come, my soul, within this hidden grove.</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Come! I would crown your brow with roses!</a:t>
            </a:r>
            <a:br>
              <a:rPr lang="en-US" sz="18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br>
            <a:endParaRPr lang="en-US" sz="14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BADE066-6A68-7321-31A7-5991E6A62C3D}"/>
              </a:ext>
            </a:extLst>
          </p:cNvPr>
          <p:cNvSpPr txBox="1"/>
          <p:nvPr/>
        </p:nvSpPr>
        <p:spPr>
          <a:xfrm>
            <a:off x="284271" y="1609362"/>
            <a:ext cx="11287141" cy="1200329"/>
          </a:xfrm>
          <a:prstGeom prst="rect">
            <a:avLst/>
          </a:prstGeom>
          <a:noFill/>
        </p:spPr>
        <p:txBody>
          <a:bodyPr wrap="square" rtlCol="0">
            <a:spAutoFit/>
          </a:bodyPr>
          <a:lstStyle/>
          <a:p>
            <a:r>
              <a:rPr lang="en-US"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Disguised as the Countess, Susanna sings in the moonlit garden as part of a scheme she and the Countess devised to expose the Count’s infidelity. Figaro overhears and grows suspicious as she delivers an enchanting song, seemingly inviting "her lover" to join her. Aware of Figaro's presence, Susanna sings to him.</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3052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49CBAE-43C2-2CEE-A068-1EFB04B62D87}"/>
              </a:ext>
            </a:extLst>
          </p:cNvPr>
          <p:cNvSpPr txBox="1"/>
          <p:nvPr/>
        </p:nvSpPr>
        <p:spPr>
          <a:xfrm>
            <a:off x="284271" y="1788768"/>
            <a:ext cx="11485363" cy="4260397"/>
          </a:xfrm>
          <a:prstGeom prst="rect">
            <a:avLst/>
          </a:prstGeom>
          <a:noFill/>
        </p:spPr>
        <p:txBody>
          <a:bodyPr wrap="square" rtlCol="0">
            <a:spAutoFit/>
          </a:bodyPr>
          <a:lstStyle/>
          <a:p>
            <a:pPr marR="0" lvl="1" algn="l">
              <a:lnSpc>
                <a:spcPct val="107000"/>
              </a:lnSpc>
              <a:spcBef>
                <a:spcPts val="0"/>
              </a:spcBef>
              <a:spcAft>
                <a:spcPts val="800"/>
              </a:spcAft>
            </a:pPr>
            <a:r>
              <a:rPr lang="en-US" sz="3200" kern="100" dirty="0">
                <a:latin typeface="Arial" panose="020B0604020202020204" pitchFamily="34" charset="0"/>
                <a:ea typeface="Calibri" panose="020F0502020204030204" pitchFamily="34" charset="0"/>
                <a:cs typeface="Arial" panose="020B0604020202020204" pitchFamily="34" charset="0"/>
              </a:rPr>
              <a:t>Choose 1 character in the key scene, i</a:t>
            </a:r>
            <a:r>
              <a:rPr lang="en-US" sz="3200" kern="100" dirty="0">
                <a:effectLst/>
                <a:latin typeface="Arial" panose="020B0604020202020204" pitchFamily="34" charset="0"/>
                <a:ea typeface="Calibri" panose="020F0502020204030204" pitchFamily="34" charset="0"/>
                <a:cs typeface="Arial" panose="020B0604020202020204" pitchFamily="34" charset="0"/>
              </a:rPr>
              <a:t>dentify their emotions, and write a poem from their point of view in response to the scene’s action.</a:t>
            </a:r>
          </a:p>
          <a:p>
            <a:pPr marR="0" lvl="1" algn="l">
              <a:lnSpc>
                <a:spcPct val="107000"/>
              </a:lnSpc>
              <a:spcBef>
                <a:spcPts val="0"/>
              </a:spcBef>
              <a:spcAft>
                <a:spcPts val="800"/>
              </a:spcAft>
            </a:pPr>
            <a:endParaRPr lang="en-US" sz="1200" kern="100" dirty="0">
              <a:effectLst/>
              <a:latin typeface="Arial" panose="020B0604020202020204" pitchFamily="34" charset="0"/>
              <a:ea typeface="Calibri" panose="020F0502020204030204" pitchFamily="34" charset="0"/>
              <a:cs typeface="Arial" panose="020B0604020202020204" pitchFamily="34" charset="0"/>
            </a:endParaRPr>
          </a:p>
          <a:p>
            <a:pPr marR="0" lvl="1" algn="l">
              <a:lnSpc>
                <a:spcPct val="107000"/>
              </a:lnSpc>
              <a:spcBef>
                <a:spcPts val="0"/>
              </a:spcBef>
              <a:spcAft>
                <a:spcPts val="800"/>
              </a:spcAft>
            </a:pPr>
            <a:r>
              <a:rPr lang="en-US" sz="3200" kern="100" dirty="0">
                <a:latin typeface="Arial" panose="020B0604020202020204" pitchFamily="34" charset="0"/>
                <a:ea typeface="Calibri" panose="020F0502020204030204" pitchFamily="34" charset="0"/>
                <a:cs typeface="Arial" panose="020B0604020202020204" pitchFamily="34" charset="0"/>
              </a:rPr>
              <a:t>Response poem should include:</a:t>
            </a:r>
            <a:endParaRPr lang="en-US" sz="3200" kern="100" dirty="0">
              <a:effectLst/>
              <a:latin typeface="Arial" panose="020B0604020202020204" pitchFamily="34" charset="0"/>
              <a:ea typeface="Calibri" panose="020F0502020204030204" pitchFamily="34" charset="0"/>
              <a:cs typeface="Arial" panose="020B0604020202020204" pitchFamily="34" charset="0"/>
            </a:endParaRPr>
          </a:p>
          <a:p>
            <a:pPr marL="914400" marR="0" lvl="1" indent="-457200" algn="l">
              <a:lnSpc>
                <a:spcPct val="107000"/>
              </a:lnSpc>
              <a:spcBef>
                <a:spcPts val="0"/>
              </a:spcBef>
              <a:spcAft>
                <a:spcPts val="0"/>
              </a:spcAft>
              <a:buFont typeface="Courier New" panose="02070309020205020404" pitchFamily="49" charset="0"/>
              <a:buChar char="o"/>
            </a:pPr>
            <a:r>
              <a:rPr lang="en-US" sz="3200" kern="100" dirty="0">
                <a:effectLst/>
                <a:latin typeface="Arial" panose="020B0604020202020204" pitchFamily="34" charset="0"/>
                <a:ea typeface="Calibri" panose="020F0502020204030204" pitchFamily="34" charset="0"/>
                <a:cs typeface="Arial" panose="020B0604020202020204" pitchFamily="34" charset="0"/>
              </a:rPr>
              <a:t>Minimum of 4 lines </a:t>
            </a:r>
          </a:p>
          <a:p>
            <a:pPr marL="914400" marR="0" lvl="1" indent="-457200" algn="l">
              <a:lnSpc>
                <a:spcPct val="107000"/>
              </a:lnSpc>
              <a:spcBef>
                <a:spcPts val="0"/>
              </a:spcBef>
              <a:spcAft>
                <a:spcPts val="0"/>
              </a:spcAft>
              <a:buFont typeface="Courier New" panose="02070309020205020404" pitchFamily="49" charset="0"/>
              <a:buChar char="o"/>
            </a:pPr>
            <a:r>
              <a:rPr lang="en-US" sz="3200" kern="100" dirty="0">
                <a:latin typeface="Arial" panose="020B0604020202020204" pitchFamily="34" charset="0"/>
                <a:ea typeface="Calibri" panose="020F0502020204030204" pitchFamily="34" charset="0"/>
                <a:cs typeface="Arial" panose="020B0604020202020204" pitchFamily="34" charset="0"/>
              </a:rPr>
              <a:t>A</a:t>
            </a:r>
            <a:r>
              <a:rPr lang="en-US" sz="3200" kern="100" dirty="0">
                <a:effectLst/>
                <a:latin typeface="Arial" panose="020B0604020202020204" pitchFamily="34" charset="0"/>
                <a:ea typeface="Calibri" panose="020F0502020204030204" pitchFamily="34" charset="0"/>
                <a:cs typeface="Arial" panose="020B0604020202020204" pitchFamily="34" charset="0"/>
              </a:rPr>
              <a:t>t least </a:t>
            </a:r>
            <a:r>
              <a:rPr lang="en-US" sz="3200" kern="100" dirty="0">
                <a:latin typeface="Arial" panose="020B0604020202020204" pitchFamily="34" charset="0"/>
                <a:ea typeface="Calibri" panose="020F0502020204030204" pitchFamily="34" charset="0"/>
                <a:cs typeface="Arial" panose="020B0604020202020204" pitchFamily="34" charset="0"/>
              </a:rPr>
              <a:t>2</a:t>
            </a:r>
            <a:r>
              <a:rPr lang="en-US" sz="3200" kern="100" dirty="0">
                <a:effectLst/>
                <a:latin typeface="Arial" panose="020B0604020202020204" pitchFamily="34" charset="0"/>
                <a:ea typeface="Calibri" panose="020F0502020204030204" pitchFamily="34" charset="0"/>
                <a:cs typeface="Arial" panose="020B0604020202020204" pitchFamily="34" charset="0"/>
              </a:rPr>
              <a:t> poetic devices</a:t>
            </a:r>
          </a:p>
          <a:p>
            <a:endParaRPr lang="en-US" sz="2400" dirty="0">
              <a:latin typeface="Georgia" panose="02040502050405020303" pitchFamily="18" charset="0"/>
            </a:endParaRPr>
          </a:p>
        </p:txBody>
      </p:sp>
      <p:pic>
        <p:nvPicPr>
          <p:cNvPr id="5" name="Google Shape;147;p12" descr="Pencil with solid fill">
            <a:extLst>
              <a:ext uri="{FF2B5EF4-FFF2-40B4-BE49-F238E27FC236}">
                <a16:creationId xmlns:a16="http://schemas.microsoft.com/office/drawing/2014/main" id="{443BA655-32D0-122A-AB7C-83DF1B36389A}"/>
              </a:ext>
            </a:extLst>
          </p:cNvPr>
          <p:cNvPicPr preferRelativeResize="0"/>
          <p:nvPr/>
        </p:nvPicPr>
        <p:blipFill rotWithShape="1">
          <a:blip r:embed="rId2">
            <a:alphaModFix/>
          </a:blip>
          <a:srcRect/>
          <a:stretch/>
        </p:blipFill>
        <p:spPr>
          <a:xfrm>
            <a:off x="8462683" y="483601"/>
            <a:ext cx="914400" cy="914400"/>
          </a:xfrm>
          <a:prstGeom prst="rect">
            <a:avLst/>
          </a:prstGeom>
          <a:noFill/>
          <a:ln>
            <a:noFill/>
          </a:ln>
        </p:spPr>
      </p:pic>
      <p:sp>
        <p:nvSpPr>
          <p:cNvPr id="6" name="Google Shape;148;p12">
            <a:extLst>
              <a:ext uri="{FF2B5EF4-FFF2-40B4-BE49-F238E27FC236}">
                <a16:creationId xmlns:a16="http://schemas.microsoft.com/office/drawing/2014/main" id="{2399621B-EBB9-2733-8434-C3533E53BE7C}"/>
              </a:ext>
            </a:extLst>
          </p:cNvPr>
          <p:cNvSpPr txBox="1"/>
          <p:nvPr/>
        </p:nvSpPr>
        <p:spPr>
          <a:xfrm>
            <a:off x="284271" y="567004"/>
            <a:ext cx="8635612"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dirty="0">
                <a:solidFill>
                  <a:schemeClr val="dk1"/>
                </a:solidFill>
                <a:latin typeface="Arial" panose="020B0604020202020204" pitchFamily="34" charset="0"/>
                <a:ea typeface="Arial"/>
                <a:cs typeface="Arial" panose="020B0604020202020204" pitchFamily="34" charset="0"/>
                <a:sym typeface="Arial"/>
              </a:rPr>
              <a:t>Response </a:t>
            </a:r>
            <a:r>
              <a:rPr lang="en-US" sz="4800" b="1" dirty="0">
                <a:solidFill>
                  <a:schemeClr val="dk1"/>
                </a:solidFill>
                <a:latin typeface="Arial" panose="020B0604020202020204" pitchFamily="34" charset="0"/>
                <a:cs typeface="Arial" panose="020B0604020202020204" pitchFamily="34" charset="0"/>
              </a:rPr>
              <a:t>Poem</a:t>
            </a:r>
            <a:r>
              <a:rPr lang="en-US" sz="4800" b="1" dirty="0">
                <a:solidFill>
                  <a:schemeClr val="dk1"/>
                </a:solidFill>
                <a:latin typeface="Arial" panose="020B0604020202020204" pitchFamily="34" charset="0"/>
                <a:ea typeface="Arial"/>
                <a:cs typeface="Arial" panose="020B0604020202020204" pitchFamily="34" charset="0"/>
                <a:sym typeface="Arial"/>
              </a:rPr>
              <a:t> Guidelines</a:t>
            </a:r>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7045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A4AEB12-E7D3-6630-F9D0-AF2E89EFC435}"/>
              </a:ext>
            </a:extLst>
          </p:cNvPr>
          <p:cNvSpPr txBox="1">
            <a:spLocks/>
          </p:cNvSpPr>
          <p:nvPr/>
        </p:nvSpPr>
        <p:spPr>
          <a:xfrm>
            <a:off x="409721" y="114140"/>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Response Poem Example</a:t>
            </a:r>
          </a:p>
        </p:txBody>
      </p:sp>
      <p:pic>
        <p:nvPicPr>
          <p:cNvPr id="4" name="Graphic 3" descr="Pencil with solid fill">
            <a:extLst>
              <a:ext uri="{FF2B5EF4-FFF2-40B4-BE49-F238E27FC236}">
                <a16:creationId xmlns:a16="http://schemas.microsoft.com/office/drawing/2014/main" id="{9AE42162-7593-BC7B-1EB4-5D0D02DD7C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22770" y="525303"/>
            <a:ext cx="914400" cy="914400"/>
          </a:xfrm>
          <a:prstGeom prst="rect">
            <a:avLst/>
          </a:prstGeom>
        </p:spPr>
      </p:pic>
      <p:sp>
        <p:nvSpPr>
          <p:cNvPr id="6" name="Content Placeholder 2">
            <a:extLst>
              <a:ext uri="{FF2B5EF4-FFF2-40B4-BE49-F238E27FC236}">
                <a16:creationId xmlns:a16="http://schemas.microsoft.com/office/drawing/2014/main" id="{EE36D85A-27CE-ACB5-F54D-133F07D756D9}"/>
              </a:ext>
            </a:extLst>
          </p:cNvPr>
          <p:cNvSpPr txBox="1">
            <a:spLocks/>
          </p:cNvSpPr>
          <p:nvPr/>
        </p:nvSpPr>
        <p:spPr>
          <a:xfrm>
            <a:off x="409721" y="1850866"/>
            <a:ext cx="9310351" cy="39485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R="0" lvl="1" algn="l">
              <a:lnSpc>
                <a:spcPct val="100000"/>
              </a:lnSpc>
              <a:spcBef>
                <a:spcPts val="0"/>
              </a:spcBef>
              <a:spcAft>
                <a:spcPts val="800"/>
              </a:spcAft>
            </a:pPr>
            <a:r>
              <a:rPr lang="en-US" sz="2800" kern="100" dirty="0">
                <a:latin typeface="Arial" panose="020B0604020202020204" pitchFamily="34" charset="0"/>
                <a:ea typeface="Calibri" panose="020F0502020204030204" pitchFamily="34" charset="0"/>
                <a:cs typeface="Arial" panose="020B0604020202020204" pitchFamily="34" charset="0"/>
              </a:rPr>
              <a:t>Does she crown another with her roses fair?</a:t>
            </a:r>
          </a:p>
          <a:p>
            <a:pPr marR="0" lvl="1" algn="l">
              <a:lnSpc>
                <a:spcPct val="100000"/>
              </a:lnSpc>
              <a:spcBef>
                <a:spcPts val="0"/>
              </a:spcBef>
              <a:spcAft>
                <a:spcPts val="800"/>
              </a:spcAft>
            </a:pPr>
            <a:r>
              <a:rPr lang="en-US" sz="2800" kern="100" dirty="0">
                <a:latin typeface="Arial" panose="020B0604020202020204" pitchFamily="34" charset="0"/>
                <a:ea typeface="Calibri" panose="020F0502020204030204" pitchFamily="34" charset="0"/>
                <a:cs typeface="Arial" panose="020B0604020202020204" pitchFamily="34" charset="0"/>
              </a:rPr>
              <a:t>Or do shadows play tricks in the evening air?</a:t>
            </a:r>
          </a:p>
          <a:p>
            <a:pPr marR="0" lvl="1" algn="l">
              <a:lnSpc>
                <a:spcPct val="100000"/>
              </a:lnSpc>
              <a:spcBef>
                <a:spcPts val="0"/>
              </a:spcBef>
              <a:spcAft>
                <a:spcPts val="800"/>
              </a:spcAft>
            </a:pPr>
            <a:r>
              <a:rPr lang="en-US" sz="2800" kern="100" dirty="0">
                <a:latin typeface="Arial" panose="020B0604020202020204" pitchFamily="34" charset="0"/>
                <a:ea typeface="Calibri" panose="020F0502020204030204" pitchFamily="34" charset="0"/>
                <a:cs typeface="Arial" panose="020B0604020202020204" pitchFamily="34" charset="0"/>
              </a:rPr>
              <a:t>Oh, cruel night, reveal what’s hidden from me—</a:t>
            </a:r>
          </a:p>
          <a:p>
            <a:pPr marR="0" lvl="1" algn="l">
              <a:lnSpc>
                <a:spcPct val="100000"/>
              </a:lnSpc>
              <a:spcBef>
                <a:spcPts val="0"/>
              </a:spcBef>
              <a:spcAft>
                <a:spcPts val="800"/>
              </a:spcAft>
            </a:pPr>
            <a:r>
              <a:rPr lang="en-US" sz="2800" kern="100" dirty="0">
                <a:latin typeface="Arial" panose="020B0604020202020204" pitchFamily="34" charset="0"/>
                <a:ea typeface="Calibri" panose="020F0502020204030204" pitchFamily="34" charset="0"/>
                <a:cs typeface="Arial" panose="020B0604020202020204" pitchFamily="34" charset="0"/>
              </a:rPr>
              <a:t>Is her heart still mine, or adrift at sea?</a:t>
            </a:r>
          </a:p>
          <a:p>
            <a:pPr marR="0" lvl="1" algn="l">
              <a:lnSpc>
                <a:spcPct val="107000"/>
              </a:lnSpc>
              <a:spcBef>
                <a:spcPts val="0"/>
              </a:spcBef>
              <a:spcAft>
                <a:spcPts val="800"/>
              </a:spcAft>
            </a:pPr>
            <a:endParaRPr lang="en-US" sz="2800" kern="100" dirty="0">
              <a:effectLst/>
              <a:latin typeface="Arial" panose="020B0604020202020204" pitchFamily="34" charset="0"/>
              <a:ea typeface="Calibri" panose="020F0502020204030204" pitchFamily="34" charset="0"/>
              <a:cs typeface="Arial" panose="020B0604020202020204" pitchFamily="34" charset="0"/>
            </a:endParaRPr>
          </a:p>
          <a:p>
            <a:pPr marR="0" lvl="1" algn="l">
              <a:lnSpc>
                <a:spcPct val="107000"/>
              </a:lnSpc>
              <a:spcBef>
                <a:spcPts val="0"/>
              </a:spcBef>
              <a:spcAft>
                <a:spcPts val="800"/>
              </a:spcAft>
            </a:pPr>
            <a:endParaRPr lang="en-US" sz="2800" kern="100" dirty="0">
              <a:effectLst/>
              <a:latin typeface="Arial" panose="020B0604020202020204" pitchFamily="34" charset="0"/>
              <a:ea typeface="Calibri" panose="020F0502020204030204" pitchFamily="34" charset="0"/>
              <a:cs typeface="Arial" panose="020B0604020202020204" pitchFamily="34" charset="0"/>
            </a:endParaRPr>
          </a:p>
          <a:p>
            <a:pPr lvl="1"/>
            <a:endParaRPr lang="en-US" dirty="0"/>
          </a:p>
        </p:txBody>
      </p:sp>
    </p:spTree>
    <p:extLst>
      <p:ext uri="{BB962C8B-B14F-4D97-AF65-F5344CB8AC3E}">
        <p14:creationId xmlns:p14="http://schemas.microsoft.com/office/powerpoint/2010/main" val="3989611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C314EE7-9F66-5183-9F07-52B37472B6A9}"/>
              </a:ext>
            </a:extLst>
          </p:cNvPr>
          <p:cNvSpPr>
            <a:spLocks noGrp="1"/>
          </p:cNvSpPr>
          <p:nvPr>
            <p:ph type="title"/>
          </p:nvPr>
        </p:nvSpPr>
        <p:spPr>
          <a:xfrm>
            <a:off x="562428" y="2862262"/>
            <a:ext cx="10515600" cy="1133475"/>
          </a:xfrm>
        </p:spPr>
        <p:txBody>
          <a:bodyPr>
            <a:normAutofit/>
          </a:bodyPr>
          <a:lstStyle/>
          <a:p>
            <a:pPr algn="ctr"/>
            <a:r>
              <a:rPr lang="en-US" sz="6600" b="1" dirty="0">
                <a:latin typeface="Arial" panose="020B0604020202020204" pitchFamily="34" charset="0"/>
                <a:cs typeface="Arial" panose="020B0604020202020204" pitchFamily="34" charset="0"/>
              </a:rPr>
              <a:t>Present</a:t>
            </a:r>
          </a:p>
        </p:txBody>
      </p:sp>
      <p:pic>
        <p:nvPicPr>
          <p:cNvPr id="6" name="Graphic 5" descr="Drama with solid fill">
            <a:extLst>
              <a:ext uri="{FF2B5EF4-FFF2-40B4-BE49-F238E27FC236}">
                <a16:creationId xmlns:a16="http://schemas.microsoft.com/office/drawing/2014/main" id="{C53CF069-FDB4-CCC9-266E-A9F12F7C15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48433" y="2971799"/>
            <a:ext cx="914400" cy="914400"/>
          </a:xfrm>
          <a:prstGeom prst="rect">
            <a:avLst/>
          </a:prstGeom>
        </p:spPr>
      </p:pic>
    </p:spTree>
    <p:extLst>
      <p:ext uri="{BB962C8B-B14F-4D97-AF65-F5344CB8AC3E}">
        <p14:creationId xmlns:p14="http://schemas.microsoft.com/office/powerpoint/2010/main" val="3030511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DFB7CFF-D55D-DDD7-325C-CC103996DBDF}"/>
              </a:ext>
            </a:extLst>
          </p:cNvPr>
          <p:cNvSpPr txBox="1"/>
          <p:nvPr/>
        </p:nvSpPr>
        <p:spPr>
          <a:xfrm>
            <a:off x="406888" y="1838984"/>
            <a:ext cx="11378223" cy="3721788"/>
          </a:xfrm>
          <a:prstGeom prst="rect">
            <a:avLst/>
          </a:prstGeom>
          <a:noFill/>
        </p:spPr>
        <p:txBody>
          <a:bodyPr wrap="square" rtlCol="0">
            <a:spAutoFit/>
          </a:bodyPr>
          <a:lstStyle/>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Share thoughts on the response poem process.</a:t>
            </a:r>
          </a:p>
          <a:p>
            <a:pPr marL="0" marR="0">
              <a:lnSpc>
                <a:spcPct val="107000"/>
              </a:lnSpc>
              <a:spcBef>
                <a:spcPts val="0"/>
              </a:spcBef>
              <a:spcAft>
                <a:spcPts val="0"/>
              </a:spcAft>
            </a:pPr>
            <a:endParaRPr lang="en-US" sz="33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How does poetry and music enhance the scene? </a:t>
            </a:r>
          </a:p>
          <a:p>
            <a:pPr marL="0" marR="0">
              <a:lnSpc>
                <a:spcPct val="107000"/>
              </a:lnSpc>
              <a:spcBef>
                <a:spcPts val="0"/>
              </a:spcBef>
              <a:spcAft>
                <a:spcPts val="0"/>
              </a:spcAft>
            </a:pPr>
            <a:endParaRPr lang="en-US" sz="33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What did you learn from viewing and presenting our response poems?</a:t>
            </a:r>
            <a:endParaRPr lang="en-US" sz="3300" dirty="0">
              <a:latin typeface="Arial" panose="020B0604020202020204" pitchFamily="34" charset="0"/>
              <a:cs typeface="Arial" panose="020B0604020202020204" pitchFamily="34" charset="0"/>
            </a:endParaRPr>
          </a:p>
          <a:p>
            <a:endParaRPr lang="en-US" sz="2400" dirty="0">
              <a:latin typeface="Georgia" panose="02040502050405020303" pitchFamily="18" charset="0"/>
            </a:endParaRPr>
          </a:p>
        </p:txBody>
      </p:sp>
      <p:sp>
        <p:nvSpPr>
          <p:cNvPr id="7" name="Title 1">
            <a:extLst>
              <a:ext uri="{FF2B5EF4-FFF2-40B4-BE49-F238E27FC236}">
                <a16:creationId xmlns:a16="http://schemas.microsoft.com/office/drawing/2014/main" id="{5EB7FEAA-9CEE-FFBC-2512-805B9981F865}"/>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Reflection</a:t>
            </a:r>
          </a:p>
        </p:txBody>
      </p:sp>
      <p:pic>
        <p:nvPicPr>
          <p:cNvPr id="8" name="Graphic 7" descr="Group brainstorm outline">
            <a:extLst>
              <a:ext uri="{FF2B5EF4-FFF2-40B4-BE49-F238E27FC236}">
                <a16:creationId xmlns:a16="http://schemas.microsoft.com/office/drawing/2014/main" id="{8A8065DE-72B2-E380-0223-CE806CE44C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27584" y="532777"/>
            <a:ext cx="914400" cy="914400"/>
          </a:xfrm>
          <a:prstGeom prst="rect">
            <a:avLst/>
          </a:prstGeom>
        </p:spPr>
      </p:pic>
    </p:spTree>
    <p:extLst>
      <p:ext uri="{BB962C8B-B14F-4D97-AF65-F5344CB8AC3E}">
        <p14:creationId xmlns:p14="http://schemas.microsoft.com/office/powerpoint/2010/main" val="4192234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172308" y="1973963"/>
            <a:ext cx="5486400" cy="1455037"/>
          </a:xfrm>
          <a:prstGeom prst="rect">
            <a:avLst/>
          </a:prstGeom>
        </p:spPr>
      </p:pic>
      <p:pic>
        <p:nvPicPr>
          <p:cNvPr id="4" name="Picture 3" descr="A white and orange logo&#10;&#10;Description automatically generated">
            <a:extLst>
              <a:ext uri="{FF2B5EF4-FFF2-40B4-BE49-F238E27FC236}">
                <a16:creationId xmlns:a16="http://schemas.microsoft.com/office/drawing/2014/main" id="{C0AD220C-A684-0D2B-28B6-BF6E23E46F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235" y="3774340"/>
            <a:ext cx="2799266" cy="923369"/>
          </a:xfrm>
          <a:prstGeom prst="rect">
            <a:avLst/>
          </a:prstGeom>
        </p:spPr>
      </p:pic>
    </p:spTree>
    <p:extLst>
      <p:ext uri="{BB962C8B-B14F-4D97-AF65-F5344CB8AC3E}">
        <p14:creationId xmlns:p14="http://schemas.microsoft.com/office/powerpoint/2010/main" val="2921929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6E1D38DE-3CC0-E900-2512-83C210E95CBD}"/>
              </a:ext>
            </a:extLst>
          </p:cNvPr>
          <p:cNvSpPr txBox="1"/>
          <p:nvPr/>
        </p:nvSpPr>
        <p:spPr>
          <a:xfrm>
            <a:off x="391549" y="1759379"/>
            <a:ext cx="11577710" cy="4086760"/>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Today’s Objectives:</a:t>
            </a:r>
          </a:p>
          <a:p>
            <a:endParaRPr lang="en-US" sz="2400" dirty="0">
              <a:latin typeface="Arial" panose="020B06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Identify characters’ emotions and responses in a key scene.</a:t>
            </a:r>
          </a:p>
          <a:p>
            <a:pPr marR="0" lvl="0">
              <a:lnSpc>
                <a:spcPct val="107000"/>
              </a:lnSpc>
              <a:spcBef>
                <a:spcPts val="0"/>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Identify poetic devices found in presented examples.</a:t>
            </a:r>
          </a:p>
          <a:p>
            <a:pPr marR="0" lvl="0">
              <a:lnSpc>
                <a:spcPct val="107000"/>
              </a:lnSpc>
              <a:spcBef>
                <a:spcPts val="0"/>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Create a response poem, at least four lines in length, using two poetic devices to represent a character’s response to a key scene in the work.</a:t>
            </a:r>
          </a:p>
          <a:p>
            <a:pPr marR="0" lvl="0">
              <a:lnSpc>
                <a:spcPct val="107000"/>
              </a:lnSpc>
              <a:spcBef>
                <a:spcPts val="0"/>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Demonstrate understanding of chosen key scene through </a:t>
            </a:r>
            <a:r>
              <a:rPr lang="en-US" sz="2400" kern="100" dirty="0">
                <a:latin typeface="Arial" panose="020B0604020202020204" pitchFamily="34" charset="0"/>
                <a:ea typeface="Calibri" panose="020F0502020204030204" pitchFamily="34" charset="0"/>
                <a:cs typeface="Arial" panose="020B0604020202020204" pitchFamily="34" charset="0"/>
              </a:rPr>
              <a:t>response</a:t>
            </a:r>
            <a:r>
              <a:rPr lang="en-US" sz="2400" kern="100" dirty="0">
                <a:effectLst/>
                <a:latin typeface="Arial" panose="020B0604020202020204" pitchFamily="34" charset="0"/>
                <a:ea typeface="Calibri" panose="020F0502020204030204" pitchFamily="34" charset="0"/>
                <a:cs typeface="Arial" panose="020B0604020202020204" pitchFamily="34" charset="0"/>
              </a:rPr>
              <a:t> poems.</a:t>
            </a:r>
          </a:p>
        </p:txBody>
      </p:sp>
      <p:sp>
        <p:nvSpPr>
          <p:cNvPr id="2" name="TextBox 1">
            <a:extLst>
              <a:ext uri="{FF2B5EF4-FFF2-40B4-BE49-F238E27FC236}">
                <a16:creationId xmlns:a16="http://schemas.microsoft.com/office/drawing/2014/main" id="{88583F3D-4751-89F5-780B-240FB83A94D5}"/>
              </a:ext>
            </a:extLst>
          </p:cNvPr>
          <p:cNvSpPr txBox="1"/>
          <p:nvPr/>
        </p:nvSpPr>
        <p:spPr>
          <a:xfrm>
            <a:off x="391549" y="913387"/>
            <a:ext cx="11800452" cy="584775"/>
          </a:xfrm>
          <a:prstGeom prst="rect">
            <a:avLst/>
          </a:prstGeom>
          <a:noFill/>
        </p:spPr>
        <p:txBody>
          <a:bodyPr wrap="square">
            <a:spAutoFit/>
          </a:bodyPr>
          <a:lstStyle/>
          <a:p>
            <a:r>
              <a:rPr lang="en-US" sz="3200" b="1" i="1" dirty="0">
                <a:effectLst/>
                <a:latin typeface="Arial" panose="020B0604020202020204" pitchFamily="34" charset="0"/>
                <a:ea typeface="Calibri" panose="020F0502020204030204" pitchFamily="34" charset="0"/>
                <a:cs typeface="Arial" panose="020B0604020202020204" pitchFamily="34" charset="0"/>
              </a:rPr>
              <a:t>How can poetry and music enhance a key scene in a story?</a:t>
            </a:r>
            <a:endParaRPr lang="en-US"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14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6E9F897-5CEF-FD20-851B-3E00893CE3A0}"/>
              </a:ext>
            </a:extLst>
          </p:cNvPr>
          <p:cNvSpPr txBox="1"/>
          <p:nvPr/>
        </p:nvSpPr>
        <p:spPr>
          <a:xfrm>
            <a:off x="378543" y="2664550"/>
            <a:ext cx="11434914" cy="1200329"/>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As you listen to the music, write down the emotions you hear being expressed.</a:t>
            </a:r>
          </a:p>
        </p:txBody>
      </p:sp>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pic>
        <p:nvPicPr>
          <p:cNvPr id="12" name="Graphic 11" descr="Volume with solid fill">
            <a:hlinkClick r:id="rId5"/>
            <a:extLst>
              <a:ext uri="{FF2B5EF4-FFF2-40B4-BE49-F238E27FC236}">
                <a16:creationId xmlns:a16="http://schemas.microsoft.com/office/drawing/2014/main" id="{21277730-D9F2-AC6C-4817-084DC069EE4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38800" y="4571045"/>
            <a:ext cx="914400" cy="914400"/>
          </a:xfrm>
          <a:prstGeom prst="rect">
            <a:avLst/>
          </a:prstGeom>
        </p:spPr>
      </p:pic>
      <p:sp>
        <p:nvSpPr>
          <p:cNvPr id="2" name="TextBox 1">
            <a:extLst>
              <a:ext uri="{FF2B5EF4-FFF2-40B4-BE49-F238E27FC236}">
                <a16:creationId xmlns:a16="http://schemas.microsoft.com/office/drawing/2014/main" id="{BB95E567-1BC5-65DE-01BE-9FD0A61313A9}"/>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3" name="Graphic 2" descr="Headphones with solid fill">
            <a:extLst>
              <a:ext uri="{FF2B5EF4-FFF2-40B4-BE49-F238E27FC236}">
                <a16:creationId xmlns:a16="http://schemas.microsoft.com/office/drawing/2014/main" id="{F7E47828-0421-2A06-C03B-E6BE11D47CA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38800" y="529090"/>
            <a:ext cx="914400" cy="914400"/>
          </a:xfrm>
          <a:prstGeom prst="rect">
            <a:avLst/>
          </a:prstGeom>
        </p:spPr>
      </p:pic>
      <p:sp>
        <p:nvSpPr>
          <p:cNvPr id="8" name="TextBox 7">
            <a:extLst>
              <a:ext uri="{FF2B5EF4-FFF2-40B4-BE49-F238E27FC236}">
                <a16:creationId xmlns:a16="http://schemas.microsoft.com/office/drawing/2014/main" id="{1082EB54-D3A7-7388-02DE-FC80351905EE}"/>
              </a:ext>
            </a:extLst>
          </p:cNvPr>
          <p:cNvSpPr txBox="1"/>
          <p:nvPr/>
        </p:nvSpPr>
        <p:spPr>
          <a:xfrm>
            <a:off x="2646006" y="5485445"/>
            <a:ext cx="6899988" cy="369332"/>
          </a:xfrm>
          <a:prstGeom prst="rect">
            <a:avLst/>
          </a:prstGeom>
          <a:noFill/>
        </p:spPr>
        <p:txBody>
          <a:bodyPr wrap="square">
            <a:spAutoFit/>
          </a:bodyPr>
          <a:lstStyle/>
          <a:p>
            <a:pPr algn="ctr"/>
            <a:r>
              <a:rPr lang="en-US" dirty="0">
                <a:latin typeface="Arial" panose="020B0604020202020204" pitchFamily="34" charset="0"/>
                <a:cs typeface="Arial" panose="020B0604020202020204" pitchFamily="34" charset="0"/>
              </a:rPr>
              <a:t>2:42:23 – 2:47:04</a:t>
            </a:r>
          </a:p>
        </p:txBody>
      </p:sp>
    </p:spTree>
    <p:extLst>
      <p:ext uri="{BB962C8B-B14F-4D97-AF65-F5344CB8AC3E}">
        <p14:creationId xmlns:p14="http://schemas.microsoft.com/office/powerpoint/2010/main" val="262047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sp>
        <p:nvSpPr>
          <p:cNvPr id="2" name="TextBox 1">
            <a:extLst>
              <a:ext uri="{FF2B5EF4-FFF2-40B4-BE49-F238E27FC236}">
                <a16:creationId xmlns:a16="http://schemas.microsoft.com/office/drawing/2014/main" id="{BB95E567-1BC5-65DE-01BE-9FD0A61313A9}"/>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3" name="Graphic 2" descr="Headphones with solid fill">
            <a:extLst>
              <a:ext uri="{FF2B5EF4-FFF2-40B4-BE49-F238E27FC236}">
                <a16:creationId xmlns:a16="http://schemas.microsoft.com/office/drawing/2014/main" id="{F7E47828-0421-2A06-C03B-E6BE11D47CA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38800" y="529090"/>
            <a:ext cx="914400" cy="914400"/>
          </a:xfrm>
          <a:prstGeom prst="rect">
            <a:avLst/>
          </a:prstGeom>
        </p:spPr>
      </p:pic>
      <p:sp>
        <p:nvSpPr>
          <p:cNvPr id="6" name="TextBox 5">
            <a:extLst>
              <a:ext uri="{FF2B5EF4-FFF2-40B4-BE49-F238E27FC236}">
                <a16:creationId xmlns:a16="http://schemas.microsoft.com/office/drawing/2014/main" id="{EC12407F-9B0C-153A-655C-686ED40E31E5}"/>
              </a:ext>
            </a:extLst>
          </p:cNvPr>
          <p:cNvSpPr txBox="1"/>
          <p:nvPr/>
        </p:nvSpPr>
        <p:spPr>
          <a:xfrm>
            <a:off x="311164" y="1665270"/>
            <a:ext cx="3805850" cy="584775"/>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Emotions observed:</a:t>
            </a:r>
          </a:p>
        </p:txBody>
      </p:sp>
      <p:sp>
        <p:nvSpPr>
          <p:cNvPr id="5" name="TextBox 4">
            <a:extLst>
              <a:ext uri="{FF2B5EF4-FFF2-40B4-BE49-F238E27FC236}">
                <a16:creationId xmlns:a16="http://schemas.microsoft.com/office/drawing/2014/main" id="{3E6C85DA-B5E4-1613-FA50-AE56B446E36C}"/>
              </a:ext>
            </a:extLst>
          </p:cNvPr>
          <p:cNvSpPr txBox="1"/>
          <p:nvPr/>
        </p:nvSpPr>
        <p:spPr>
          <a:xfrm>
            <a:off x="3448594" y="2274838"/>
            <a:ext cx="6897188" cy="2308324"/>
          </a:xfrm>
          <a:prstGeom prst="rect">
            <a:avLst/>
          </a:prstGeom>
          <a:noFill/>
        </p:spPr>
        <p:txBody>
          <a:bodyPr wrap="square">
            <a:spAutoFit/>
          </a:bodyPr>
          <a:lstStyle/>
          <a:p>
            <a:r>
              <a:rPr lang="en-US" b="0" i="0" dirty="0">
                <a:solidFill>
                  <a:srgbClr val="FFFFFF"/>
                </a:solidFill>
                <a:effectLst/>
                <a:latin typeface="Times New Roman" panose="02020603050405020304" pitchFamily="18" charset="0"/>
              </a:rPr>
              <a:t>"The Marriage of Figaro," an opera composed by Wolfgang Amadeus Mozart with a libretto by Lorenzo Da Ponte, is a comedic exploration of love, deception, and social class. Set in a single day, the story follows Figaro and his fiancée Susanna as they navigate the scheming intentions of Count Almaviva, who wishes to seduce Susanna before her marriage. Through a series of clever disguises, misunderstandings, and unexpected alliances, the characters ultimately triumph over the Count’s advances, celebrating love and the spirit of equality in the end.</a:t>
            </a:r>
            <a:endParaRPr lang="en-US" dirty="0"/>
          </a:p>
        </p:txBody>
      </p:sp>
    </p:spTree>
    <p:extLst>
      <p:ext uri="{BB962C8B-B14F-4D97-AF65-F5344CB8AC3E}">
        <p14:creationId xmlns:p14="http://schemas.microsoft.com/office/powerpoint/2010/main" val="3703189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FDB38271-7D60-F489-C41E-E91E2EA74FFB}"/>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i="1" dirty="0">
                <a:latin typeface="Arial" panose="020B0604020202020204" pitchFamily="34" charset="0"/>
                <a:cs typeface="Arial" panose="020B0604020202020204" pitchFamily="34" charset="0"/>
              </a:rPr>
              <a:t>Le </a:t>
            </a:r>
            <a:r>
              <a:rPr lang="en-US" sz="4800" b="1" i="1" dirty="0" err="1">
                <a:latin typeface="Arial" panose="020B0604020202020204" pitchFamily="34" charset="0"/>
                <a:cs typeface="Arial" panose="020B0604020202020204" pitchFamily="34" charset="0"/>
              </a:rPr>
              <a:t>nozze</a:t>
            </a:r>
            <a:r>
              <a:rPr lang="en-US" sz="4800" b="1" i="1" dirty="0">
                <a:latin typeface="Arial" panose="020B0604020202020204" pitchFamily="34" charset="0"/>
                <a:cs typeface="Arial" panose="020B0604020202020204" pitchFamily="34" charset="0"/>
              </a:rPr>
              <a:t> di Figaro </a:t>
            </a:r>
            <a:r>
              <a:rPr lang="en-US" sz="4800" b="1" dirty="0">
                <a:latin typeface="Arial" panose="020B0604020202020204" pitchFamily="34" charset="0"/>
                <a:cs typeface="Arial" panose="020B0604020202020204" pitchFamily="34" charset="0"/>
              </a:rPr>
              <a:t>Synopsis</a:t>
            </a:r>
          </a:p>
        </p:txBody>
      </p:sp>
      <p:sp>
        <p:nvSpPr>
          <p:cNvPr id="13" name="TextBox 12">
            <a:extLst>
              <a:ext uri="{FF2B5EF4-FFF2-40B4-BE49-F238E27FC236}">
                <a16:creationId xmlns:a16="http://schemas.microsoft.com/office/drawing/2014/main" id="{99D7CD8E-41F9-16FA-290E-7FF906B94CEC}"/>
              </a:ext>
            </a:extLst>
          </p:cNvPr>
          <p:cNvSpPr txBox="1"/>
          <p:nvPr/>
        </p:nvSpPr>
        <p:spPr>
          <a:xfrm>
            <a:off x="406888" y="1838984"/>
            <a:ext cx="11378223" cy="3286028"/>
          </a:xfrm>
          <a:prstGeom prst="rect">
            <a:avLst/>
          </a:prstGeom>
          <a:noFill/>
        </p:spPr>
        <p:txBody>
          <a:bodyPr wrap="square" rtlCol="0">
            <a:spAutoFit/>
          </a:bodyPr>
          <a:lstStyle/>
          <a:p>
            <a:pPr marL="0" marR="0">
              <a:lnSpc>
                <a:spcPct val="107000"/>
              </a:lnSpc>
              <a:spcBef>
                <a:spcPts val="0"/>
              </a:spcBef>
              <a:spcAft>
                <a:spcPts val="0"/>
              </a:spcAft>
            </a:pPr>
            <a:r>
              <a:rPr lang="en-US" sz="2800" dirty="0">
                <a:latin typeface="Arial" panose="020B0604020202020204" pitchFamily="34" charset="0"/>
                <a:cs typeface="Arial" panose="020B0604020202020204" pitchFamily="34" charset="0"/>
              </a:rPr>
              <a:t>Set within a single day, the story is a comedic exploration of love, deception, and social class. It follows Figaro and his fiancée Susanna as they navigate the scheming intentions of Count Almaviva, who wishes to seduce Susanna before her marriage. Through a series of clever disguises, misunderstandings, and unexpected alliances, the characters ultimately triumph over the Count’s advances, celebrating love and the spirit of equality in the end.</a:t>
            </a:r>
            <a:endParaRPr lang="en-US" sz="280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023318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pic>
        <p:nvPicPr>
          <p:cNvPr id="12" name="Graphic 11" descr="Volume with solid fill">
            <a:extLst>
              <a:ext uri="{FF2B5EF4-FFF2-40B4-BE49-F238E27FC236}">
                <a16:creationId xmlns:a16="http://schemas.microsoft.com/office/drawing/2014/main" id="{21277730-D9F2-AC6C-4817-084DC069EE4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126883" y="766972"/>
            <a:ext cx="914400" cy="914400"/>
          </a:xfrm>
          <a:prstGeom prst="rect">
            <a:avLst/>
          </a:prstGeom>
        </p:spPr>
      </p:pic>
      <p:sp>
        <p:nvSpPr>
          <p:cNvPr id="9" name="TextBox 8">
            <a:extLst>
              <a:ext uri="{FF2B5EF4-FFF2-40B4-BE49-F238E27FC236}">
                <a16:creationId xmlns:a16="http://schemas.microsoft.com/office/drawing/2014/main" id="{668969C3-D654-88AC-E2CE-69FC56AF5969}"/>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11" name="Graphic 10" descr="Headphones with solid fill">
            <a:extLst>
              <a:ext uri="{FF2B5EF4-FFF2-40B4-BE49-F238E27FC236}">
                <a16:creationId xmlns:a16="http://schemas.microsoft.com/office/drawing/2014/main" id="{784ECC84-60FB-5C8E-E140-F9DA580F32D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638800" y="529090"/>
            <a:ext cx="914400" cy="914400"/>
          </a:xfrm>
          <a:prstGeom prst="rect">
            <a:avLst/>
          </a:prstGeom>
        </p:spPr>
      </p:pic>
      <p:sp>
        <p:nvSpPr>
          <p:cNvPr id="3" name="TextBox 2">
            <a:extLst>
              <a:ext uri="{FF2B5EF4-FFF2-40B4-BE49-F238E27FC236}">
                <a16:creationId xmlns:a16="http://schemas.microsoft.com/office/drawing/2014/main" id="{841A75B5-4081-B30F-AB05-DADDFDA8B3D2}"/>
              </a:ext>
            </a:extLst>
          </p:cNvPr>
          <p:cNvSpPr txBox="1"/>
          <p:nvPr/>
        </p:nvSpPr>
        <p:spPr>
          <a:xfrm>
            <a:off x="311164" y="2656352"/>
            <a:ext cx="5257800" cy="3968651"/>
          </a:xfrm>
          <a:prstGeom prst="rect">
            <a:avLst/>
          </a:prstGeom>
          <a:noFill/>
        </p:spPr>
        <p:txBody>
          <a:bodyPr wrap="square">
            <a:spAutoFit/>
          </a:bodyPr>
          <a:lstStyle/>
          <a:p>
            <a:r>
              <a:rPr lang="en-US" sz="2000" b="1" dirty="0">
                <a:latin typeface="Arial" panose="020B0604020202020204" pitchFamily="34" charset="0"/>
                <a:cs typeface="Arial" panose="020B0604020202020204" pitchFamily="34" charset="0"/>
              </a:rPr>
              <a:t>SUSANNA</a:t>
            </a:r>
          </a:p>
          <a:p>
            <a:pPr marL="0" marR="0">
              <a:lnSpc>
                <a:spcPct val="107000"/>
              </a:lnSpc>
              <a:spcBef>
                <a:spcPts val="0"/>
              </a:spcBef>
              <a:spcAft>
                <a:spcPts val="800"/>
              </a:spcAft>
            </a:pP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Deh,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vieni</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non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tardar</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gioia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bella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vieni</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ove</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amore per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goder</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t'appella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finché</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non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splende</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in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ciel</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notturna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face;</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finché</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l'aria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è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ancor</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bruna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 il mondo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tace</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Qui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mormora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il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ruscel</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qui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scherza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l'aura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che</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col dolce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sussurro</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il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cor</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kern="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ristaura</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qui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ridono</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fioretti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l'erba</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è fresca,</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ai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piaceri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d'amor</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qui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tutto</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adesca</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Vieni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ben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mio</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queste</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piante</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ascose</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Vieni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vieni</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Ti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vo</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fronte</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incoronar</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di rose!</a:t>
            </a:r>
            <a:br>
              <a:rPr lang="en-US" sz="1400" dirty="0">
                <a:effectLst/>
                <a:latin typeface="Arial" panose="020B0604020202020204" pitchFamily="34" charset="0"/>
                <a:ea typeface="Aptos" panose="020B0004020202020204" pitchFamily="34" charset="0"/>
                <a:cs typeface="Arial" panose="020B0604020202020204" pitchFamily="34" charset="0"/>
              </a:rPr>
            </a:br>
            <a:endParaRPr lang="en-US" sz="1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DE8D9F1-FAA6-929D-AED4-AD4AE07EA2B6}"/>
              </a:ext>
            </a:extLst>
          </p:cNvPr>
          <p:cNvSpPr txBox="1"/>
          <p:nvPr/>
        </p:nvSpPr>
        <p:spPr>
          <a:xfrm>
            <a:off x="5822171" y="2656353"/>
            <a:ext cx="5776134" cy="3968651"/>
          </a:xfrm>
          <a:prstGeom prst="rect">
            <a:avLst/>
          </a:prstGeom>
          <a:noFill/>
        </p:spPr>
        <p:txBody>
          <a:bodyPr wrap="square">
            <a:spAutoFit/>
          </a:bodyPr>
          <a:lstStyle/>
          <a:p>
            <a:r>
              <a:rPr lang="en-US" sz="2000" b="1" dirty="0">
                <a:latin typeface="Arial" panose="020B0604020202020204" pitchFamily="34" charset="0"/>
                <a:cs typeface="Arial" panose="020B0604020202020204" pitchFamily="34" charset="0"/>
              </a:rPr>
              <a:t>SUSANNA</a:t>
            </a:r>
          </a:p>
          <a:p>
            <a:pPr marL="0" marR="0">
              <a:lnSpc>
                <a:spcPct val="107000"/>
              </a:lnSpc>
              <a:spcBef>
                <a:spcPts val="0"/>
              </a:spcBef>
              <a:spcAft>
                <a:spcPts val="80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Come now, delay not, lovely joy,</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come where love calls you to pleasure.</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nocturnal torch shines not yet in heaven;</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air is still murky, and the earth silent.</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Here the brook murmurs, the breezes play and with gentle sighing refresh the heart.</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Here flowers are laughing, and the grass is cool;</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all things beckon to love's delights.</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Come, my soul, within this hidden grove.</a:t>
            </a:r>
            <a:b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Come! I would crown your brow with roses!</a:t>
            </a:r>
            <a:br>
              <a:rPr lang="en-US" sz="18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br>
            <a:endParaRPr lang="en-US" sz="1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A9024A46-BA1A-DBDB-E0E8-549C45A9F9EF}"/>
              </a:ext>
            </a:extLst>
          </p:cNvPr>
          <p:cNvSpPr txBox="1"/>
          <p:nvPr/>
        </p:nvSpPr>
        <p:spPr>
          <a:xfrm>
            <a:off x="334141" y="1454099"/>
            <a:ext cx="6896100" cy="369332"/>
          </a:xfrm>
          <a:prstGeom prst="rect">
            <a:avLst/>
          </a:prstGeom>
          <a:noFill/>
        </p:spPr>
        <p:txBody>
          <a:bodyPr wrap="square">
            <a:spAutoFit/>
          </a:bodyPr>
          <a:lstStyle/>
          <a:p>
            <a:r>
              <a:rPr lang="en-US" b="1" dirty="0">
                <a:solidFill>
                  <a:srgbClr val="000000"/>
                </a:solidFill>
                <a:effectLst/>
                <a:latin typeface="Arial" panose="020B0604020202020204" pitchFamily="34" charset="0"/>
                <a:ea typeface="Calibri" panose="020F0502020204030204" pitchFamily="34" charset="0"/>
                <a:cs typeface="Arial" panose="020B0604020202020204" pitchFamily="34" charset="0"/>
              </a:rPr>
              <a:t>Act IV, Scene 10: Deh </a:t>
            </a:r>
            <a:r>
              <a:rPr lang="en-US"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vieni</a:t>
            </a:r>
            <a:r>
              <a:rPr lang="en-US"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non </a:t>
            </a:r>
            <a:r>
              <a:rPr lang="en-US"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tardar</a:t>
            </a:r>
            <a:r>
              <a:rPr lang="en-US"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dirty="0">
                <a:solidFill>
                  <a:srgbClr val="000000"/>
                </a:solidFill>
                <a:effectLst/>
                <a:latin typeface="Arial" panose="020B0604020202020204" pitchFamily="34" charset="0"/>
                <a:ea typeface="Calibri" panose="020F0502020204030204" pitchFamily="34" charset="0"/>
                <a:cs typeface="Arial" panose="020B0604020202020204" pitchFamily="34" charset="0"/>
              </a:rPr>
              <a:t>(Excerpt)</a:t>
            </a:r>
            <a:endParaRPr lang="en-US"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6DDCB97D-E51A-9C8C-72DE-167349D2C93D}"/>
              </a:ext>
            </a:extLst>
          </p:cNvPr>
          <p:cNvSpPr txBox="1"/>
          <p:nvPr/>
        </p:nvSpPr>
        <p:spPr>
          <a:xfrm>
            <a:off x="311164" y="1755666"/>
            <a:ext cx="11287141" cy="1200329"/>
          </a:xfrm>
          <a:prstGeom prst="rect">
            <a:avLst/>
          </a:prstGeom>
          <a:noFill/>
        </p:spPr>
        <p:txBody>
          <a:bodyPr wrap="square" rtlCol="0">
            <a:spAutoFit/>
          </a:bodyPr>
          <a:lstStyle/>
          <a:p>
            <a:r>
              <a:rPr lang="en-US"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Disguised as the Countess, Susanna sings in the moonlit garden as part of a scheme she and the Countess devised to expose the Count’s infidelity. Figaro overhears and grows suspicious as she delivers an enchanting song, seemingly inviting "her lover" to join her. Aware of Figaro's presence, Susanna sings to him.</a:t>
            </a:r>
            <a:endParaRPr lang="en-US" kern="100" dirty="0">
              <a:effectLst/>
              <a:latin typeface="Arial" panose="020B0604020202020204" pitchFamily="34" charset="0"/>
              <a:ea typeface="Calibri" panose="020F050202020403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2661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sp>
        <p:nvSpPr>
          <p:cNvPr id="3" name="TextBox 2">
            <a:extLst>
              <a:ext uri="{FF2B5EF4-FFF2-40B4-BE49-F238E27FC236}">
                <a16:creationId xmlns:a16="http://schemas.microsoft.com/office/drawing/2014/main" id="{3D1CD9CE-22D9-6D8E-9E46-7A5DB5FAF4D2}"/>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5" name="Graphic 4" descr="Headphones with solid fill">
            <a:extLst>
              <a:ext uri="{FF2B5EF4-FFF2-40B4-BE49-F238E27FC236}">
                <a16:creationId xmlns:a16="http://schemas.microsoft.com/office/drawing/2014/main" id="{6BB6D9CE-0B47-6D60-84D1-5E29A47C88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38800" y="529090"/>
            <a:ext cx="914400" cy="914400"/>
          </a:xfrm>
          <a:prstGeom prst="rect">
            <a:avLst/>
          </a:prstGeom>
        </p:spPr>
      </p:pic>
      <p:sp>
        <p:nvSpPr>
          <p:cNvPr id="6" name="TextBox 5">
            <a:extLst>
              <a:ext uri="{FF2B5EF4-FFF2-40B4-BE49-F238E27FC236}">
                <a16:creationId xmlns:a16="http://schemas.microsoft.com/office/drawing/2014/main" id="{F89F6254-E3AE-A78D-A6B9-42140F627F4B}"/>
              </a:ext>
            </a:extLst>
          </p:cNvPr>
          <p:cNvSpPr txBox="1"/>
          <p:nvPr/>
        </p:nvSpPr>
        <p:spPr>
          <a:xfrm>
            <a:off x="526316" y="2537940"/>
            <a:ext cx="11287141" cy="280076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How does viewing the text change your understanding?</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Does knowing the character(s) singing change your understanding? </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How does the text and music add to your understanding of the scene?</a:t>
            </a:r>
          </a:p>
          <a:p>
            <a:endParaRPr lang="en-US" sz="3600" dirty="0">
              <a:latin typeface="Georgia" panose="02040502050405020303" pitchFamily="18" charset="0"/>
            </a:endParaRPr>
          </a:p>
        </p:txBody>
      </p:sp>
    </p:spTree>
    <p:extLst>
      <p:ext uri="{BB962C8B-B14F-4D97-AF65-F5344CB8AC3E}">
        <p14:creationId xmlns:p14="http://schemas.microsoft.com/office/powerpoint/2010/main" val="76928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8"/>
          <p:cNvSpPr txBox="1"/>
          <p:nvPr/>
        </p:nvSpPr>
        <p:spPr>
          <a:xfrm>
            <a:off x="600636" y="1609016"/>
            <a:ext cx="5764306" cy="4516429"/>
          </a:xfrm>
          <a:prstGeom prst="rect">
            <a:avLst/>
          </a:prstGeom>
          <a:noFill/>
          <a:ln>
            <a:noFill/>
          </a:ln>
        </p:spPr>
        <p:txBody>
          <a:bodyPr spcFirstLastPara="1" wrap="square" lIns="91425" tIns="45700" rIns="91425" bIns="45700" anchor="t" anchorCtr="0">
            <a:spAutoFit/>
          </a:bodyPr>
          <a:lstStyle/>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Rhyme</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Symbolism</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Repetition</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Meter</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Alliteration</a:t>
            </a:r>
            <a:endParaRPr/>
          </a:p>
          <a:p>
            <a:pPr marL="742950" marR="0" lvl="1" indent="-171450" algn="l" rtl="0">
              <a:lnSpc>
                <a:spcPct val="107000"/>
              </a:lnSpc>
              <a:spcBef>
                <a:spcPts val="0"/>
              </a:spcBef>
              <a:spcAft>
                <a:spcPts val="0"/>
              </a:spcAft>
              <a:buClr>
                <a:schemeClr val="dk1"/>
              </a:buClr>
              <a:buSzPts val="1800"/>
              <a:buFont typeface="Courier New"/>
              <a:buNone/>
            </a:pPr>
            <a:endParaRPr sz="1800" b="0" i="0" u="none" strike="noStrike" cap="none">
              <a:solidFill>
                <a:schemeClr val="dk1"/>
              </a:solidFill>
              <a:latin typeface="Arial"/>
              <a:ea typeface="Arial"/>
              <a:cs typeface="Arial"/>
              <a:sym typeface="Arial"/>
            </a:endParaRPr>
          </a:p>
        </p:txBody>
      </p:sp>
      <p:sp>
        <p:nvSpPr>
          <p:cNvPr id="123" name="Google Shape;123;p8"/>
          <p:cNvSpPr txBox="1"/>
          <p:nvPr/>
        </p:nvSpPr>
        <p:spPr>
          <a:xfrm>
            <a:off x="284271" y="567004"/>
            <a:ext cx="8635612"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chemeClr val="dk1"/>
                </a:solidFill>
                <a:latin typeface="Arial"/>
                <a:ea typeface="Arial"/>
                <a:cs typeface="Arial"/>
                <a:sym typeface="Arial"/>
              </a:rPr>
              <a:t>Poetic Devices</a:t>
            </a:r>
            <a:endParaRPr/>
          </a:p>
        </p:txBody>
      </p:sp>
      <p:sp>
        <p:nvSpPr>
          <p:cNvPr id="124" name="Google Shape;124;p8"/>
          <p:cNvSpPr txBox="1"/>
          <p:nvPr/>
        </p:nvSpPr>
        <p:spPr>
          <a:xfrm>
            <a:off x="6095999" y="1609016"/>
            <a:ext cx="5495365" cy="4518504"/>
          </a:xfrm>
          <a:prstGeom prst="rect">
            <a:avLst/>
          </a:prstGeom>
          <a:noFill/>
          <a:ln>
            <a:noFill/>
          </a:ln>
        </p:spPr>
        <p:txBody>
          <a:bodyPr spcFirstLastPara="1" wrap="square" lIns="91425" tIns="45700" rIns="91425" bIns="45700" anchor="t" anchorCtr="0">
            <a:spAutoFit/>
          </a:bodyPr>
          <a:lstStyle/>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a:ea typeface="Arial"/>
                <a:cs typeface="Arial"/>
                <a:sym typeface="Arial"/>
              </a:rPr>
              <a:t>Metaphor</a:t>
            </a:r>
            <a:endParaRPr dirty="0"/>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dirty="0">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a:ea typeface="Arial"/>
                <a:cs typeface="Arial"/>
                <a:sym typeface="Arial"/>
              </a:rPr>
              <a:t>Simile</a:t>
            </a:r>
            <a:endParaRPr dirty="0"/>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dirty="0">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a:ea typeface="Arial"/>
                <a:cs typeface="Arial"/>
                <a:sym typeface="Arial"/>
              </a:rPr>
              <a:t>Imagery</a:t>
            </a:r>
            <a:endParaRPr dirty="0"/>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dirty="0">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a:ea typeface="Arial"/>
                <a:cs typeface="Arial"/>
                <a:sym typeface="Arial"/>
              </a:rPr>
              <a:t>Personification</a:t>
            </a:r>
          </a:p>
          <a:p>
            <a:pPr marL="742950" marR="0" lvl="1" indent="-285750" algn="l" rtl="0">
              <a:lnSpc>
                <a:spcPct val="107000"/>
              </a:lnSpc>
              <a:spcBef>
                <a:spcPts val="0"/>
              </a:spcBef>
              <a:spcAft>
                <a:spcPts val="0"/>
              </a:spcAft>
              <a:buClr>
                <a:schemeClr val="dk1"/>
              </a:buClr>
              <a:buSzPts val="2800"/>
              <a:buFont typeface="Courier New"/>
              <a:buChar char="o"/>
            </a:pPr>
            <a:endParaRPr lang="en-US" sz="2800" dirty="0">
              <a:solidFill>
                <a:schemeClr val="dk1"/>
              </a:solidFil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dirty="0">
                <a:latin typeface="Arial" panose="020B0604020202020204" pitchFamily="34" charset="0"/>
                <a:cs typeface="Arial" panose="020B0604020202020204" pitchFamily="34" charset="0"/>
              </a:rPr>
              <a:t>Onomatopoeia</a:t>
            </a:r>
            <a:endParaRPr sz="2800" dirty="0">
              <a:latin typeface="Arial" panose="020B0604020202020204" pitchFamily="34" charset="0"/>
              <a:cs typeface="Arial" panose="020B0604020202020204" pitchFamily="34" charset="0"/>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B53DC35-0D7D-E935-F600-9FEEADEA7BEB}"/>
              </a:ext>
            </a:extLst>
          </p:cNvPr>
          <p:cNvSpPr txBox="1">
            <a:spLocks/>
          </p:cNvSpPr>
          <p:nvPr/>
        </p:nvSpPr>
        <p:spPr>
          <a:xfrm>
            <a:off x="838200" y="1821221"/>
            <a:ext cx="10515600" cy="37573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sz="2000" b="1" dirty="0">
                <a:latin typeface="Arial" panose="020B0604020202020204" pitchFamily="34" charset="0"/>
                <a:cs typeface="Arial" panose="020B0604020202020204" pitchFamily="34" charset="0"/>
              </a:rPr>
              <a:t>“Invitation to Love” </a:t>
            </a:r>
            <a:r>
              <a:rPr lang="en-US" sz="2000" dirty="0">
                <a:latin typeface="Arial" panose="020B0604020202020204" pitchFamily="34" charset="0"/>
                <a:cs typeface="Arial" panose="020B0604020202020204" pitchFamily="34" charset="0"/>
              </a:rPr>
              <a:t>by Paul Laurence Dunbar (Excerpt)</a:t>
            </a:r>
          </a:p>
          <a:p>
            <a:pPr algn="l">
              <a:lnSpc>
                <a:spcPct val="100000"/>
              </a:lnSpc>
              <a:spcBef>
                <a:spcPts val="0"/>
              </a:spcBef>
            </a:pPr>
            <a:endParaRPr lang="en-US" sz="1200" dirty="0">
              <a:latin typeface="Arial" panose="020B0604020202020204" pitchFamily="34" charset="0"/>
              <a:cs typeface="Arial" panose="020B0604020202020204" pitchFamily="34" charset="0"/>
            </a:endParaRPr>
          </a:p>
          <a:p>
            <a:pPr algn="l">
              <a:lnSpc>
                <a:spcPct val="100000"/>
              </a:lnSpc>
              <a:spcBef>
                <a:spcPts val="0"/>
              </a:spcBef>
            </a:pPr>
            <a:r>
              <a:rPr lang="en-US" sz="2000" dirty="0">
                <a:latin typeface="Arial" panose="020B0604020202020204" pitchFamily="34" charset="0"/>
                <a:cs typeface="Arial" panose="020B0604020202020204" pitchFamily="34" charset="0"/>
              </a:rPr>
              <a:t>Come when the nights are bright with stars</a:t>
            </a:r>
          </a:p>
          <a:p>
            <a:pPr algn="l">
              <a:lnSpc>
                <a:spcPct val="100000"/>
              </a:lnSpc>
              <a:spcBef>
                <a:spcPts val="0"/>
              </a:spcBef>
            </a:pPr>
            <a:r>
              <a:rPr lang="en-US" sz="2000" dirty="0">
                <a:latin typeface="Arial" panose="020B0604020202020204" pitchFamily="34" charset="0"/>
                <a:cs typeface="Arial" panose="020B0604020202020204" pitchFamily="34" charset="0"/>
              </a:rPr>
              <a:t>Or come when the moon is mellow;</a:t>
            </a:r>
          </a:p>
          <a:p>
            <a:pPr algn="l">
              <a:lnSpc>
                <a:spcPct val="100000"/>
              </a:lnSpc>
              <a:spcBef>
                <a:spcPts val="0"/>
              </a:spcBef>
            </a:pPr>
            <a:r>
              <a:rPr lang="en-US" sz="2000" dirty="0">
                <a:latin typeface="Arial" panose="020B0604020202020204" pitchFamily="34" charset="0"/>
                <a:cs typeface="Arial" panose="020B0604020202020204" pitchFamily="34" charset="0"/>
              </a:rPr>
              <a:t>Come when the sun his golden bars</a:t>
            </a:r>
          </a:p>
          <a:p>
            <a:pPr algn="l">
              <a:lnSpc>
                <a:spcPct val="100000"/>
              </a:lnSpc>
              <a:spcBef>
                <a:spcPts val="0"/>
              </a:spcBef>
            </a:pPr>
            <a:r>
              <a:rPr lang="en-US" sz="2000" dirty="0">
                <a:latin typeface="Arial" panose="020B0604020202020204" pitchFamily="34" charset="0"/>
                <a:cs typeface="Arial" panose="020B0604020202020204" pitchFamily="34" charset="0"/>
              </a:rPr>
              <a:t>Drops on the hay-field yellow.</a:t>
            </a:r>
          </a:p>
          <a:p>
            <a:pPr algn="l">
              <a:lnSpc>
                <a:spcPct val="100000"/>
              </a:lnSpc>
              <a:spcBef>
                <a:spcPts val="0"/>
              </a:spcBef>
            </a:pPr>
            <a:r>
              <a:rPr lang="en-US" sz="2000" dirty="0">
                <a:latin typeface="Arial" panose="020B0604020202020204" pitchFamily="34" charset="0"/>
                <a:cs typeface="Arial" panose="020B0604020202020204" pitchFamily="34" charset="0"/>
              </a:rPr>
              <a:t>Come in the twilight soft and gray,</a:t>
            </a:r>
          </a:p>
          <a:p>
            <a:pPr algn="l">
              <a:lnSpc>
                <a:spcPct val="100000"/>
              </a:lnSpc>
              <a:spcBef>
                <a:spcPts val="0"/>
              </a:spcBef>
            </a:pPr>
            <a:r>
              <a:rPr lang="en-US" sz="2000" dirty="0">
                <a:latin typeface="Arial" panose="020B0604020202020204" pitchFamily="34" charset="0"/>
                <a:cs typeface="Arial" panose="020B0604020202020204" pitchFamily="34" charset="0"/>
              </a:rPr>
              <a:t>Come in the night or come in the day,</a:t>
            </a:r>
          </a:p>
          <a:p>
            <a:pPr algn="l">
              <a:lnSpc>
                <a:spcPct val="100000"/>
              </a:lnSpc>
              <a:spcBef>
                <a:spcPts val="0"/>
              </a:spcBef>
            </a:pPr>
            <a:r>
              <a:rPr lang="en-US" sz="2000" dirty="0">
                <a:latin typeface="Arial" panose="020B0604020202020204" pitchFamily="34" charset="0"/>
                <a:cs typeface="Arial" panose="020B0604020202020204" pitchFamily="34" charset="0"/>
              </a:rPr>
              <a:t>Come, O love, whene’er you may,</a:t>
            </a:r>
          </a:p>
          <a:p>
            <a:pPr algn="l">
              <a:lnSpc>
                <a:spcPct val="100000"/>
              </a:lnSpc>
              <a:spcBef>
                <a:spcPts val="0"/>
              </a:spcBef>
            </a:pPr>
            <a:r>
              <a:rPr lang="en-US" sz="2000" dirty="0">
                <a:latin typeface="Arial" panose="020B0604020202020204" pitchFamily="34" charset="0"/>
                <a:cs typeface="Arial" panose="020B0604020202020204" pitchFamily="34" charset="0"/>
              </a:rPr>
              <a:t>And you are welcome, welcome.</a:t>
            </a:r>
          </a:p>
        </p:txBody>
      </p:sp>
      <p:sp>
        <p:nvSpPr>
          <p:cNvPr id="2" name="TextBox 1">
            <a:extLst>
              <a:ext uri="{FF2B5EF4-FFF2-40B4-BE49-F238E27FC236}">
                <a16:creationId xmlns:a16="http://schemas.microsoft.com/office/drawing/2014/main" id="{9593F55D-969D-C613-5CC6-55D0FBF5BFB6}"/>
              </a:ext>
            </a:extLst>
          </p:cNvPr>
          <p:cNvSpPr txBox="1"/>
          <p:nvPr/>
        </p:nvSpPr>
        <p:spPr>
          <a:xfrm>
            <a:off x="284271" y="567004"/>
            <a:ext cx="8635612"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Poetic Devices Examples</a:t>
            </a:r>
          </a:p>
        </p:txBody>
      </p:sp>
      <p:sp>
        <p:nvSpPr>
          <p:cNvPr id="3" name="Content Placeholder 2">
            <a:extLst>
              <a:ext uri="{FF2B5EF4-FFF2-40B4-BE49-F238E27FC236}">
                <a16:creationId xmlns:a16="http://schemas.microsoft.com/office/drawing/2014/main" id="{27E273C5-D351-3BB8-1263-98A4644B8B1E}"/>
              </a:ext>
            </a:extLst>
          </p:cNvPr>
          <p:cNvSpPr txBox="1">
            <a:spLocks/>
          </p:cNvSpPr>
          <p:nvPr/>
        </p:nvSpPr>
        <p:spPr>
          <a:xfrm>
            <a:off x="7612634" y="2722240"/>
            <a:ext cx="3212637" cy="2133081"/>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800" i="1" dirty="0">
                <a:latin typeface="Arial" panose="020B0604020202020204" pitchFamily="34" charset="0"/>
                <a:cs typeface="Arial" panose="020B0604020202020204" pitchFamily="34" charset="0"/>
              </a:rPr>
              <a:t>What poetic devices can you find in this example?</a:t>
            </a:r>
          </a:p>
        </p:txBody>
      </p:sp>
    </p:spTree>
    <p:extLst>
      <p:ext uri="{BB962C8B-B14F-4D97-AF65-F5344CB8AC3E}">
        <p14:creationId xmlns:p14="http://schemas.microsoft.com/office/powerpoint/2010/main" val="143431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C20123CC55F54FB419FEF2656D0B67" ma:contentTypeVersion="18" ma:contentTypeDescription="Create a new document." ma:contentTypeScope="" ma:versionID="530eeba448efa15e4eb13aa548216de8">
  <xsd:schema xmlns:xsd="http://www.w3.org/2001/XMLSchema" xmlns:xs="http://www.w3.org/2001/XMLSchema" xmlns:p="http://schemas.microsoft.com/office/2006/metadata/properties" xmlns:ns2="b72ba1e0-34b4-4993-8b13-ea94b42b601b" xmlns:ns3="b5d4d16c-bf63-424b-a50c-8f06863d77c9" targetNamespace="http://schemas.microsoft.com/office/2006/metadata/properties" ma:root="true" ma:fieldsID="60fd2fbb6b7d391bf724b351339150d8" ns2:_="" ns3:_="">
    <xsd:import namespace="b72ba1e0-34b4-4993-8b13-ea94b42b601b"/>
    <xsd:import namespace="b5d4d16c-bf63-424b-a50c-8f06863d77c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2ba1e0-34b4-4993-8b13-ea94b42b60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0a3262-5203-4f8a-8a89-6d95a304a3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d4d16c-bf63-424b-a50c-8f06863d77c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a1c485f-a3a1-46ff-b4d5-f82ec574cdad}" ma:internalName="TaxCatchAll" ma:showField="CatchAllData" ma:web="b5d4d16c-bf63-424b-a50c-8f06863d77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72ba1e0-34b4-4993-8b13-ea94b42b601b">
      <Terms xmlns="http://schemas.microsoft.com/office/infopath/2007/PartnerControls"/>
    </lcf76f155ced4ddcb4097134ff3c332f>
    <TaxCatchAll xmlns="b5d4d16c-bf63-424b-a50c-8f06863d77c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69F767-D654-4CF2-81F6-0FBE48DA84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2ba1e0-34b4-4993-8b13-ea94b42b601b"/>
    <ds:schemaRef ds:uri="b5d4d16c-bf63-424b-a50c-8f06863d77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713F1A-CFFE-4316-B371-AFCA53A3A878}">
  <ds:schemaRefs>
    <ds:schemaRef ds:uri="http://schemas.microsoft.com/office/2006/documentManagement/types"/>
    <ds:schemaRef ds:uri="http://purl.org/dc/dcmitype/"/>
    <ds:schemaRef ds:uri="b72ba1e0-34b4-4993-8b13-ea94b42b601b"/>
    <ds:schemaRef ds:uri="http://purl.org/dc/elements/1.1/"/>
    <ds:schemaRef ds:uri="http://schemas.microsoft.com/office/2006/metadata/properties"/>
    <ds:schemaRef ds:uri="b5d4d16c-bf63-424b-a50c-8f06863d77c9"/>
    <ds:schemaRef ds:uri="http://schemas.microsoft.com/office/infopath/2007/PartnerControl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5EBE090-791C-4F9E-860A-E79E385EC0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6607</TotalTime>
  <Words>1409</Words>
  <Application>Microsoft Office PowerPoint</Application>
  <PresentationFormat>Widescreen</PresentationFormat>
  <Paragraphs>109</Paragraphs>
  <Slides>16</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Arial</vt:lpstr>
      <vt:lpstr>Calibri</vt:lpstr>
      <vt:lpstr>Courier New</vt:lpstr>
      <vt:lpstr>Georgia</vt:lpstr>
      <vt:lpstr>Symbol</vt:lpstr>
      <vt:lpstr>Times New Roman</vt:lpstr>
      <vt:lpstr>Office Theme</vt:lpstr>
      <vt:lpstr>Responding to Key Scenes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Present</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Wise</dc:creator>
  <cp:lastModifiedBy>Jaclyn Randazzo</cp:lastModifiedBy>
  <cp:revision>53</cp:revision>
  <dcterms:created xsi:type="dcterms:W3CDTF">2020-04-06T15:08:23Z</dcterms:created>
  <dcterms:modified xsi:type="dcterms:W3CDTF">2024-12-20T17:46:46Z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0x010100E4C20123CC55F54FB419FEF2656D0B67</vt:lpwstr>
  </property>
  <property fmtid="{D5CDD505-2E9C-101B-9397-08002B2CF9AE}" pid="3" name="MediaServiceImageTags">
    <vt:lpwstr/>
  </property>
</Properties>
</file>