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2" r:id="rId5"/>
    <p:sldId id="294" r:id="rId6"/>
    <p:sldId id="293" r:id="rId7"/>
    <p:sldId id="307" r:id="rId8"/>
    <p:sldId id="316" r:id="rId9"/>
    <p:sldId id="297" r:id="rId10"/>
    <p:sldId id="280" r:id="rId11"/>
    <p:sldId id="304" r:id="rId12"/>
    <p:sldId id="287" r:id="rId13"/>
    <p:sldId id="305" r:id="rId14"/>
    <p:sldId id="288" r:id="rId15"/>
    <p:sldId id="306" r:id="rId16"/>
    <p:sldId id="298" r:id="rId17"/>
    <p:sldId id="290" r:id="rId18"/>
    <p:sldId id="270" r:id="rId19"/>
    <p:sldId id="291" r:id="rId20"/>
    <p:sldId id="289"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999896"/>
    <a:srgbClr val="B3B2B0"/>
    <a:srgbClr val="FFFEFA"/>
    <a:srgbClr val="FFFFFF"/>
    <a:srgbClr val="F8F8F8"/>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Randazzo" userId="0f6d5133-0d29-4937-b5b4-b46595d8c649" providerId="ADAL" clId="{86EDA61B-6FFB-4AE5-A504-C29DE45CFFE2}"/>
    <pc:docChg chg="undo custSel modSld">
      <pc:chgData name="Jaclyn Randazzo" userId="0f6d5133-0d29-4937-b5b4-b46595d8c649" providerId="ADAL" clId="{86EDA61B-6FFB-4AE5-A504-C29DE45CFFE2}" dt="2024-12-02T18:34:31.927" v="9" actId="20577"/>
      <pc:docMkLst>
        <pc:docMk/>
      </pc:docMkLst>
      <pc:sldChg chg="modSp mod">
        <pc:chgData name="Jaclyn Randazzo" userId="0f6d5133-0d29-4937-b5b4-b46595d8c649" providerId="ADAL" clId="{86EDA61B-6FFB-4AE5-A504-C29DE45CFFE2}" dt="2024-12-02T18:34:31.927" v="9" actId="20577"/>
        <pc:sldMkLst>
          <pc:docMk/>
          <pc:sldMk cId="1697420896" sldId="307"/>
        </pc:sldMkLst>
        <pc:spChg chg="mod">
          <ac:chgData name="Jaclyn Randazzo" userId="0f6d5133-0d29-4937-b5b4-b46595d8c649" providerId="ADAL" clId="{86EDA61B-6FFB-4AE5-A504-C29DE45CFFE2}" dt="2024-12-02T18:34:31.927" v="9" actId="20577"/>
          <ac:spMkLst>
            <pc:docMk/>
            <pc:sldMk cId="1697420896" sldId="307"/>
            <ac:spMk id="5" creationId="{5BB4D2E8-D014-F23E-52ED-6923AC14AC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9B71B-3815-4884-8434-8A444B8BC333}" type="doc">
      <dgm:prSet loTypeId="urn:microsoft.com/office/officeart/2005/8/layout/hChevron3" loCatId="process" qsTypeId="urn:microsoft.com/office/officeart/2005/8/quickstyle/simple1" qsCatId="simple" csTypeId="urn:microsoft.com/office/officeart/2005/8/colors/accent1_2" csCatId="accent1" phldr="1"/>
      <dgm:spPr/>
    </dgm:pt>
    <dgm:pt modelId="{7D02CF38-82D4-468C-B61A-EF1E9E4C000F}">
      <dgm:prSet phldrT="[Text]" custT="1"/>
      <dgm:spPr>
        <a:solidFill>
          <a:schemeClr val="tx1"/>
        </a:solidFill>
      </dgm:spPr>
      <dgm:t>
        <a:bodyPr/>
        <a:lstStyle/>
        <a:p>
          <a:pPr algn="ctr"/>
          <a:r>
            <a:rPr lang="en-US" sz="1800">
              <a:latin typeface="Arial" panose="020B0604020202020204" pitchFamily="34" charset="0"/>
              <a:cs typeface="Arial" panose="020B0604020202020204" pitchFamily="34" charset="0"/>
            </a:rPr>
            <a:t>Malcolm Little was born in Omaha in 1925 </a:t>
          </a:r>
        </a:p>
      </dgm:t>
    </dgm:pt>
    <dgm:pt modelId="{7E6D7362-5E42-436A-84AC-BD42108A49AA}" type="parTrans" cxnId="{DF5F0993-F285-499F-AA00-8E2513D381D9}">
      <dgm:prSet/>
      <dgm:spPr/>
      <dgm:t>
        <a:bodyPr/>
        <a:lstStyle/>
        <a:p>
          <a:endParaRPr lang="en-US"/>
        </a:p>
      </dgm:t>
    </dgm:pt>
    <dgm:pt modelId="{16EEFBBE-6DAE-4E46-B7E2-673C47E9F5D8}" type="sibTrans" cxnId="{DF5F0993-F285-499F-AA00-8E2513D381D9}">
      <dgm:prSet/>
      <dgm:spPr/>
      <dgm:t>
        <a:bodyPr/>
        <a:lstStyle/>
        <a:p>
          <a:endParaRPr lang="en-US"/>
        </a:p>
      </dgm:t>
    </dgm:pt>
    <dgm:pt modelId="{6B7F0B84-25A9-40C9-B7B7-3339C0F24134}">
      <dgm:prSet phldrT="[Text]"/>
      <dgm:spPr>
        <a:solidFill>
          <a:schemeClr val="tx1"/>
        </a:solidFill>
      </dgm:spPr>
      <dgm:t>
        <a:bodyPr/>
        <a:lstStyle/>
        <a:p>
          <a:endParaRPr lang="en-US"/>
        </a:p>
      </dgm:t>
    </dgm:pt>
    <dgm:pt modelId="{712E5947-1319-41CC-AF21-6A778A4FA090}" type="parTrans" cxnId="{425CD778-9EC2-41A6-A1DB-B43EC1E7F771}">
      <dgm:prSet/>
      <dgm:spPr/>
      <dgm:t>
        <a:bodyPr/>
        <a:lstStyle/>
        <a:p>
          <a:endParaRPr lang="en-US"/>
        </a:p>
      </dgm:t>
    </dgm:pt>
    <dgm:pt modelId="{F339A2F6-ADB7-4D16-BA4A-A89F2002A4D9}" type="sibTrans" cxnId="{425CD778-9EC2-41A6-A1DB-B43EC1E7F771}">
      <dgm:prSet/>
      <dgm:spPr/>
      <dgm:t>
        <a:bodyPr/>
        <a:lstStyle/>
        <a:p>
          <a:endParaRPr lang="en-US"/>
        </a:p>
      </dgm:t>
    </dgm:pt>
    <dgm:pt modelId="{30D543CB-E40A-475D-989C-F272F7FF7658}">
      <dgm:prSet phldrT="[Text]"/>
      <dgm:spPr>
        <a:solidFill>
          <a:schemeClr val="tx1"/>
        </a:solidFill>
      </dgm:spPr>
      <dgm:t>
        <a:bodyPr/>
        <a:lstStyle/>
        <a:p>
          <a:endParaRPr lang="en-US"/>
        </a:p>
      </dgm:t>
    </dgm:pt>
    <dgm:pt modelId="{F619CFEA-D657-4082-B946-7F4071B3D993}" type="parTrans" cxnId="{3441D318-18AC-4C52-87FD-395FB943A994}">
      <dgm:prSet/>
      <dgm:spPr/>
      <dgm:t>
        <a:bodyPr/>
        <a:lstStyle/>
        <a:p>
          <a:endParaRPr lang="en-US"/>
        </a:p>
      </dgm:t>
    </dgm:pt>
    <dgm:pt modelId="{69113AD9-0AD0-4C0A-BC90-68A2C349761B}" type="sibTrans" cxnId="{3441D318-18AC-4C52-87FD-395FB943A994}">
      <dgm:prSet/>
      <dgm:spPr/>
      <dgm:t>
        <a:bodyPr/>
        <a:lstStyle/>
        <a:p>
          <a:endParaRPr lang="en-US"/>
        </a:p>
      </dgm:t>
    </dgm:pt>
    <dgm:pt modelId="{D1CA4AD5-2619-470D-954F-E6B2B996C7E3}">
      <dgm:prSet phldrT="[Text]"/>
      <dgm:spPr>
        <a:solidFill>
          <a:schemeClr val="tx1"/>
        </a:solidFill>
      </dgm:spPr>
      <dgm:t>
        <a:bodyPr/>
        <a:lstStyle/>
        <a:p>
          <a:endParaRPr lang="en-US"/>
        </a:p>
      </dgm:t>
    </dgm:pt>
    <dgm:pt modelId="{2C835B8D-5FD3-409D-B048-01C151223271}" type="parTrans" cxnId="{2C74FCB8-2A3C-4D94-877E-6DD238BCD834}">
      <dgm:prSet/>
      <dgm:spPr/>
      <dgm:t>
        <a:bodyPr/>
        <a:lstStyle/>
        <a:p>
          <a:endParaRPr lang="en-US"/>
        </a:p>
      </dgm:t>
    </dgm:pt>
    <dgm:pt modelId="{9666FE39-CB34-4DDD-99FC-69B6E0B40B56}" type="sibTrans" cxnId="{2C74FCB8-2A3C-4D94-877E-6DD238BCD834}">
      <dgm:prSet/>
      <dgm:spPr/>
      <dgm:t>
        <a:bodyPr/>
        <a:lstStyle/>
        <a:p>
          <a:endParaRPr lang="en-US"/>
        </a:p>
      </dgm:t>
    </dgm:pt>
    <dgm:pt modelId="{8EE39157-CF34-4991-9833-87EB72EA9D79}" type="pres">
      <dgm:prSet presAssocID="{46B9B71B-3815-4884-8434-8A444B8BC333}" presName="Name0" presStyleCnt="0">
        <dgm:presLayoutVars>
          <dgm:dir/>
          <dgm:resizeHandles val="exact"/>
        </dgm:presLayoutVars>
      </dgm:prSet>
      <dgm:spPr/>
    </dgm:pt>
    <dgm:pt modelId="{35DAB1C5-79CC-402D-BEB5-D84403064BB2}" type="pres">
      <dgm:prSet presAssocID="{7D02CF38-82D4-468C-B61A-EF1E9E4C000F}" presName="parTxOnly" presStyleLbl="node1" presStyleIdx="0" presStyleCnt="4" custScaleX="117583" custLinFactNeighborX="-14167">
        <dgm:presLayoutVars>
          <dgm:bulletEnabled val="1"/>
        </dgm:presLayoutVars>
      </dgm:prSet>
      <dgm:spPr/>
    </dgm:pt>
    <dgm:pt modelId="{96CBE5E6-BB3B-46DB-B38D-B651381B1A3F}" type="pres">
      <dgm:prSet presAssocID="{16EEFBBE-6DAE-4E46-B7E2-673C47E9F5D8}" presName="parSpace" presStyleCnt="0"/>
      <dgm:spPr/>
    </dgm:pt>
    <dgm:pt modelId="{14A42322-E61E-4022-9598-F8790774F469}" type="pres">
      <dgm:prSet presAssocID="{6B7F0B84-25A9-40C9-B7B7-3339C0F24134}" presName="parTxOnly" presStyleLbl="node1" presStyleIdx="1" presStyleCnt="4">
        <dgm:presLayoutVars>
          <dgm:bulletEnabled val="1"/>
        </dgm:presLayoutVars>
      </dgm:prSet>
      <dgm:spPr/>
    </dgm:pt>
    <dgm:pt modelId="{D6D5BDE7-C9F3-4712-9BA6-5148D0269162}" type="pres">
      <dgm:prSet presAssocID="{F339A2F6-ADB7-4D16-BA4A-A89F2002A4D9}" presName="parSpace" presStyleCnt="0"/>
      <dgm:spPr/>
    </dgm:pt>
    <dgm:pt modelId="{6972D54B-D98E-4A05-AACC-A047B7A9E557}" type="pres">
      <dgm:prSet presAssocID="{D1CA4AD5-2619-470D-954F-E6B2B996C7E3}" presName="parTxOnly" presStyleLbl="node1" presStyleIdx="2" presStyleCnt="4">
        <dgm:presLayoutVars>
          <dgm:bulletEnabled val="1"/>
        </dgm:presLayoutVars>
      </dgm:prSet>
      <dgm:spPr/>
    </dgm:pt>
    <dgm:pt modelId="{2BC03F91-9755-4D98-8428-A9775DA5C88D}" type="pres">
      <dgm:prSet presAssocID="{9666FE39-CB34-4DDD-99FC-69B6E0B40B56}" presName="parSpace" presStyleCnt="0"/>
      <dgm:spPr/>
    </dgm:pt>
    <dgm:pt modelId="{34905CAC-7C78-45A1-A1DD-676A8A89044E}" type="pres">
      <dgm:prSet presAssocID="{30D543CB-E40A-475D-989C-F272F7FF7658}" presName="parTxOnly" presStyleLbl="node1" presStyleIdx="3" presStyleCnt="4">
        <dgm:presLayoutVars>
          <dgm:bulletEnabled val="1"/>
        </dgm:presLayoutVars>
      </dgm:prSet>
      <dgm:spPr/>
    </dgm:pt>
  </dgm:ptLst>
  <dgm:cxnLst>
    <dgm:cxn modelId="{3441D318-18AC-4C52-87FD-395FB943A994}" srcId="{46B9B71B-3815-4884-8434-8A444B8BC333}" destId="{30D543CB-E40A-475D-989C-F272F7FF7658}" srcOrd="3" destOrd="0" parTransId="{F619CFEA-D657-4082-B946-7F4071B3D993}" sibTransId="{69113AD9-0AD0-4C0A-BC90-68A2C349761B}"/>
    <dgm:cxn modelId="{45437B24-C605-4FBA-860C-78321715CF1B}" type="presOf" srcId="{6B7F0B84-25A9-40C9-B7B7-3339C0F24134}" destId="{14A42322-E61E-4022-9598-F8790774F469}" srcOrd="0" destOrd="0" presId="urn:microsoft.com/office/officeart/2005/8/layout/hChevron3"/>
    <dgm:cxn modelId="{425CD778-9EC2-41A6-A1DB-B43EC1E7F771}" srcId="{46B9B71B-3815-4884-8434-8A444B8BC333}" destId="{6B7F0B84-25A9-40C9-B7B7-3339C0F24134}" srcOrd="1" destOrd="0" parTransId="{712E5947-1319-41CC-AF21-6A778A4FA090}" sibTransId="{F339A2F6-ADB7-4D16-BA4A-A89F2002A4D9}"/>
    <dgm:cxn modelId="{DF5F0993-F285-499F-AA00-8E2513D381D9}" srcId="{46B9B71B-3815-4884-8434-8A444B8BC333}" destId="{7D02CF38-82D4-468C-B61A-EF1E9E4C000F}" srcOrd="0" destOrd="0" parTransId="{7E6D7362-5E42-436A-84AC-BD42108A49AA}" sibTransId="{16EEFBBE-6DAE-4E46-B7E2-673C47E9F5D8}"/>
    <dgm:cxn modelId="{439347AF-BFD8-4096-A710-2367270701FF}" type="presOf" srcId="{30D543CB-E40A-475D-989C-F272F7FF7658}" destId="{34905CAC-7C78-45A1-A1DD-676A8A89044E}" srcOrd="0" destOrd="0" presId="urn:microsoft.com/office/officeart/2005/8/layout/hChevron3"/>
    <dgm:cxn modelId="{2C74FCB8-2A3C-4D94-877E-6DD238BCD834}" srcId="{46B9B71B-3815-4884-8434-8A444B8BC333}" destId="{D1CA4AD5-2619-470D-954F-E6B2B996C7E3}" srcOrd="2" destOrd="0" parTransId="{2C835B8D-5FD3-409D-B048-01C151223271}" sibTransId="{9666FE39-CB34-4DDD-99FC-69B6E0B40B56}"/>
    <dgm:cxn modelId="{8AF190D5-2455-42E6-A68C-70CB15339142}" type="presOf" srcId="{7D02CF38-82D4-468C-B61A-EF1E9E4C000F}" destId="{35DAB1C5-79CC-402D-BEB5-D84403064BB2}" srcOrd="0" destOrd="0" presId="urn:microsoft.com/office/officeart/2005/8/layout/hChevron3"/>
    <dgm:cxn modelId="{6B3B50E2-2679-475F-BB32-997D5DAD8CDE}" type="presOf" srcId="{D1CA4AD5-2619-470D-954F-E6B2B996C7E3}" destId="{6972D54B-D98E-4A05-AACC-A047B7A9E557}" srcOrd="0" destOrd="0" presId="urn:microsoft.com/office/officeart/2005/8/layout/hChevron3"/>
    <dgm:cxn modelId="{5F7B21F3-F756-44E6-AD55-45685FE5D28B}" type="presOf" srcId="{46B9B71B-3815-4884-8434-8A444B8BC333}" destId="{8EE39157-CF34-4991-9833-87EB72EA9D79}" srcOrd="0" destOrd="0" presId="urn:microsoft.com/office/officeart/2005/8/layout/hChevron3"/>
    <dgm:cxn modelId="{0E667FC4-60BC-4874-BFAD-240720808DF6}" type="presParOf" srcId="{8EE39157-CF34-4991-9833-87EB72EA9D79}" destId="{35DAB1C5-79CC-402D-BEB5-D84403064BB2}" srcOrd="0" destOrd="0" presId="urn:microsoft.com/office/officeart/2005/8/layout/hChevron3"/>
    <dgm:cxn modelId="{D750C29B-F952-4620-A51F-1D4981BA7AB1}" type="presParOf" srcId="{8EE39157-CF34-4991-9833-87EB72EA9D79}" destId="{96CBE5E6-BB3B-46DB-B38D-B651381B1A3F}" srcOrd="1" destOrd="0" presId="urn:microsoft.com/office/officeart/2005/8/layout/hChevron3"/>
    <dgm:cxn modelId="{68528DAB-0CA2-40B2-A257-938A8209F6A7}" type="presParOf" srcId="{8EE39157-CF34-4991-9833-87EB72EA9D79}" destId="{14A42322-E61E-4022-9598-F8790774F469}" srcOrd="2" destOrd="0" presId="urn:microsoft.com/office/officeart/2005/8/layout/hChevron3"/>
    <dgm:cxn modelId="{DD6952C2-1A3D-4863-B2F1-F1816A42991C}" type="presParOf" srcId="{8EE39157-CF34-4991-9833-87EB72EA9D79}" destId="{D6D5BDE7-C9F3-4712-9BA6-5148D0269162}" srcOrd="3" destOrd="0" presId="urn:microsoft.com/office/officeart/2005/8/layout/hChevron3"/>
    <dgm:cxn modelId="{9E15A53C-531A-4E93-8978-C2D9D5862EA4}" type="presParOf" srcId="{8EE39157-CF34-4991-9833-87EB72EA9D79}" destId="{6972D54B-D98E-4A05-AACC-A047B7A9E557}" srcOrd="4" destOrd="0" presId="urn:microsoft.com/office/officeart/2005/8/layout/hChevron3"/>
    <dgm:cxn modelId="{4D96A8D2-649F-44FE-8551-F2757F9FE7A1}" type="presParOf" srcId="{8EE39157-CF34-4991-9833-87EB72EA9D79}" destId="{2BC03F91-9755-4D98-8428-A9775DA5C88D}" srcOrd="5" destOrd="0" presId="urn:microsoft.com/office/officeart/2005/8/layout/hChevron3"/>
    <dgm:cxn modelId="{7AE19160-1289-4EF9-BFC9-7262AEAD79EC}" type="presParOf" srcId="{8EE39157-CF34-4991-9833-87EB72EA9D79}" destId="{34905CAC-7C78-45A1-A1DD-676A8A89044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AB1C5-79CC-402D-BEB5-D84403064BB2}">
      <dsp:nvSpPr>
        <dsp:cNvPr id="0" name=""/>
        <dsp:cNvSpPr/>
      </dsp:nvSpPr>
      <dsp:spPr>
        <a:xfrm>
          <a:off x="0" y="2255308"/>
          <a:ext cx="2669281" cy="908050"/>
        </a:xfrm>
        <a:prstGeom prst="homePlat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Malcolm Little was born in Omaha in 1925 </a:t>
          </a:r>
        </a:p>
      </dsp:txBody>
      <dsp:txXfrm>
        <a:off x="0" y="2255308"/>
        <a:ext cx="2442269" cy="908050"/>
      </dsp:txXfrm>
    </dsp:sp>
    <dsp:sp modelId="{14A42322-E61E-4022-9598-F8790774F469}">
      <dsp:nvSpPr>
        <dsp:cNvPr id="0" name=""/>
        <dsp:cNvSpPr/>
      </dsp:nvSpPr>
      <dsp:spPr>
        <a:xfrm>
          <a:off x="2220465" y="2255308"/>
          <a:ext cx="2270124" cy="90805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125349" rIns="62675" bIns="125349"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2674490" y="2255308"/>
        <a:ext cx="1362074" cy="908050"/>
      </dsp:txXfrm>
    </dsp:sp>
    <dsp:sp modelId="{6972D54B-D98E-4A05-AACC-A047B7A9E557}">
      <dsp:nvSpPr>
        <dsp:cNvPr id="0" name=""/>
        <dsp:cNvSpPr/>
      </dsp:nvSpPr>
      <dsp:spPr>
        <a:xfrm>
          <a:off x="4036565" y="2255308"/>
          <a:ext cx="2270124" cy="90805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125349" rIns="62675" bIns="125349"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4490590" y="2255308"/>
        <a:ext cx="1362074" cy="908050"/>
      </dsp:txXfrm>
    </dsp:sp>
    <dsp:sp modelId="{34905CAC-7C78-45A1-A1DD-676A8A89044E}">
      <dsp:nvSpPr>
        <dsp:cNvPr id="0" name=""/>
        <dsp:cNvSpPr/>
      </dsp:nvSpPr>
      <dsp:spPr>
        <a:xfrm>
          <a:off x="5852665" y="2255308"/>
          <a:ext cx="2270124" cy="90805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125349" rIns="62675" bIns="125349"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6306690" y="2255308"/>
        <a:ext cx="1362074" cy="9080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Arial" panose="020B0604020202020204" pitchFamily="34" charset="0"/>
                <a:ea typeface="Aptos" panose="020B0004020202020204" pitchFamily="34" charset="0"/>
                <a:cs typeface="Arial" panose="020B0604020202020204" pitchFamily="34" charset="0"/>
              </a:rPr>
              <a:t>https://ondemand.metopera.org/performance/detail/d15c1abe-32a4-598b-a775-8c419741e411</a:t>
            </a:r>
          </a:p>
          <a:p>
            <a:endParaRPr lang="en-US"/>
          </a:p>
        </p:txBody>
      </p:sp>
      <p:sp>
        <p:nvSpPr>
          <p:cNvPr id="4" name="Slide Number Placeholder 3"/>
          <p:cNvSpPr>
            <a:spLocks noGrp="1"/>
          </p:cNvSpPr>
          <p:nvPr>
            <p:ph type="sldNum" sz="quarter" idx="5"/>
          </p:nvPr>
        </p:nvSpPr>
        <p:spPr/>
        <p:txBody>
          <a:bodyPr/>
          <a:lstStyle/>
          <a:p>
            <a:fld id="{101DECFC-91BF-4AD5-8C5F-471766CF9085}" type="slidenum">
              <a:rPr lang="en-US" smtClean="0"/>
              <a:t>7</a:t>
            </a:fld>
            <a:endParaRPr lang="en-US"/>
          </a:p>
        </p:txBody>
      </p:sp>
    </p:spTree>
    <p:extLst>
      <p:ext uri="{BB962C8B-B14F-4D97-AF65-F5344CB8AC3E}">
        <p14:creationId xmlns:p14="http://schemas.microsoft.com/office/powerpoint/2010/main" val="118363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Arial" panose="020B0604020202020204" pitchFamily="34" charset="0"/>
                <a:ea typeface="Aptos" panose="020B0004020202020204" pitchFamily="34" charset="0"/>
                <a:cs typeface="Arial" panose="020B0604020202020204" pitchFamily="34" charset="0"/>
              </a:rPr>
              <a:t>https://ondemand.metopera.org/performance/detail/d15c1abe-32a4-598b-a775-8c419741e411</a:t>
            </a:r>
          </a:p>
        </p:txBody>
      </p:sp>
      <p:sp>
        <p:nvSpPr>
          <p:cNvPr id="4" name="Slide Number Placeholder 3"/>
          <p:cNvSpPr>
            <a:spLocks noGrp="1"/>
          </p:cNvSpPr>
          <p:nvPr>
            <p:ph type="sldNum" sz="quarter" idx="5"/>
          </p:nvPr>
        </p:nvSpPr>
        <p:spPr/>
        <p:txBody>
          <a:bodyPr/>
          <a:lstStyle/>
          <a:p>
            <a:fld id="{101DECFC-91BF-4AD5-8C5F-471766CF9085}" type="slidenum">
              <a:rPr lang="en-US" smtClean="0"/>
              <a:t>8</a:t>
            </a:fld>
            <a:endParaRPr lang="en-US"/>
          </a:p>
        </p:txBody>
      </p:sp>
    </p:spTree>
    <p:extLst>
      <p:ext uri="{BB962C8B-B14F-4D97-AF65-F5344CB8AC3E}">
        <p14:creationId xmlns:p14="http://schemas.microsoft.com/office/powerpoint/2010/main" val="114728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Arial" panose="020B0604020202020204" pitchFamily="34" charset="0"/>
                <a:ea typeface="Aptos" panose="020B0004020202020204" pitchFamily="34" charset="0"/>
                <a:cs typeface="Arial" panose="020B0604020202020204" pitchFamily="34" charset="0"/>
              </a:rPr>
              <a:t>https://ondemand.metopera.org/performance/detail/d15c1abe-32a4-598b-a775-8c419741e411</a:t>
            </a:r>
          </a:p>
        </p:txBody>
      </p:sp>
      <p:sp>
        <p:nvSpPr>
          <p:cNvPr id="4" name="Slide Number Placeholder 3"/>
          <p:cNvSpPr>
            <a:spLocks noGrp="1"/>
          </p:cNvSpPr>
          <p:nvPr>
            <p:ph type="sldNum" sz="quarter" idx="5"/>
          </p:nvPr>
        </p:nvSpPr>
        <p:spPr/>
        <p:txBody>
          <a:bodyPr/>
          <a:lstStyle/>
          <a:p>
            <a:fld id="{101DECFC-91BF-4AD5-8C5F-471766CF9085}" type="slidenum">
              <a:rPr lang="en-US" smtClean="0"/>
              <a:t>10</a:t>
            </a:fld>
            <a:endParaRPr lang="en-US"/>
          </a:p>
        </p:txBody>
      </p:sp>
    </p:spTree>
    <p:extLst>
      <p:ext uri="{BB962C8B-B14F-4D97-AF65-F5344CB8AC3E}">
        <p14:creationId xmlns:p14="http://schemas.microsoft.com/office/powerpoint/2010/main" val="335987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Arial" panose="020B0604020202020204" pitchFamily="34" charset="0"/>
                <a:ea typeface="Aptos" panose="020B0004020202020204" pitchFamily="34" charset="0"/>
                <a:cs typeface="Arial" panose="020B0604020202020204" pitchFamily="34" charset="0"/>
              </a:rPr>
              <a:t>https://ondemand.metopera.org/performance/detail/d15c1abe-32a4-598b-a775-8c419741e411</a:t>
            </a:r>
          </a:p>
        </p:txBody>
      </p:sp>
      <p:sp>
        <p:nvSpPr>
          <p:cNvPr id="4" name="Slide Number Placeholder 3"/>
          <p:cNvSpPr>
            <a:spLocks noGrp="1"/>
          </p:cNvSpPr>
          <p:nvPr>
            <p:ph type="sldNum" sz="quarter" idx="5"/>
          </p:nvPr>
        </p:nvSpPr>
        <p:spPr/>
        <p:txBody>
          <a:bodyPr/>
          <a:lstStyle/>
          <a:p>
            <a:fld id="{101DECFC-91BF-4AD5-8C5F-471766CF9085}" type="slidenum">
              <a:rPr lang="en-US" smtClean="0"/>
              <a:t>12</a:t>
            </a:fld>
            <a:endParaRPr lang="en-US"/>
          </a:p>
        </p:txBody>
      </p:sp>
    </p:spTree>
    <p:extLst>
      <p:ext uri="{BB962C8B-B14F-4D97-AF65-F5344CB8AC3E}">
        <p14:creationId xmlns:p14="http://schemas.microsoft.com/office/powerpoint/2010/main" val="3105057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1DECFC-91BF-4AD5-8C5F-471766CF9085}" type="slidenum">
              <a:rPr lang="en-US" smtClean="0"/>
              <a:t>17</a:t>
            </a:fld>
            <a:endParaRPr lang="en-US"/>
          </a:p>
        </p:txBody>
      </p:sp>
    </p:spTree>
    <p:extLst>
      <p:ext uri="{BB962C8B-B14F-4D97-AF65-F5344CB8AC3E}">
        <p14:creationId xmlns:p14="http://schemas.microsoft.com/office/powerpoint/2010/main" val="1244031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text on a black background&#10;&#10;Description automatically generated">
            <a:extLst>
              <a:ext uri="{FF2B5EF4-FFF2-40B4-BE49-F238E27FC236}">
                <a16:creationId xmlns:a16="http://schemas.microsoft.com/office/drawing/2014/main" id="{8C26A1FD-29AB-12F8-F95B-18FBBDA0A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1086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vl1pPr>
          </a:lstStyle>
          <a:p>
            <a:r>
              <a:rPr lang="en-US"/>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EFDDC1F-B4C4-1112-8B12-1145455CBFBE}"/>
              </a:ext>
            </a:extLst>
          </p:cNvPr>
          <p:cNvSpPr txBox="1"/>
          <p:nvPr userDrawn="1"/>
        </p:nvSpPr>
        <p:spPr>
          <a:xfrm>
            <a:off x="10200815" y="6225545"/>
            <a:ext cx="3598698" cy="261610"/>
          </a:xfrm>
          <a:prstGeom prst="rect">
            <a:avLst/>
          </a:prstGeom>
          <a:noFill/>
        </p:spPr>
        <p:txBody>
          <a:bodyPr wrap="square" rtlCol="0">
            <a:spAutoFit/>
          </a:bodyPr>
          <a:lstStyle/>
          <a:p>
            <a:r>
              <a:rPr lang="en-US" sz="110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26328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vl1pPr>
          </a:lstStyle>
          <a:p>
            <a:r>
              <a:rPr lang="en-US"/>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Box 5">
            <a:extLst>
              <a:ext uri="{FF2B5EF4-FFF2-40B4-BE49-F238E27FC236}">
                <a16:creationId xmlns:a16="http://schemas.microsoft.com/office/drawing/2014/main" id="{26DC7FEE-B5B9-4341-AB5F-09EDBE4D0ADB}"/>
              </a:ext>
            </a:extLst>
          </p:cNvPr>
          <p:cNvSpPr txBox="1"/>
          <p:nvPr userDrawn="1"/>
        </p:nvSpPr>
        <p:spPr>
          <a:xfrm>
            <a:off x="10200815" y="6225545"/>
            <a:ext cx="3598698" cy="261610"/>
          </a:xfrm>
          <a:prstGeom prst="rect">
            <a:avLst/>
          </a:prstGeom>
          <a:noFill/>
        </p:spPr>
        <p:txBody>
          <a:bodyPr wrap="square" rtlCol="0">
            <a:spAutoFit/>
          </a:bodyPr>
          <a:lstStyle/>
          <a:p>
            <a:r>
              <a:rPr lang="en-US" sz="110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45167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6" name="TextBox 5">
            <a:extLst>
              <a:ext uri="{FF2B5EF4-FFF2-40B4-BE49-F238E27FC236}">
                <a16:creationId xmlns:a16="http://schemas.microsoft.com/office/drawing/2014/main" id="{6EB3DC2B-4192-3D86-C649-5F853B433217}"/>
              </a:ext>
            </a:extLst>
          </p:cNvPr>
          <p:cNvSpPr txBox="1"/>
          <p:nvPr userDrawn="1"/>
        </p:nvSpPr>
        <p:spPr>
          <a:xfrm>
            <a:off x="10200815" y="6225545"/>
            <a:ext cx="3598698" cy="261610"/>
          </a:xfrm>
          <a:prstGeom prst="rect">
            <a:avLst/>
          </a:prstGeom>
          <a:noFill/>
        </p:spPr>
        <p:txBody>
          <a:bodyPr wrap="square" rtlCol="0">
            <a:spAutoFit/>
          </a:bodyPr>
          <a:lstStyle/>
          <a:p>
            <a:r>
              <a:rPr lang="en-US" sz="110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01954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3458" y="2430687"/>
            <a:ext cx="10984375" cy="1180618"/>
          </a:xfrm>
        </p:spPr>
        <p:txBody>
          <a:bodyPr anchor="b">
            <a:norm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1524000" y="383732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400F-DAA0-45CD-9B80-ED5465233AB4}" type="slidenum">
              <a:rPr lang="en-US" smtClean="0"/>
              <a:t>‹#›</a:t>
            </a:fld>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E27E358-3B32-5874-B1A0-BE10BB2C06B0}"/>
              </a:ext>
            </a:extLst>
          </p:cNvPr>
          <p:cNvSpPr txBox="1"/>
          <p:nvPr userDrawn="1"/>
        </p:nvSpPr>
        <p:spPr>
          <a:xfrm>
            <a:off x="10200815" y="6225545"/>
            <a:ext cx="3598698" cy="261610"/>
          </a:xfrm>
          <a:prstGeom prst="rect">
            <a:avLst/>
          </a:prstGeom>
          <a:noFill/>
        </p:spPr>
        <p:txBody>
          <a:bodyPr wrap="square" rtlCol="0">
            <a:spAutoFit/>
          </a:bodyPr>
          <a:lstStyle/>
          <a:p>
            <a:r>
              <a:rPr lang="en-US" sz="110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5_Title Slide">
    <p:spTree>
      <p:nvGrpSpPr>
        <p:cNvPr id="1" name="Shape 25"/>
        <p:cNvGrpSpPr/>
        <p:nvPr/>
      </p:nvGrpSpPr>
      <p:grpSpPr>
        <a:xfrm>
          <a:off x="0" y="0"/>
          <a:ext cx="0" cy="0"/>
          <a:chOff x="0" y="0"/>
          <a:chExt cx="0" cy="0"/>
        </a:xfrm>
      </p:grpSpPr>
      <p:sp>
        <p:nvSpPr>
          <p:cNvPr id="26" name="Google Shape;26;p21"/>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1"/>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1"/>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8725A426-26D0-B4AE-6376-F6D2B3825499}"/>
              </a:ext>
            </a:extLst>
          </p:cNvPr>
          <p:cNvSpPr txBox="1"/>
          <p:nvPr userDrawn="1"/>
        </p:nvSpPr>
        <p:spPr>
          <a:xfrm>
            <a:off x="10200815" y="6225545"/>
            <a:ext cx="3598698" cy="261610"/>
          </a:xfrm>
          <a:prstGeom prst="rect">
            <a:avLst/>
          </a:prstGeom>
          <a:noFill/>
        </p:spPr>
        <p:txBody>
          <a:bodyPr wrap="square" rtlCol="0">
            <a:spAutoFit/>
          </a:bodyPr>
          <a:lstStyle/>
          <a:p>
            <a:r>
              <a:rPr lang="en-US" sz="110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772800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49"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demand.metopera.org/performance/detail/d15c1abe-32a4-598b-a775-8c419741e411"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ondemand.metopera.org/performance/detail/d15c1abe-32a4-598b-a775-8c419741e411"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ondemand.metopera.org/performance/detail/d15c1abe-32a4-598b-a775-8c419741e41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a:bodyPr>
          <a:lstStyle/>
          <a:p>
            <a:r>
              <a:rPr lang="en-US" sz="5400" b="1">
                <a:solidFill>
                  <a:srgbClr val="FFFEFA"/>
                </a:solidFill>
                <a:latin typeface="Arial" panose="020B0604020202020204" pitchFamily="34" charset="0"/>
                <a:cs typeface="Arial" panose="020B0604020202020204" pitchFamily="34" charset="0"/>
              </a:rPr>
              <a:t>Exploring Story 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a:solidFill>
                  <a:srgbClr val="FFFEFA"/>
                </a:solidFill>
                <a:latin typeface="Arial" panose="020B0604020202020204" pitchFamily="34" charset="0"/>
                <a:cs typeface="Arial" panose="020B0604020202020204" pitchFamily="34" charset="0"/>
              </a:rPr>
              <a:t>Enriching the Humanities Through Opera</a:t>
            </a:r>
          </a:p>
        </p:txBody>
      </p:sp>
      <p:sp>
        <p:nvSpPr>
          <p:cNvPr id="11" name="TextBox 10">
            <a:extLst>
              <a:ext uri="{FF2B5EF4-FFF2-40B4-BE49-F238E27FC236}">
                <a16:creationId xmlns:a16="http://schemas.microsoft.com/office/drawing/2014/main" id="{F99634CE-32AF-7899-4868-46FA31B121D1}"/>
              </a:ext>
            </a:extLst>
          </p:cNvPr>
          <p:cNvSpPr txBox="1"/>
          <p:nvPr/>
        </p:nvSpPr>
        <p:spPr>
          <a:xfrm>
            <a:off x="7753036" y="6133920"/>
            <a:ext cx="3598698" cy="261610"/>
          </a:xfrm>
          <a:prstGeom prst="rect">
            <a:avLst/>
          </a:prstGeom>
          <a:noFill/>
        </p:spPr>
        <p:txBody>
          <a:bodyPr wrap="square" rtlCol="0">
            <a:spAutoFit/>
          </a:bodyPr>
          <a:lstStyle/>
          <a:p>
            <a:r>
              <a:rPr lang="en-US" sz="1100">
                <a:solidFill>
                  <a:srgbClr val="999896"/>
                </a:solidFill>
                <a:latin typeface="Arial" panose="020B0604020202020204" pitchFamily="34" charset="0"/>
                <a:cs typeface="Arial" panose="020B0604020202020204" pitchFamily="34" charset="0"/>
              </a:rPr>
              <a:t>Made possible by the generous support from the</a:t>
            </a:r>
          </a:p>
        </p:txBody>
      </p:sp>
      <p:pic>
        <p:nvPicPr>
          <p:cNvPr id="5" name="Picture 4" descr="A white and orange logo&#10;&#10;Description automatically generated">
            <a:extLst>
              <a:ext uri="{FF2B5EF4-FFF2-40B4-BE49-F238E27FC236}">
                <a16:creationId xmlns:a16="http://schemas.microsoft.com/office/drawing/2014/main" id="{370BEB4E-52B3-4D67-BC68-C975C30EB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Tree>
    <p:extLst>
      <p:ext uri="{BB962C8B-B14F-4D97-AF65-F5344CB8AC3E}">
        <p14:creationId xmlns:p14="http://schemas.microsoft.com/office/powerpoint/2010/main" val="268468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a:latin typeface="Arial" panose="020B0604020202020204" pitchFamily="34" charset="0"/>
                <a:cs typeface="Arial" panose="020B0604020202020204" pitchFamily="34" charset="0"/>
              </a:rPr>
              <a:t>Key Scene #2 continued</a:t>
            </a:r>
          </a:p>
        </p:txBody>
      </p:sp>
      <p:sp>
        <p:nvSpPr>
          <p:cNvPr id="7" name="TextBox 6">
            <a:extLst>
              <a:ext uri="{FF2B5EF4-FFF2-40B4-BE49-F238E27FC236}">
                <a16:creationId xmlns:a16="http://schemas.microsoft.com/office/drawing/2014/main" id="{0B31F33B-7716-4F6C-C203-9D72DB24EBF8}"/>
              </a:ext>
            </a:extLst>
          </p:cNvPr>
          <p:cNvSpPr txBox="1"/>
          <p:nvPr/>
        </p:nvSpPr>
        <p:spPr>
          <a:xfrm>
            <a:off x="368299" y="2828833"/>
            <a:ext cx="6709228" cy="923330"/>
          </a:xfrm>
          <a:prstGeom prst="rect">
            <a:avLst/>
          </a:prstGeom>
          <a:noFill/>
        </p:spPr>
        <p:txBody>
          <a:bodyPr wrap="square">
            <a:spAutoFit/>
          </a:bodyPr>
          <a:lstStyle/>
          <a:p>
            <a:r>
              <a:rPr lang="en-US" u="sng" kern="10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kern="10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kern="100">
                <a:latin typeface="Arial" panose="020B0604020202020204" pitchFamily="34" charset="0"/>
                <a:ea typeface="Times New Roman" panose="02020603050405020304" pitchFamily="18" charset="0"/>
                <a:cs typeface="Arial" panose="020B0604020202020204" pitchFamily="34" charset="0"/>
              </a:rPr>
              <a:t>Track #16. ACT II: You are not empty</a:t>
            </a:r>
          </a:p>
          <a:p>
            <a:r>
              <a:rPr lang="en-US" kern="100">
                <a:latin typeface="Arial" panose="020B0604020202020204" pitchFamily="34" charset="0"/>
                <a:ea typeface="Times New Roman" panose="02020603050405020304" pitchFamily="18" charset="0"/>
                <a:cs typeface="Arial" panose="020B0604020202020204" pitchFamily="34" charset="0"/>
              </a:rPr>
              <a:t>00:00 – 5:45</a:t>
            </a:r>
          </a:p>
          <a:p>
            <a:endParaRPr lang="en-US">
              <a:solidFill>
                <a:srgbClr val="C8102E"/>
              </a:solidFill>
            </a:endParaRPr>
          </a:p>
        </p:txBody>
      </p:sp>
      <p:pic>
        <p:nvPicPr>
          <p:cNvPr id="9" name="Graphic 8" descr="Theatre with solid fill">
            <a:hlinkClick r:id="rId3"/>
            <a:extLst>
              <a:ext uri="{FF2B5EF4-FFF2-40B4-BE49-F238E27FC236}">
                <a16:creationId xmlns:a16="http://schemas.microsoft.com/office/drawing/2014/main" id="{C1344154-FBAF-2238-409E-328FF5E324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7429" y="1447177"/>
            <a:ext cx="4276272" cy="4276272"/>
          </a:xfrm>
          <a:prstGeom prst="rect">
            <a:avLst/>
          </a:prstGeom>
        </p:spPr>
      </p:pic>
    </p:spTree>
    <p:extLst>
      <p:ext uri="{BB962C8B-B14F-4D97-AF65-F5344CB8AC3E}">
        <p14:creationId xmlns:p14="http://schemas.microsoft.com/office/powerpoint/2010/main" val="209245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7ED321-7CAF-8F91-C7DA-0A37CFE46883}"/>
              </a:ext>
            </a:extLst>
          </p:cNvPr>
          <p:cNvSpPr txBox="1"/>
          <p:nvPr/>
        </p:nvSpPr>
        <p:spPr>
          <a:xfrm>
            <a:off x="107300" y="2515835"/>
            <a:ext cx="6298203" cy="3224985"/>
          </a:xfrm>
          <a:prstGeom prst="rect">
            <a:avLst/>
          </a:prstGeom>
          <a:noFill/>
        </p:spPr>
        <p:txBody>
          <a:bodyPr wrap="square" rtlCol="0">
            <a:spAutoFit/>
          </a:bodyPr>
          <a:lstStyle/>
          <a:p>
            <a:pPr marL="0" marR="0">
              <a:lnSpc>
                <a:spcPct val="107000"/>
              </a:lnSpc>
              <a:spcBef>
                <a:spcPts val="0"/>
              </a:spcBef>
              <a:spcAft>
                <a:spcPts val="0"/>
              </a:spcAft>
            </a:pPr>
            <a:r>
              <a:rPr lang="en-US" sz="2400" b="0" i="0" u="none" strike="noStrike">
                <a:solidFill>
                  <a:srgbClr val="000000"/>
                </a:solidFill>
                <a:effectLst/>
                <a:latin typeface="Arial" panose="020B0604020202020204" pitchFamily="34" charset="0"/>
                <a:cs typeface="Arial" panose="020B0604020202020204" pitchFamily="34" charset="0"/>
              </a:rPr>
              <a:t>Not long before his assassination, Malcolm X speaks to his newly founded Organization of Afro-American Unity. He shares what he learned in Africa—that their struggle connects to a larger, global fight against colonialism and racism. Though he’s warned of threats against his life, Malcolm stands firm, unaffected by the fear surrounding him.</a:t>
            </a:r>
            <a:endParaRPr lang="en-US" sz="2400" kern="10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B7BBE6-7146-E07F-1F67-C7824AB571D1}"/>
              </a:ext>
            </a:extLst>
          </p:cNvPr>
          <p:cNvSpPr txBox="1"/>
          <p:nvPr/>
        </p:nvSpPr>
        <p:spPr>
          <a:xfrm>
            <a:off x="6068060" y="3762413"/>
            <a:ext cx="3993502" cy="276999"/>
          </a:xfrm>
          <a:prstGeom prst="rect">
            <a:avLst/>
          </a:prstGeom>
          <a:noFill/>
        </p:spPr>
        <p:txBody>
          <a:bodyPr wrap="square" rtlCol="0">
            <a:spAutoFit/>
          </a:bodyPr>
          <a:lstStyle/>
          <a:p>
            <a:r>
              <a:rPr lang="en-US" sz="1200">
                <a:solidFill>
                  <a:schemeClr val="bg1"/>
                </a:solidFill>
              </a:rPr>
              <a:t>Production photos courtesy of Seattle Opera</a:t>
            </a:r>
          </a:p>
        </p:txBody>
      </p:sp>
      <p:pic>
        <p:nvPicPr>
          <p:cNvPr id="8" name="Picture 7" descr="A person standing at a podium with other people standing behind him&#10;&#10;Description automatically generated">
            <a:extLst>
              <a:ext uri="{FF2B5EF4-FFF2-40B4-BE49-F238E27FC236}">
                <a16:creationId xmlns:a16="http://schemas.microsoft.com/office/drawing/2014/main" id="{C1D59F0F-7593-2C4F-F62D-3740A29664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503" y="2271654"/>
            <a:ext cx="5654403" cy="3771487"/>
          </a:xfrm>
          <a:prstGeom prst="rect">
            <a:avLst/>
          </a:prstGeom>
        </p:spPr>
      </p:pic>
      <p:sp>
        <p:nvSpPr>
          <p:cNvPr id="4" name="TextBox 3">
            <a:extLst>
              <a:ext uri="{FF2B5EF4-FFF2-40B4-BE49-F238E27FC236}">
                <a16:creationId xmlns:a16="http://schemas.microsoft.com/office/drawing/2014/main" id="{84372F0B-66A3-97E1-01D4-4C84998D9F0F}"/>
              </a:ext>
            </a:extLst>
          </p:cNvPr>
          <p:cNvSpPr txBox="1"/>
          <p:nvPr/>
        </p:nvSpPr>
        <p:spPr>
          <a:xfrm>
            <a:off x="6405503" y="5827696"/>
            <a:ext cx="3993502" cy="215444"/>
          </a:xfrm>
          <a:prstGeom prst="rect">
            <a:avLst/>
          </a:prstGeom>
          <a:noFill/>
        </p:spPr>
        <p:txBody>
          <a:bodyPr wrap="square" rtlCol="0">
            <a:spAutoFit/>
          </a:bodyPr>
          <a:lstStyle/>
          <a:p>
            <a:r>
              <a:rPr lang="en-US" sz="800" i="1">
                <a:solidFill>
                  <a:schemeClr val="bg1"/>
                </a:solidFill>
                <a:latin typeface="Arial" panose="020B0604020202020204" pitchFamily="34" charset="0"/>
                <a:cs typeface="Arial" panose="020B0604020202020204" pitchFamily="34" charset="0"/>
              </a:rPr>
              <a:t>X: The Life and Times of Malcolm X</a:t>
            </a:r>
            <a:r>
              <a:rPr lang="en-US" sz="800">
                <a:solidFill>
                  <a:schemeClr val="bg1"/>
                </a:solidFill>
                <a:latin typeface="Arial" panose="020B0604020202020204" pitchFamily="34" charset="0"/>
                <a:cs typeface="Arial" panose="020B0604020202020204" pitchFamily="34" charset="0"/>
              </a:rPr>
              <a:t>, Seattle Opera (photo: Sunny Martini)</a:t>
            </a:r>
            <a:endParaRPr lang="en-US" sz="800" i="1">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160EE27-87C2-3677-416D-03453BA8B80C}"/>
              </a:ext>
            </a:extLst>
          </p:cNvPr>
          <p:cNvSpPr txBox="1">
            <a:spLocks/>
          </p:cNvSpPr>
          <p:nvPr/>
        </p:nvSpPr>
        <p:spPr>
          <a:xfrm>
            <a:off x="368298" y="483332"/>
            <a:ext cx="11823702" cy="16145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a:latin typeface="Arial" panose="020B0604020202020204" pitchFamily="34" charset="0"/>
                <a:cs typeface="Arial" panose="020B0604020202020204" pitchFamily="34" charset="0"/>
              </a:rPr>
              <a:t>Key Scene #3: </a:t>
            </a:r>
            <a:r>
              <a:rPr lang="en-US" sz="4800">
                <a:latin typeface="Arial" panose="020B0604020202020204" pitchFamily="34" charset="0"/>
                <a:cs typeface="Arial" panose="020B0604020202020204" pitchFamily="34" charset="0"/>
              </a:rPr>
              <a:t>Act III, Scene 4: I have learned so much in Africa</a:t>
            </a:r>
            <a:endParaRPr lang="en-US" sz="4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93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a:latin typeface="Arial" panose="020B0604020202020204" pitchFamily="34" charset="0"/>
                <a:cs typeface="Arial" panose="020B0604020202020204" pitchFamily="34" charset="0"/>
              </a:rPr>
              <a:t>Key Scene #3 continued</a:t>
            </a:r>
          </a:p>
        </p:txBody>
      </p:sp>
      <p:sp>
        <p:nvSpPr>
          <p:cNvPr id="4" name="TextBox 3">
            <a:extLst>
              <a:ext uri="{FF2B5EF4-FFF2-40B4-BE49-F238E27FC236}">
                <a16:creationId xmlns:a16="http://schemas.microsoft.com/office/drawing/2014/main" id="{8FF4918D-F096-2121-C978-363645802BA3}"/>
              </a:ext>
            </a:extLst>
          </p:cNvPr>
          <p:cNvSpPr txBox="1"/>
          <p:nvPr/>
        </p:nvSpPr>
        <p:spPr>
          <a:xfrm>
            <a:off x="368299" y="2828835"/>
            <a:ext cx="6709228" cy="1200329"/>
          </a:xfrm>
          <a:prstGeom prst="rect">
            <a:avLst/>
          </a:prstGeom>
          <a:noFill/>
        </p:spPr>
        <p:txBody>
          <a:bodyPr wrap="square">
            <a:spAutoFit/>
          </a:bodyPr>
          <a:lstStyle/>
          <a:p>
            <a:r>
              <a:rPr lang="en-US" u="sng" kern="10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kern="10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kern="100">
                <a:latin typeface="Arial" panose="020B0604020202020204" pitchFamily="34" charset="0"/>
                <a:ea typeface="Times New Roman" panose="02020603050405020304" pitchFamily="18" charset="0"/>
                <a:cs typeface="Arial" panose="020B0604020202020204" pitchFamily="34" charset="0"/>
              </a:rPr>
              <a:t>Track #30. ACT III: I have learned so much in Africa</a:t>
            </a:r>
          </a:p>
          <a:p>
            <a:r>
              <a:rPr lang="en-US" kern="100">
                <a:latin typeface="Arial" panose="020B0604020202020204" pitchFamily="34" charset="0"/>
                <a:ea typeface="Times New Roman" panose="02020603050405020304" pitchFamily="18" charset="0"/>
                <a:cs typeface="Arial" panose="020B0604020202020204" pitchFamily="34" charset="0"/>
              </a:rPr>
              <a:t>00:00 – 5:39</a:t>
            </a:r>
          </a:p>
          <a:p>
            <a:endParaRPr lang="en-US">
              <a:solidFill>
                <a:srgbClr val="C8102E"/>
              </a:solidFill>
            </a:endParaRPr>
          </a:p>
        </p:txBody>
      </p:sp>
      <p:pic>
        <p:nvPicPr>
          <p:cNvPr id="7" name="Graphic 6" descr="Theatre with solid fill">
            <a:hlinkClick r:id="rId3"/>
            <a:extLst>
              <a:ext uri="{FF2B5EF4-FFF2-40B4-BE49-F238E27FC236}">
                <a16:creationId xmlns:a16="http://schemas.microsoft.com/office/drawing/2014/main" id="{48A79D13-A4ED-779E-21E4-6DF80E4630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7429" y="1447177"/>
            <a:ext cx="4276272" cy="4276272"/>
          </a:xfrm>
          <a:prstGeom prst="rect">
            <a:avLst/>
          </a:prstGeom>
        </p:spPr>
      </p:pic>
    </p:spTree>
    <p:extLst>
      <p:ext uri="{BB962C8B-B14F-4D97-AF65-F5344CB8AC3E}">
        <p14:creationId xmlns:p14="http://schemas.microsoft.com/office/powerpoint/2010/main" val="356022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063E1-78EB-77FB-3A60-7A3D913762AC}"/>
              </a:ext>
            </a:extLst>
          </p:cNvPr>
          <p:cNvSpPr txBox="1"/>
          <p:nvPr/>
        </p:nvSpPr>
        <p:spPr>
          <a:xfrm>
            <a:off x="462828" y="690126"/>
            <a:ext cx="10747716" cy="1446550"/>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Adaptation Discussion</a:t>
            </a:r>
          </a:p>
          <a:p>
            <a:endParaRPr lang="en-US" sz="4400">
              <a:latin typeface="Avenir LT Std 65 Medium" panose="020B0603020203020204" pitchFamily="34" charset="0"/>
            </a:endParaRPr>
          </a:p>
        </p:txBody>
      </p:sp>
      <p:sp>
        <p:nvSpPr>
          <p:cNvPr id="3" name="TextBox 2">
            <a:extLst>
              <a:ext uri="{FF2B5EF4-FFF2-40B4-BE49-F238E27FC236}">
                <a16:creationId xmlns:a16="http://schemas.microsoft.com/office/drawing/2014/main" id="{2919215A-52F0-919F-5A47-DB6C8E7B0B38}"/>
              </a:ext>
            </a:extLst>
          </p:cNvPr>
          <p:cNvSpPr txBox="1"/>
          <p:nvPr/>
        </p:nvSpPr>
        <p:spPr>
          <a:xfrm>
            <a:off x="725391" y="1565316"/>
            <a:ext cx="10222589" cy="4955203"/>
          </a:xfrm>
          <a:prstGeom prst="rect">
            <a:avLst/>
          </a:prstGeom>
          <a:noFill/>
        </p:spPr>
        <p:txBody>
          <a:bodyPr wrap="square">
            <a:spAutoFit/>
          </a:bodyPr>
          <a:lstStyle/>
          <a:p>
            <a:pPr marL="457200" indent="-457200" algn="l">
              <a:buFont typeface="Arial" panose="020B0604020202020204" pitchFamily="34" charset="0"/>
              <a:buChar char="•"/>
            </a:pPr>
            <a:r>
              <a:rPr lang="en-US" sz="3600">
                <a:latin typeface="Arial" panose="020B0604020202020204" pitchFamily="34" charset="0"/>
                <a:cs typeface="Arial" panose="020B0604020202020204" pitchFamily="34" charset="0"/>
              </a:rPr>
              <a:t>Why do we adapt stories?</a:t>
            </a:r>
          </a:p>
          <a:p>
            <a:pPr algn="l"/>
            <a:endParaRPr lang="en-US" sz="360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600">
                <a:latin typeface="Arial" panose="020B0604020202020204" pitchFamily="34" charset="0"/>
                <a:cs typeface="Arial" panose="020B0604020202020204" pitchFamily="34" charset="0"/>
              </a:rPr>
              <a:t>Should we adapt a story based on historical events and figures? Why or why not?</a:t>
            </a:r>
          </a:p>
          <a:p>
            <a:pPr algn="l"/>
            <a:endParaRPr lang="en-US" sz="360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600">
                <a:latin typeface="Arial" panose="020B0604020202020204" pitchFamily="34" charset="0"/>
                <a:cs typeface="Arial" panose="020B0604020202020204" pitchFamily="34" charset="0"/>
              </a:rPr>
              <a:t>Is Malcolm’s story still relevant today?</a:t>
            </a:r>
          </a:p>
          <a:p>
            <a:pPr algn="l"/>
            <a:endParaRPr lang="en-US" sz="360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600">
                <a:latin typeface="Arial" panose="020B0604020202020204" pitchFamily="34" charset="0"/>
                <a:cs typeface="Arial" panose="020B0604020202020204" pitchFamily="34" charset="0"/>
              </a:rPr>
              <a:t>Can Malcolm’s story be set in the present?</a:t>
            </a:r>
          </a:p>
          <a:p>
            <a:pPr algn="l"/>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00DC-72C3-EC26-1B9A-E3907B8C6D2D}"/>
              </a:ext>
            </a:extLst>
          </p:cNvPr>
          <p:cNvSpPr>
            <a:spLocks noGrp="1"/>
          </p:cNvSpPr>
          <p:nvPr>
            <p:ph type="ctrTitle"/>
          </p:nvPr>
        </p:nvSpPr>
        <p:spPr>
          <a:xfrm>
            <a:off x="603812" y="239342"/>
            <a:ext cx="10984375" cy="1180618"/>
          </a:xfrm>
        </p:spPr>
        <p:txBody>
          <a:bodyPr>
            <a:normAutofit/>
          </a:bodyPr>
          <a:lstStyle/>
          <a:p>
            <a:pPr algn="l"/>
            <a:r>
              <a:rPr lang="en-US" sz="4800" b="1">
                <a:latin typeface="Arial" panose="020B0604020202020204" pitchFamily="34" charset="0"/>
                <a:cs typeface="Arial" panose="020B0604020202020204" pitchFamily="34" charset="0"/>
              </a:rPr>
              <a:t>Adaptation Guidelines</a:t>
            </a:r>
            <a:endParaRPr lang="en-US" sz="4800"/>
          </a:p>
        </p:txBody>
      </p:sp>
      <p:sp>
        <p:nvSpPr>
          <p:cNvPr id="3" name="Content Placeholder 2">
            <a:extLst>
              <a:ext uri="{FF2B5EF4-FFF2-40B4-BE49-F238E27FC236}">
                <a16:creationId xmlns:a16="http://schemas.microsoft.com/office/drawing/2014/main" id="{F69C3BA4-D3D8-F1DD-1D6B-83FFB47C1DE8}"/>
              </a:ext>
            </a:extLst>
          </p:cNvPr>
          <p:cNvSpPr>
            <a:spLocks noGrp="1"/>
          </p:cNvSpPr>
          <p:nvPr>
            <p:ph sz="half" idx="1"/>
          </p:nvPr>
        </p:nvSpPr>
        <p:spPr>
          <a:xfrm>
            <a:off x="120030" y="1863732"/>
            <a:ext cx="10984375" cy="4351338"/>
          </a:xfrm>
        </p:spPr>
        <p:txBody>
          <a:bodyPr>
            <a:normAutofit/>
          </a:bodyPr>
          <a:lstStyle/>
          <a:p>
            <a:pPr marL="914400" marR="0" lvl="2" indent="0">
              <a:lnSpc>
                <a:spcPct val="107000"/>
              </a:lnSpc>
              <a:spcBef>
                <a:spcPts val="525"/>
              </a:spcBef>
              <a:spcAft>
                <a:spcPts val="0"/>
              </a:spcAft>
              <a:buSzPts val="1000"/>
              <a:buNone/>
              <a:tabLst>
                <a:tab pos="1371600" algn="l"/>
              </a:tabLst>
            </a:pPr>
            <a:r>
              <a:rPr lang="en-US" sz="32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Adapting the Who, What, When, and Where. </a:t>
            </a:r>
            <a:endParaRPr lang="en-US" sz="320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a:t>
            </a:r>
            <a:r>
              <a:rPr lang="en-US" sz="2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character/character identity</a:t>
            </a:r>
          </a:p>
          <a:p>
            <a:pPr marL="1828800" lvl="4" indent="0">
              <a:lnSpc>
                <a:spcPct val="107000"/>
              </a:lnSpc>
              <a:spcBef>
                <a:spcPts val="525"/>
              </a:spcBef>
              <a:buSzPts val="1000"/>
              <a:buNone/>
              <a:tabLst>
                <a:tab pos="1828800" algn="l"/>
              </a:tabLst>
            </a:pPr>
            <a:r>
              <a:rPr lang="en-US" sz="2800" b="1" i="1" kern="1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b="1" i="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a:t>
            </a:r>
            <a:r>
              <a:rPr lang="en-US" sz="2200" b="1" i="1" kern="10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2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i="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 identity can be adapted, but characters may not 	be eliminated or added. </a:t>
            </a:r>
            <a:endParaRPr lang="en-US" sz="2200" kern="1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t>
            </a:r>
            <a:r>
              <a:rPr lang="en-US" sz="2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key scene, action in the story - what is happening?</a:t>
            </a:r>
            <a:endParaRPr lang="en-US" sz="280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a:t>
            </a:r>
            <a:r>
              <a:rPr lang="en-US" sz="2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 period, time of day, year, etc.</a:t>
            </a:r>
            <a:endParaRPr lang="en-US" sz="280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a:t>
            </a:r>
            <a:r>
              <a:rPr lang="en-US" sz="2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location and setting</a:t>
            </a:r>
          </a:p>
          <a:p>
            <a:endParaRPr lang="en-US"/>
          </a:p>
        </p:txBody>
      </p:sp>
      <p:pic>
        <p:nvPicPr>
          <p:cNvPr id="5" name="Graphic 4" descr="Pencil with solid fill">
            <a:extLst>
              <a:ext uri="{FF2B5EF4-FFF2-40B4-BE49-F238E27FC236}">
                <a16:creationId xmlns:a16="http://schemas.microsoft.com/office/drawing/2014/main" id="{BFDE452D-07F8-04C1-CAF2-77605371C1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2931" y="505560"/>
            <a:ext cx="914400" cy="914400"/>
          </a:xfrm>
          <a:prstGeom prst="rect">
            <a:avLst/>
          </a:prstGeom>
        </p:spPr>
      </p:pic>
    </p:spTree>
    <p:extLst>
      <p:ext uri="{BB962C8B-B14F-4D97-AF65-F5344CB8AC3E}">
        <p14:creationId xmlns:p14="http://schemas.microsoft.com/office/powerpoint/2010/main" val="56358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ctrTitle"/>
          </p:nvPr>
        </p:nvSpPr>
        <p:spPr>
          <a:xfrm>
            <a:off x="603810" y="239342"/>
            <a:ext cx="10984375" cy="11806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sz="4800" b="1">
                <a:latin typeface="Arial"/>
                <a:ea typeface="Arial"/>
                <a:cs typeface="Arial"/>
                <a:sym typeface="Arial"/>
              </a:rPr>
              <a:t>Adaptation Pitch</a:t>
            </a:r>
            <a:endParaRPr sz="4800"/>
          </a:p>
        </p:txBody>
      </p:sp>
      <p:sp>
        <p:nvSpPr>
          <p:cNvPr id="176" name="Google Shape;176;p15"/>
          <p:cNvSpPr txBox="1">
            <a:spLocks noGrp="1"/>
          </p:cNvSpPr>
          <p:nvPr>
            <p:ph type="body" idx="1"/>
          </p:nvPr>
        </p:nvSpPr>
        <p:spPr>
          <a:xfrm>
            <a:off x="603810" y="1686178"/>
            <a:ext cx="10984375"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7000"/>
              </a:lnSpc>
              <a:spcBef>
                <a:spcPts val="0"/>
              </a:spcBef>
              <a:spcAft>
                <a:spcPts val="0"/>
              </a:spcAft>
              <a:buClr>
                <a:schemeClr val="dk1"/>
              </a:buClr>
              <a:buSzPts val="2800"/>
              <a:buNone/>
            </a:pPr>
            <a:r>
              <a:rPr lang="en-US" sz="2800" b="1">
                <a:latin typeface="Arial"/>
                <a:ea typeface="Arial"/>
                <a:cs typeface="Arial"/>
                <a:sym typeface="Arial"/>
              </a:rPr>
              <a:t>Who </a:t>
            </a:r>
            <a:r>
              <a:rPr lang="en-US" sz="2800">
                <a:latin typeface="Arial"/>
                <a:ea typeface="Arial"/>
                <a:cs typeface="Arial"/>
                <a:sym typeface="Arial"/>
              </a:rPr>
              <a:t>(characters in the scene):</a:t>
            </a:r>
            <a:endParaRPr/>
          </a:p>
          <a:p>
            <a:pPr marL="0" marR="0" lvl="0" indent="0" algn="l" rtl="0">
              <a:lnSpc>
                <a:spcPct val="107000"/>
              </a:lnSpc>
              <a:spcBef>
                <a:spcPts val="800"/>
              </a:spcBef>
              <a:spcAft>
                <a:spcPts val="0"/>
              </a:spcAft>
              <a:buClr>
                <a:schemeClr val="dk1"/>
              </a:buClr>
              <a:buSzPts val="2800"/>
              <a:buNone/>
            </a:pPr>
            <a:r>
              <a:rPr lang="en-US" sz="2800" b="1">
                <a:latin typeface="Arial"/>
                <a:ea typeface="Arial"/>
                <a:cs typeface="Arial"/>
                <a:sym typeface="Arial"/>
              </a:rPr>
              <a:t>What </a:t>
            </a:r>
            <a:r>
              <a:rPr lang="en-US" sz="2800">
                <a:latin typeface="Arial"/>
                <a:ea typeface="Arial"/>
                <a:cs typeface="Arial"/>
                <a:sym typeface="Arial"/>
              </a:rPr>
              <a:t>(scene action):</a:t>
            </a:r>
            <a:endParaRPr/>
          </a:p>
          <a:p>
            <a:pPr marL="0" marR="0" lvl="0" indent="0" algn="l" rtl="0">
              <a:lnSpc>
                <a:spcPct val="107000"/>
              </a:lnSpc>
              <a:spcBef>
                <a:spcPts val="800"/>
              </a:spcBef>
              <a:spcAft>
                <a:spcPts val="0"/>
              </a:spcAft>
              <a:buClr>
                <a:schemeClr val="dk1"/>
              </a:buClr>
              <a:buSzPts val="2800"/>
              <a:buNone/>
            </a:pPr>
            <a:r>
              <a:rPr lang="en-US" sz="2800" b="1">
                <a:latin typeface="Arial"/>
                <a:ea typeface="Arial"/>
                <a:cs typeface="Arial"/>
                <a:sym typeface="Arial"/>
              </a:rPr>
              <a:t>When </a:t>
            </a:r>
            <a:r>
              <a:rPr lang="en-US" sz="2800">
                <a:latin typeface="Arial"/>
                <a:ea typeface="Arial"/>
                <a:cs typeface="Arial"/>
                <a:sym typeface="Arial"/>
              </a:rPr>
              <a:t>(time period, time of year/day):</a:t>
            </a:r>
            <a:endParaRPr/>
          </a:p>
          <a:p>
            <a:pPr marL="0" marR="0" lvl="0" indent="0" algn="l" rtl="0">
              <a:lnSpc>
                <a:spcPct val="107000"/>
              </a:lnSpc>
              <a:spcBef>
                <a:spcPts val="800"/>
              </a:spcBef>
              <a:spcAft>
                <a:spcPts val="0"/>
              </a:spcAft>
              <a:buClr>
                <a:schemeClr val="dk1"/>
              </a:buClr>
              <a:buSzPts val="2800"/>
              <a:buNone/>
            </a:pPr>
            <a:r>
              <a:rPr lang="en-US" sz="2800" b="1">
                <a:latin typeface="Arial"/>
                <a:ea typeface="Arial"/>
                <a:cs typeface="Arial"/>
                <a:sym typeface="Arial"/>
              </a:rPr>
              <a:t>Where </a:t>
            </a:r>
            <a:r>
              <a:rPr lang="en-US" sz="2800">
                <a:latin typeface="Arial"/>
                <a:ea typeface="Arial"/>
                <a:cs typeface="Arial"/>
                <a:sym typeface="Arial"/>
              </a:rPr>
              <a:t>(location/setting):</a:t>
            </a:r>
            <a:endParaRPr/>
          </a:p>
          <a:p>
            <a:pPr marL="0" marR="0" lvl="0" indent="0" algn="l" rtl="0">
              <a:lnSpc>
                <a:spcPct val="107000"/>
              </a:lnSpc>
              <a:spcBef>
                <a:spcPts val="800"/>
              </a:spcBef>
              <a:spcAft>
                <a:spcPts val="0"/>
              </a:spcAft>
              <a:buClr>
                <a:schemeClr val="dk1"/>
              </a:buClr>
              <a:buSzPts val="2800"/>
              <a:buNone/>
            </a:pPr>
            <a:r>
              <a:rPr lang="en-US" sz="2800" b="1">
                <a:latin typeface="Arial"/>
                <a:ea typeface="Arial"/>
                <a:cs typeface="Arial"/>
                <a:sym typeface="Arial"/>
              </a:rPr>
              <a:t> </a:t>
            </a:r>
            <a:endParaRPr sz="2800">
              <a:latin typeface="Arial"/>
              <a:ea typeface="Arial"/>
              <a:cs typeface="Arial"/>
              <a:sym typeface="Arial"/>
            </a:endParaRPr>
          </a:p>
          <a:p>
            <a:pPr marL="0" marR="0" lvl="0" indent="0" algn="l" rtl="0">
              <a:lnSpc>
                <a:spcPct val="107000"/>
              </a:lnSpc>
              <a:spcBef>
                <a:spcPts val="800"/>
              </a:spcBef>
              <a:spcAft>
                <a:spcPts val="0"/>
              </a:spcAft>
              <a:buClr>
                <a:schemeClr val="dk1"/>
              </a:buClr>
              <a:buSzPts val="2800"/>
              <a:buNone/>
            </a:pPr>
            <a:r>
              <a:rPr lang="en-US" sz="2800">
                <a:latin typeface="Arial"/>
                <a:ea typeface="Arial"/>
                <a:cs typeface="Arial"/>
                <a:sym typeface="Arial"/>
              </a:rPr>
              <a:t>Why did you choose to adapt the opera this way?</a:t>
            </a:r>
            <a:endParaRPr/>
          </a:p>
          <a:p>
            <a:pPr marL="0" marR="0" lvl="0" indent="0" algn="l" rtl="0">
              <a:lnSpc>
                <a:spcPct val="107000"/>
              </a:lnSpc>
              <a:spcBef>
                <a:spcPts val="800"/>
              </a:spcBef>
              <a:spcAft>
                <a:spcPts val="0"/>
              </a:spcAft>
              <a:buClr>
                <a:schemeClr val="dk1"/>
              </a:buClr>
              <a:buSzPts val="2800"/>
              <a:buNone/>
            </a:pPr>
            <a:r>
              <a:rPr lang="en-US" sz="2800">
                <a:latin typeface="Arial"/>
                <a:ea typeface="Arial"/>
                <a:cs typeface="Arial"/>
                <a:sym typeface="Arial"/>
              </a:rPr>
              <a:t> </a:t>
            </a:r>
            <a:endParaRPr/>
          </a:p>
          <a:p>
            <a:pPr marL="0" marR="0" lvl="0" indent="0" algn="l" rtl="0">
              <a:lnSpc>
                <a:spcPct val="107000"/>
              </a:lnSpc>
              <a:spcBef>
                <a:spcPts val="800"/>
              </a:spcBef>
              <a:spcAft>
                <a:spcPts val="0"/>
              </a:spcAft>
              <a:buClr>
                <a:schemeClr val="dk1"/>
              </a:buClr>
              <a:buSzPts val="2800"/>
              <a:buNone/>
            </a:pPr>
            <a:r>
              <a:rPr lang="en-US" sz="2800">
                <a:latin typeface="Arial"/>
                <a:ea typeface="Arial"/>
                <a:cs typeface="Arial"/>
                <a:sym typeface="Arial"/>
              </a:rPr>
              <a:t>How will these changes affect the rest of the story?</a:t>
            </a:r>
            <a:endParaRPr/>
          </a:p>
          <a:p>
            <a:pPr marL="228600" lvl="0" indent="-50800" algn="l" rtl="0">
              <a:lnSpc>
                <a:spcPct val="90000"/>
              </a:lnSpc>
              <a:spcBef>
                <a:spcPts val="1800"/>
              </a:spcBef>
              <a:spcAft>
                <a:spcPts val="0"/>
              </a:spcAft>
              <a:buClr>
                <a:schemeClr val="dk1"/>
              </a:buClr>
              <a:buSzPts val="2800"/>
              <a:buNone/>
            </a:pPr>
            <a:endParaRPr/>
          </a:p>
        </p:txBody>
      </p:sp>
      <p:pic>
        <p:nvPicPr>
          <p:cNvPr id="177" name="Google Shape;177;p15" descr="Pencil with solid fill"/>
          <p:cNvPicPr preferRelativeResize="0"/>
          <p:nvPr/>
        </p:nvPicPr>
        <p:blipFill rotWithShape="1">
          <a:blip r:embed="rId3">
            <a:alphaModFix/>
          </a:blip>
          <a:srcRect/>
          <a:stretch/>
        </p:blipFill>
        <p:spPr>
          <a:xfrm>
            <a:off x="5638797" y="505560"/>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0EDE22-4DC5-6C15-1A5A-B563C4C94BF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a:latin typeface="Arial" panose="020B0604020202020204" pitchFamily="34" charset="0"/>
                <a:cs typeface="Arial" panose="020B0604020202020204" pitchFamily="34" charset="0"/>
              </a:rPr>
              <a:t>Reflection</a:t>
            </a:r>
          </a:p>
        </p:txBody>
      </p:sp>
      <p:pic>
        <p:nvPicPr>
          <p:cNvPr id="10" name="Graphic 9" descr="Group brainstorm outline">
            <a:extLst>
              <a:ext uri="{FF2B5EF4-FFF2-40B4-BE49-F238E27FC236}">
                <a16:creationId xmlns:a16="http://schemas.microsoft.com/office/drawing/2014/main" id="{C12171CC-B377-F4F3-DD8C-A9DC5FFBB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7584" y="532777"/>
            <a:ext cx="914400" cy="914400"/>
          </a:xfrm>
          <a:prstGeom prst="rect">
            <a:avLst/>
          </a:prstGeom>
        </p:spPr>
      </p:pic>
      <p:sp>
        <p:nvSpPr>
          <p:cNvPr id="13" name="TextBox 12">
            <a:extLst>
              <a:ext uri="{FF2B5EF4-FFF2-40B4-BE49-F238E27FC236}">
                <a16:creationId xmlns:a16="http://schemas.microsoft.com/office/drawing/2014/main" id="{57745059-1AC5-27CF-A1FF-CB7D627C0EE1}"/>
              </a:ext>
            </a:extLst>
          </p:cNvPr>
          <p:cNvSpPr txBox="1"/>
          <p:nvPr/>
        </p:nvSpPr>
        <p:spPr>
          <a:xfrm>
            <a:off x="406888" y="1838984"/>
            <a:ext cx="11378223" cy="3313023"/>
          </a:xfrm>
          <a:prstGeom prst="rect">
            <a:avLst/>
          </a:prstGeom>
          <a:noFill/>
        </p:spPr>
        <p:txBody>
          <a:bodyPr wrap="square" rtlCol="0">
            <a:spAutoFit/>
          </a:bodyPr>
          <a:lstStyle/>
          <a:p>
            <a:pPr marL="0" marR="0">
              <a:lnSpc>
                <a:spcPct val="107000"/>
              </a:lnSpc>
              <a:spcBef>
                <a:spcPts val="0"/>
              </a:spcBef>
              <a:spcAft>
                <a:spcPts val="0"/>
              </a:spcAft>
            </a:pPr>
            <a:r>
              <a:rPr lang="en-US" sz="3300" kern="100">
                <a:effectLst/>
                <a:latin typeface="Arial" panose="020B0604020202020204" pitchFamily="34" charset="0"/>
                <a:ea typeface="Aptos" panose="020B0004020202020204" pitchFamily="34" charset="0"/>
                <a:cs typeface="Arial" panose="020B0604020202020204" pitchFamily="34" charset="0"/>
              </a:rPr>
              <a:t>Share thoughts on the story adaptation pitch process.</a:t>
            </a:r>
          </a:p>
          <a:p>
            <a:pPr marL="0" marR="0">
              <a:lnSpc>
                <a:spcPct val="107000"/>
              </a:lnSpc>
              <a:spcBef>
                <a:spcPts val="0"/>
              </a:spcBef>
              <a:spcAft>
                <a:spcPts val="0"/>
              </a:spcAft>
            </a:pPr>
            <a:endParaRPr lang="en-US" sz="3300" kern="10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a:effectLst/>
                <a:latin typeface="Arial" panose="020B0604020202020204" pitchFamily="34" charset="0"/>
                <a:ea typeface="Aptos" panose="020B0004020202020204" pitchFamily="34" charset="0"/>
                <a:cs typeface="Arial" panose="020B0604020202020204" pitchFamily="34" charset="0"/>
              </a:rPr>
              <a:t>How did your understanding of Malcolm X change as you adapted it?</a:t>
            </a:r>
          </a:p>
          <a:p>
            <a:pPr marL="0" marR="0">
              <a:lnSpc>
                <a:spcPct val="107000"/>
              </a:lnSpc>
              <a:spcBef>
                <a:spcPts val="0"/>
              </a:spcBef>
              <a:spcAft>
                <a:spcPts val="0"/>
              </a:spcAft>
            </a:pPr>
            <a:r>
              <a:rPr lang="en-US" sz="3300" kern="10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a:effectLst/>
                <a:latin typeface="Arial" panose="020B0604020202020204" pitchFamily="34" charset="0"/>
                <a:ea typeface="Aptos" panose="020B0004020202020204" pitchFamily="34" charset="0"/>
                <a:cs typeface="Arial" panose="020B0604020202020204" pitchFamily="34" charset="0"/>
              </a:rPr>
              <a:t>Were there any new insights or perspectives that emerged?</a:t>
            </a:r>
          </a:p>
        </p:txBody>
      </p:sp>
    </p:spTree>
    <p:extLst>
      <p:ext uri="{BB962C8B-B14F-4D97-AF65-F5344CB8AC3E}">
        <p14:creationId xmlns:p14="http://schemas.microsoft.com/office/powerpoint/2010/main" val="331341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p:blipFill>
        <p:spPr>
          <a:xfrm>
            <a:off x="5650383" y="2748010"/>
            <a:ext cx="5139537" cy="1361979"/>
          </a:xfrm>
          <a:prstGeom prst="rect">
            <a:avLst/>
          </a:prstGeom>
        </p:spPr>
      </p:pic>
      <p:pic>
        <p:nvPicPr>
          <p:cNvPr id="6" name="Picture 5" descr="A black text on a white background&#10;&#10;Description automatically generated">
            <a:extLst>
              <a:ext uri="{FF2B5EF4-FFF2-40B4-BE49-F238E27FC236}">
                <a16:creationId xmlns:a16="http://schemas.microsoft.com/office/drawing/2014/main" id="{911C2EF3-D02A-9E31-F87E-234FC6F5D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952" y="1683658"/>
            <a:ext cx="2776025" cy="1554574"/>
          </a:xfrm>
          <a:prstGeom prst="rect">
            <a:avLst/>
          </a:prstGeom>
        </p:spPr>
      </p:pic>
      <p:pic>
        <p:nvPicPr>
          <p:cNvPr id="8" name="Picture 7" descr="A white and orange logo&#10;&#10;Description automatically generated">
            <a:extLst>
              <a:ext uri="{FF2B5EF4-FFF2-40B4-BE49-F238E27FC236}">
                <a16:creationId xmlns:a16="http://schemas.microsoft.com/office/drawing/2014/main" id="{7378B11C-B529-7410-1C83-84D5B29AC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952" y="4092720"/>
            <a:ext cx="3279025" cy="1081622"/>
          </a:xfrm>
          <a:prstGeom prst="rect">
            <a:avLst/>
          </a:prstGeom>
        </p:spPr>
      </p:pic>
    </p:spTree>
    <p:extLst>
      <p:ext uri="{BB962C8B-B14F-4D97-AF65-F5344CB8AC3E}">
        <p14:creationId xmlns:p14="http://schemas.microsoft.com/office/powerpoint/2010/main" val="251273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EAF0B0-7256-131E-DD3A-AE5498361CDA}"/>
              </a:ext>
            </a:extLst>
          </p:cNvPr>
          <p:cNvSpPr txBox="1"/>
          <p:nvPr/>
        </p:nvSpPr>
        <p:spPr>
          <a:xfrm>
            <a:off x="328246" y="1584067"/>
            <a:ext cx="11535508" cy="4474045"/>
          </a:xfrm>
          <a:prstGeom prst="rect">
            <a:avLst/>
          </a:prstGeom>
          <a:noFill/>
        </p:spPr>
        <p:txBody>
          <a:bodyPr wrap="square">
            <a:spAutoFit/>
          </a:bodyPr>
          <a:lstStyle/>
          <a:p>
            <a:r>
              <a:rPr lang="en-US" sz="3200" b="1">
                <a:latin typeface="Arial" panose="020B0604020202020204" pitchFamily="34" charset="0"/>
                <a:cs typeface="Arial" panose="020B0604020202020204" pitchFamily="34" charset="0"/>
              </a:rPr>
              <a:t>Today’s Objectives:</a:t>
            </a:r>
          </a:p>
          <a:p>
            <a:endParaRPr lang="en-US" sz="2000">
              <a:latin typeface="Arial" panose="020B060402020202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a:effectLst/>
                <a:latin typeface="Arial" panose="020B0604020202020204" pitchFamily="34" charset="0"/>
                <a:ea typeface="Times New Roman" panose="02020603050405020304" pitchFamily="18" charset="0"/>
                <a:cs typeface="Arial" panose="020B0604020202020204" pitchFamily="34" charset="0"/>
              </a:rPr>
              <a:t>Analyze an opera synopsis based on a literary work.</a:t>
            </a:r>
          </a:p>
          <a:p>
            <a:pPr marR="0" lvl="0">
              <a:lnSpc>
                <a:spcPct val="107000"/>
              </a:lnSpc>
              <a:spcBef>
                <a:spcPts val="525"/>
              </a:spcBef>
              <a:spcAft>
                <a:spcPts val="0"/>
              </a:spcAft>
            </a:pPr>
            <a:endParaRPr lang="en-US" sz="2400" kern="1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a:effectLst/>
                <a:latin typeface="Arial" panose="020B0604020202020204" pitchFamily="34" charset="0"/>
                <a:ea typeface="Times New Roman" panose="02020603050405020304" pitchFamily="18" charset="0"/>
                <a:cs typeface="Arial" panose="020B0604020202020204" pitchFamily="34" charset="0"/>
              </a:rPr>
              <a:t>Compare a literary work with the opera adaptation synopsis.</a:t>
            </a:r>
          </a:p>
          <a:p>
            <a:pPr marR="0" lvl="0">
              <a:lnSpc>
                <a:spcPct val="107000"/>
              </a:lnSpc>
              <a:spcBef>
                <a:spcPts val="525"/>
              </a:spcBef>
              <a:spcAft>
                <a:spcPts val="0"/>
              </a:spcAft>
            </a:pPr>
            <a:endParaRPr lang="en-US" sz="2400" kern="1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a:effectLst/>
                <a:latin typeface="Arial" panose="020B0604020202020204" pitchFamily="34" charset="0"/>
                <a:ea typeface="Times New Roman" panose="02020603050405020304" pitchFamily="18" charset="0"/>
                <a:cs typeface="Arial" panose="020B0604020202020204" pitchFamily="34" charset="0"/>
              </a:rPr>
              <a:t>I</a:t>
            </a:r>
            <a:r>
              <a:rPr lang="en-US" sz="2400" kern="100">
                <a:effectLst/>
                <a:latin typeface="Arial" panose="020B0604020202020204" pitchFamily="34" charset="0"/>
                <a:ea typeface="Georgia" panose="02040502050405020303" pitchFamily="18" charset="0"/>
                <a:cs typeface="Arial" panose="020B0604020202020204" pitchFamily="34" charset="0"/>
              </a:rPr>
              <a:t>dentify elements of adaptation across multiple versions of the same key scene present in the literary source and opera.</a:t>
            </a:r>
          </a:p>
          <a:p>
            <a:pPr marR="0" lvl="0">
              <a:lnSpc>
                <a:spcPct val="107000"/>
              </a:lnSpc>
              <a:spcBef>
                <a:spcPts val="525"/>
              </a:spcBef>
              <a:spcAft>
                <a:spcPts val="0"/>
              </a:spcAft>
            </a:pPr>
            <a:endParaRPr lang="en-US" sz="2400" kern="1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a:effectLst/>
                <a:latin typeface="Arial" panose="020B0604020202020204" pitchFamily="34" charset="0"/>
                <a:ea typeface="Times New Roman" panose="02020603050405020304" pitchFamily="18" charset="0"/>
                <a:cs typeface="Arial" panose="020B0604020202020204" pitchFamily="34" charset="0"/>
              </a:rPr>
              <a:t>Collaboratively brainstorm a pitch for an opera adaptation of the literary work.</a:t>
            </a:r>
            <a:endParaRPr lang="en-US" sz="2400" kern="10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8E46B9-E363-3C20-2EBF-2DB8C878129F}"/>
              </a:ext>
            </a:extLst>
          </p:cNvPr>
          <p:cNvSpPr txBox="1"/>
          <p:nvPr/>
        </p:nvSpPr>
        <p:spPr>
          <a:xfrm>
            <a:off x="328246" y="799888"/>
            <a:ext cx="11535508" cy="584775"/>
          </a:xfrm>
          <a:prstGeom prst="rect">
            <a:avLst/>
          </a:prstGeom>
          <a:noFill/>
        </p:spPr>
        <p:txBody>
          <a:bodyPr wrap="square">
            <a:spAutoFit/>
          </a:bodyPr>
          <a:lstStyle/>
          <a:p>
            <a:r>
              <a:rPr lang="en-US" sz="3200" b="1" i="1" kern="0">
                <a:effectLst/>
                <a:latin typeface="Arial" panose="020B0604020202020204" pitchFamily="34" charset="0"/>
                <a:ea typeface="Times New Roman" panose="02020603050405020304" pitchFamily="18" charset="0"/>
                <a:cs typeface="Arial" panose="020B0604020202020204" pitchFamily="34" charset="0"/>
              </a:rPr>
              <a:t>What is story adaptation and how is it relevant to opera?</a:t>
            </a:r>
            <a:endParaRPr lang="en-US" sz="32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66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hought bubble outline">
            <a:extLst>
              <a:ext uri="{FF2B5EF4-FFF2-40B4-BE49-F238E27FC236}">
                <a16:creationId xmlns:a16="http://schemas.microsoft.com/office/drawing/2014/main" id="{1DE10772-E263-9124-EBE6-D232CBB99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1618" y="373944"/>
            <a:ext cx="1763969" cy="1763969"/>
          </a:xfrm>
          <a:prstGeom prst="rect">
            <a:avLst/>
          </a:prstGeom>
        </p:spPr>
      </p:pic>
      <p:pic>
        <p:nvPicPr>
          <p:cNvPr id="6" name="Graphic 5" descr="Cloud with solid fill">
            <a:extLst>
              <a:ext uri="{FF2B5EF4-FFF2-40B4-BE49-F238E27FC236}">
                <a16:creationId xmlns:a16="http://schemas.microsoft.com/office/drawing/2014/main" id="{DBEAE2AC-2C04-25BF-6C42-4A6B72949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024" y="3949112"/>
            <a:ext cx="2658794" cy="2658794"/>
          </a:xfrm>
          <a:prstGeom prst="rect">
            <a:avLst/>
          </a:prstGeom>
        </p:spPr>
      </p:pic>
      <p:pic>
        <p:nvPicPr>
          <p:cNvPr id="7" name="Graphic 6" descr="Cloud outline">
            <a:extLst>
              <a:ext uri="{FF2B5EF4-FFF2-40B4-BE49-F238E27FC236}">
                <a16:creationId xmlns:a16="http://schemas.microsoft.com/office/drawing/2014/main" id="{EECC1CA6-899F-E9CB-63EA-E5C253D1EC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5439" y="3738097"/>
            <a:ext cx="2268303" cy="2268303"/>
          </a:xfrm>
          <a:prstGeom prst="rect">
            <a:avLst/>
          </a:prstGeom>
        </p:spPr>
      </p:pic>
      <p:sp>
        <p:nvSpPr>
          <p:cNvPr id="8" name="TextBox 7">
            <a:extLst>
              <a:ext uri="{FF2B5EF4-FFF2-40B4-BE49-F238E27FC236}">
                <a16:creationId xmlns:a16="http://schemas.microsoft.com/office/drawing/2014/main" id="{AAE2759C-D838-9CBC-7F97-8DA626D3A0F8}"/>
              </a:ext>
            </a:extLst>
          </p:cNvPr>
          <p:cNvSpPr txBox="1"/>
          <p:nvPr/>
        </p:nvSpPr>
        <p:spPr>
          <a:xfrm>
            <a:off x="323843" y="2245102"/>
            <a:ext cx="11544314"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Write down the first word that comes to mind.</a:t>
            </a:r>
          </a:p>
        </p:txBody>
      </p:sp>
      <p:sp>
        <p:nvSpPr>
          <p:cNvPr id="9" name="TextBox 8">
            <a:extLst>
              <a:ext uri="{FF2B5EF4-FFF2-40B4-BE49-F238E27FC236}">
                <a16:creationId xmlns:a16="http://schemas.microsoft.com/office/drawing/2014/main" id="{EC48D0C0-34EE-4DB9-0898-76A9DBF4BFBA}"/>
              </a:ext>
            </a:extLst>
          </p:cNvPr>
          <p:cNvSpPr txBox="1"/>
          <p:nvPr/>
        </p:nvSpPr>
        <p:spPr>
          <a:xfrm>
            <a:off x="957598" y="3298648"/>
            <a:ext cx="1467068" cy="646331"/>
          </a:xfrm>
          <a:prstGeom prst="rect">
            <a:avLst/>
          </a:prstGeom>
          <a:noFill/>
        </p:spPr>
        <p:txBody>
          <a:bodyPr wrap="none" rtlCol="0">
            <a:spAutoFit/>
          </a:bodyPr>
          <a:lstStyle/>
          <a:p>
            <a:r>
              <a:rPr lang="en-US" sz="3600">
                <a:latin typeface="Arial" panose="020B0604020202020204" pitchFamily="34" charset="0"/>
                <a:cs typeface="Arial" panose="020B0604020202020204" pitchFamily="34" charset="0"/>
              </a:rPr>
              <a:t>Opera</a:t>
            </a:r>
          </a:p>
        </p:txBody>
      </p:sp>
      <p:sp>
        <p:nvSpPr>
          <p:cNvPr id="10" name="TextBox 9">
            <a:extLst>
              <a:ext uri="{FF2B5EF4-FFF2-40B4-BE49-F238E27FC236}">
                <a16:creationId xmlns:a16="http://schemas.microsoft.com/office/drawing/2014/main" id="{227DFA46-1CAE-8017-69BE-C8FE1D5F69FF}"/>
              </a:ext>
            </a:extLst>
          </p:cNvPr>
          <p:cNvSpPr txBox="1"/>
          <p:nvPr/>
        </p:nvSpPr>
        <p:spPr>
          <a:xfrm>
            <a:off x="4649137" y="3314600"/>
            <a:ext cx="2339102" cy="646331"/>
          </a:xfrm>
          <a:prstGeom prst="rect">
            <a:avLst/>
          </a:prstGeom>
          <a:noFill/>
        </p:spPr>
        <p:txBody>
          <a:bodyPr wrap="none" rtlCol="0">
            <a:spAutoFit/>
          </a:bodyPr>
          <a:lstStyle/>
          <a:p>
            <a:r>
              <a:rPr lang="en-US" sz="3600">
                <a:latin typeface="Arial" panose="020B0604020202020204" pitchFamily="34" charset="0"/>
                <a:cs typeface="Arial" panose="020B0604020202020204" pitchFamily="34" charset="0"/>
              </a:rPr>
              <a:t>Malcolm X</a:t>
            </a:r>
          </a:p>
        </p:txBody>
      </p:sp>
      <p:sp>
        <p:nvSpPr>
          <p:cNvPr id="11" name="TextBox 10">
            <a:extLst>
              <a:ext uri="{FF2B5EF4-FFF2-40B4-BE49-F238E27FC236}">
                <a16:creationId xmlns:a16="http://schemas.microsoft.com/office/drawing/2014/main" id="{8F3F9D35-863B-159F-4CD8-BD977705BAF9}"/>
              </a:ext>
            </a:extLst>
          </p:cNvPr>
          <p:cNvSpPr txBox="1"/>
          <p:nvPr/>
        </p:nvSpPr>
        <p:spPr>
          <a:xfrm>
            <a:off x="8617881" y="3302050"/>
            <a:ext cx="2536272" cy="646331"/>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Adaptation</a:t>
            </a:r>
          </a:p>
        </p:txBody>
      </p:sp>
    </p:spTree>
    <p:extLst>
      <p:ext uri="{BB962C8B-B14F-4D97-AF65-F5344CB8AC3E}">
        <p14:creationId xmlns:p14="http://schemas.microsoft.com/office/powerpoint/2010/main" val="61629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7D8DC4C-BDC6-1FEC-1413-794A8D4B6974}"/>
              </a:ext>
            </a:extLst>
          </p:cNvPr>
          <p:cNvGraphicFramePr/>
          <p:nvPr>
            <p:extLst>
              <p:ext uri="{D42A27DB-BD31-4B8C-83A1-F6EECF244321}">
                <p14:modId xmlns:p14="http://schemas.microsoft.com/office/powerpoint/2010/main" val="2718435485"/>
              </p:ext>
            </p:extLst>
          </p:nvPr>
        </p:nvGraphicFramePr>
        <p:xfrm>
          <a:off x="2032000" y="10534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37C2D9D4-7B62-6D90-4506-45BAB6C7B056}"/>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a:latin typeface="Arial" panose="020B0604020202020204" pitchFamily="34" charset="0"/>
                <a:cs typeface="Arial" panose="020B0604020202020204" pitchFamily="34" charset="0"/>
              </a:rPr>
              <a:t>Timeline of Malcolm X’s Life</a:t>
            </a:r>
          </a:p>
        </p:txBody>
      </p:sp>
      <p:sp>
        <p:nvSpPr>
          <p:cNvPr id="5" name="TextBox 4">
            <a:extLst>
              <a:ext uri="{FF2B5EF4-FFF2-40B4-BE49-F238E27FC236}">
                <a16:creationId xmlns:a16="http://schemas.microsoft.com/office/drawing/2014/main" id="{5BB4D2E8-D014-F23E-52ED-6923AC14AC4B}"/>
              </a:ext>
            </a:extLst>
          </p:cNvPr>
          <p:cNvSpPr txBox="1"/>
          <p:nvPr/>
        </p:nvSpPr>
        <p:spPr>
          <a:xfrm>
            <a:off x="469902" y="1447177"/>
            <a:ext cx="1135379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As a class, complete timeline of major events in Malcolm X’s life.</a:t>
            </a:r>
          </a:p>
        </p:txBody>
      </p:sp>
    </p:spTree>
    <p:extLst>
      <p:ext uri="{BB962C8B-B14F-4D97-AF65-F5344CB8AC3E}">
        <p14:creationId xmlns:p14="http://schemas.microsoft.com/office/powerpoint/2010/main" val="169742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B38271-7D60-F489-C41E-E91E2EA74FFB}"/>
              </a:ext>
            </a:extLst>
          </p:cNvPr>
          <p:cNvSpPr txBox="1">
            <a:spLocks/>
          </p:cNvSpPr>
          <p:nvPr/>
        </p:nvSpPr>
        <p:spPr>
          <a:xfrm>
            <a:off x="406888" y="894244"/>
            <a:ext cx="10985500" cy="1181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a:latin typeface="Arial" panose="020B0604020202020204" pitchFamily="34" charset="0"/>
                <a:cs typeface="Arial" panose="020B0604020202020204" pitchFamily="34" charset="0"/>
              </a:rPr>
              <a:t>X: The Life and Times of Malcolm X </a:t>
            </a:r>
            <a:r>
              <a:rPr lang="en-US" sz="4800" b="1">
                <a:latin typeface="Arial" panose="020B0604020202020204" pitchFamily="34" charset="0"/>
                <a:cs typeface="Arial" panose="020B0604020202020204" pitchFamily="34" charset="0"/>
              </a:rPr>
              <a:t>Synopsis</a:t>
            </a:r>
          </a:p>
        </p:txBody>
      </p:sp>
      <p:sp>
        <p:nvSpPr>
          <p:cNvPr id="13" name="TextBox 12">
            <a:extLst>
              <a:ext uri="{FF2B5EF4-FFF2-40B4-BE49-F238E27FC236}">
                <a16:creationId xmlns:a16="http://schemas.microsoft.com/office/drawing/2014/main" id="{99D7CD8E-41F9-16FA-290E-7FF906B94CEC}"/>
              </a:ext>
            </a:extLst>
          </p:cNvPr>
          <p:cNvSpPr txBox="1"/>
          <p:nvPr/>
        </p:nvSpPr>
        <p:spPr>
          <a:xfrm>
            <a:off x="406888" y="2367397"/>
            <a:ext cx="11378223" cy="2825004"/>
          </a:xfrm>
          <a:prstGeom prst="rect">
            <a:avLst/>
          </a:prstGeom>
          <a:noFill/>
        </p:spPr>
        <p:txBody>
          <a:bodyPr wrap="square" rtlCol="0">
            <a:spAutoFit/>
          </a:bodyPr>
          <a:lstStyle/>
          <a:p>
            <a:pPr marL="0" marR="0">
              <a:lnSpc>
                <a:spcPct val="107000"/>
              </a:lnSpc>
              <a:spcBef>
                <a:spcPts val="0"/>
              </a:spcBef>
              <a:spcAft>
                <a:spcPts val="0"/>
              </a:spcAft>
            </a:pPr>
            <a:r>
              <a:rPr lang="en-US" sz="2800" kern="100">
                <a:effectLst/>
                <a:latin typeface="Arial" panose="020B0604020202020204" pitchFamily="34" charset="0"/>
                <a:ea typeface="Aptos" panose="020B0004020202020204" pitchFamily="34" charset="0"/>
                <a:cs typeface="Arial" panose="020B0604020202020204" pitchFamily="34" charset="0"/>
              </a:rPr>
              <a:t>The opera presents 12 vignettes from the life of Malcolm X, from youth to his death: abject poverty in Depression-era Lansing to adolescence in Boston to Mecca (the site of his pivotal hajj, the traditional Muslim pilgrimage), as well as a number of places in New York City, including a mosque, the streets of Harlem, and, finally, the site of his assassination in 1965, the Audubon Ballroom and West 165</a:t>
            </a:r>
            <a:r>
              <a:rPr lang="en-US" sz="2800" kern="100" baseline="30000">
                <a:effectLst/>
                <a:latin typeface="Arial" panose="020B0604020202020204" pitchFamily="34" charset="0"/>
                <a:ea typeface="Aptos" panose="020B0004020202020204" pitchFamily="34" charset="0"/>
                <a:cs typeface="Arial" panose="020B0604020202020204" pitchFamily="34" charset="0"/>
              </a:rPr>
              <a:t>th</a:t>
            </a:r>
            <a:r>
              <a:rPr lang="en-US" sz="2800" kern="100">
                <a:effectLst/>
                <a:latin typeface="Arial" panose="020B0604020202020204" pitchFamily="34" charset="0"/>
                <a:ea typeface="Aptos" panose="020B0004020202020204" pitchFamily="34" charset="0"/>
                <a:cs typeface="Arial" panose="020B0604020202020204" pitchFamily="34" charset="0"/>
              </a:rPr>
              <a:t> Street. </a:t>
            </a:r>
          </a:p>
        </p:txBody>
      </p:sp>
    </p:spTree>
    <p:extLst>
      <p:ext uri="{BB962C8B-B14F-4D97-AF65-F5344CB8AC3E}">
        <p14:creationId xmlns:p14="http://schemas.microsoft.com/office/powerpoint/2010/main" val="247530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CEBE08-DBF0-1F57-EE9E-C2FCDE5FE575}"/>
              </a:ext>
            </a:extLst>
          </p:cNvPr>
          <p:cNvSpPr txBox="1">
            <a:spLocks noGrp="1"/>
          </p:cNvSpPr>
          <p:nvPr>
            <p:ph type="ctrTitle"/>
          </p:nvPr>
        </p:nvSpPr>
        <p:spPr>
          <a:xfrm>
            <a:off x="444891" y="563562"/>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b="1">
                <a:latin typeface="Arial" panose="020B0604020202020204" pitchFamily="34" charset="0"/>
                <a:cs typeface="Arial" panose="020B0604020202020204" pitchFamily="34" charset="0"/>
              </a:rPr>
              <a:t>Talk &amp; Turn</a:t>
            </a:r>
          </a:p>
        </p:txBody>
      </p:sp>
      <p:sp>
        <p:nvSpPr>
          <p:cNvPr id="9" name="Content Placeholder 2">
            <a:extLst>
              <a:ext uri="{FF2B5EF4-FFF2-40B4-BE49-F238E27FC236}">
                <a16:creationId xmlns:a16="http://schemas.microsoft.com/office/drawing/2014/main" id="{02C442B9-A7BB-BF1E-DF06-D4ECBD47C9E1}"/>
              </a:ext>
            </a:extLst>
          </p:cNvPr>
          <p:cNvSpPr txBox="1">
            <a:spLocks/>
          </p:cNvSpPr>
          <p:nvPr/>
        </p:nvSpPr>
        <p:spPr>
          <a:xfrm>
            <a:off x="444891" y="2142587"/>
            <a:ext cx="11302218" cy="394872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a:latin typeface="Arial" panose="020B0604020202020204" pitchFamily="34" charset="0"/>
                <a:cs typeface="Arial" panose="020B0604020202020204" pitchFamily="34" charset="0"/>
              </a:rPr>
              <a:t>Compare the opera synopsis with the timeline created and </a:t>
            </a:r>
            <a:r>
              <a:rPr lang="en-US" sz="3000" i="1">
                <a:latin typeface="Arial" panose="020B0604020202020204" pitchFamily="34" charset="0"/>
                <a:cs typeface="Arial" panose="020B0604020202020204" pitchFamily="34" charset="0"/>
              </a:rPr>
              <a:t>The Autobiography of Malcolm X.</a:t>
            </a:r>
          </a:p>
          <a:p>
            <a:pPr algn="l"/>
            <a:endParaRPr lang="en-US" sz="3000" i="1">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a:latin typeface="Arial" panose="020B0604020202020204" pitchFamily="34" charset="0"/>
                <a:cs typeface="Arial" panose="020B0604020202020204" pitchFamily="34" charset="0"/>
              </a:rPr>
              <a:t>What events did the librettist choose to include and what did they leave out?</a:t>
            </a:r>
          </a:p>
          <a:p>
            <a:pPr marL="800100" lvl="1" indent="-342900" algn="l">
              <a:buFont typeface="Arial" panose="020B0604020202020204" pitchFamily="34" charset="0"/>
              <a:buChar char="•"/>
            </a:pPr>
            <a:endParaRPr lang="en-US" sz="300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a:latin typeface="Arial" panose="020B0604020202020204" pitchFamily="34" charset="0"/>
                <a:cs typeface="Arial" panose="020B0604020202020204" pitchFamily="34" charset="0"/>
              </a:rPr>
              <a:t>Is there a difference in point of view? In historical context? In narrative structure?</a:t>
            </a:r>
          </a:p>
          <a:p>
            <a:pPr marL="800100" lvl="1" indent="-342900" algn="l">
              <a:buFont typeface="Arial" panose="020B0604020202020204" pitchFamily="34" charset="0"/>
              <a:buChar char="•"/>
            </a:pPr>
            <a:endParaRPr lang="en-US" sz="300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a:latin typeface="Arial" panose="020B0604020202020204" pitchFamily="34" charset="0"/>
                <a:cs typeface="Arial" panose="020B0604020202020204" pitchFamily="34" charset="0"/>
              </a:rPr>
              <a:t>What else did you notice?</a:t>
            </a:r>
          </a:p>
          <a:p>
            <a:endParaRPr lang="en-US">
              <a:latin typeface="Avenir LT Std 65 Medium" panose="020B0603020203020204" pitchFamily="34" charset="0"/>
            </a:endParaRPr>
          </a:p>
        </p:txBody>
      </p:sp>
      <p:sp>
        <p:nvSpPr>
          <p:cNvPr id="2" name="Title 1">
            <a:extLst>
              <a:ext uri="{FF2B5EF4-FFF2-40B4-BE49-F238E27FC236}">
                <a16:creationId xmlns:a16="http://schemas.microsoft.com/office/drawing/2014/main" id="{24514D2D-CA94-88EA-92C8-A1ACA69FD995}"/>
              </a:ext>
            </a:extLst>
          </p:cNvPr>
          <p:cNvSpPr txBox="1">
            <a:spLocks/>
          </p:cNvSpPr>
          <p:nvPr/>
        </p:nvSpPr>
        <p:spPr>
          <a:xfrm>
            <a:off x="838200" y="7666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endParaRPr lang="en-US" b="1">
              <a:latin typeface="Arial" panose="020B0604020202020204" pitchFamily="34" charset="0"/>
              <a:cs typeface="Arial" panose="020B0604020202020204" pitchFamily="34" charset="0"/>
            </a:endParaRPr>
          </a:p>
        </p:txBody>
      </p:sp>
      <p:pic>
        <p:nvPicPr>
          <p:cNvPr id="3" name="Graphic 2" descr="Radio microphone with solid fill">
            <a:extLst>
              <a:ext uri="{FF2B5EF4-FFF2-40B4-BE49-F238E27FC236}">
                <a16:creationId xmlns:a16="http://schemas.microsoft.com/office/drawing/2014/main" id="{9E2D7116-566E-498A-6E44-92C2C67470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2659" y="952247"/>
            <a:ext cx="722345" cy="722345"/>
          </a:xfrm>
          <a:prstGeom prst="rect">
            <a:avLst/>
          </a:prstGeom>
        </p:spPr>
      </p:pic>
    </p:spTree>
    <p:extLst>
      <p:ext uri="{BB962C8B-B14F-4D97-AF65-F5344CB8AC3E}">
        <p14:creationId xmlns:p14="http://schemas.microsoft.com/office/powerpoint/2010/main" val="216352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EF0B3F-4713-F1DB-7526-C9F2BB8706B4}"/>
              </a:ext>
            </a:extLst>
          </p:cNvPr>
          <p:cNvSpPr txBox="1"/>
          <p:nvPr/>
        </p:nvSpPr>
        <p:spPr>
          <a:xfrm>
            <a:off x="7030652" y="2097902"/>
            <a:ext cx="4877636" cy="4811766"/>
          </a:xfrm>
          <a:prstGeom prst="rect">
            <a:avLst/>
          </a:prstGeom>
          <a:noFill/>
        </p:spPr>
        <p:txBody>
          <a:bodyPr wrap="square" rtlCol="0">
            <a:spAutoFit/>
          </a:bodyPr>
          <a:lstStyle/>
          <a:p>
            <a:pPr>
              <a:lnSpc>
                <a:spcPct val="107000"/>
              </a:lnSpc>
            </a:pPr>
            <a:r>
              <a:rPr lang="en-US" sz="3200" b="0" i="0" u="none" strike="noStrike">
                <a:solidFill>
                  <a:srgbClr val="000000"/>
                </a:solidFill>
                <a:effectLst/>
                <a:latin typeface="Arial" panose="020B0604020202020204" pitchFamily="34" charset="0"/>
                <a:cs typeface="Arial" panose="020B0604020202020204" pitchFamily="34" charset="0"/>
              </a:rPr>
              <a:t>The police arrive at the Little family home with news that Reverend Little, Malcolm’s father, was found dead on the train tracks. A family friend breaks the news to Louise Little.</a:t>
            </a:r>
            <a:endParaRPr lang="en-US" sz="3200" kern="10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3300" kern="100">
              <a:effectLst/>
              <a:latin typeface="Arial" panose="020B0604020202020204" pitchFamily="34" charset="0"/>
              <a:ea typeface="Aptos" panose="020B0004020202020204" pitchFamily="34" charset="0"/>
              <a:cs typeface="Arial" panose="020B0604020202020204" pitchFamily="34" charset="0"/>
            </a:endParaRPr>
          </a:p>
        </p:txBody>
      </p:sp>
      <p:pic>
        <p:nvPicPr>
          <p:cNvPr id="3" name="Picture 2" descr="A group of women holding hands in a room&#10;&#10;Description automatically generated">
            <a:extLst>
              <a:ext uri="{FF2B5EF4-FFF2-40B4-BE49-F238E27FC236}">
                <a16:creationId xmlns:a16="http://schemas.microsoft.com/office/drawing/2014/main" id="{B0190352-D5EF-558C-0874-45246A80D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41" y="2186575"/>
            <a:ext cx="6302100" cy="4201081"/>
          </a:xfrm>
          <a:prstGeom prst="rect">
            <a:avLst/>
          </a:prstGeom>
        </p:spPr>
      </p:pic>
      <p:sp>
        <p:nvSpPr>
          <p:cNvPr id="4" name="TextBox 3">
            <a:extLst>
              <a:ext uri="{FF2B5EF4-FFF2-40B4-BE49-F238E27FC236}">
                <a16:creationId xmlns:a16="http://schemas.microsoft.com/office/drawing/2014/main" id="{92BDA291-8E85-FCDF-8D01-549005E93ED0}"/>
              </a:ext>
            </a:extLst>
          </p:cNvPr>
          <p:cNvSpPr txBox="1"/>
          <p:nvPr/>
        </p:nvSpPr>
        <p:spPr>
          <a:xfrm>
            <a:off x="444840" y="6174667"/>
            <a:ext cx="3866401" cy="215444"/>
          </a:xfrm>
          <a:prstGeom prst="rect">
            <a:avLst/>
          </a:prstGeom>
          <a:noFill/>
        </p:spPr>
        <p:txBody>
          <a:bodyPr wrap="square" rtlCol="0">
            <a:spAutoFit/>
          </a:bodyPr>
          <a:lstStyle/>
          <a:p>
            <a:r>
              <a:rPr lang="en-US" sz="800" i="1">
                <a:solidFill>
                  <a:schemeClr val="bg1"/>
                </a:solidFill>
                <a:latin typeface="Arial" panose="020B0604020202020204" pitchFamily="34" charset="0"/>
                <a:cs typeface="Arial" panose="020B0604020202020204" pitchFamily="34" charset="0"/>
              </a:rPr>
              <a:t>X: The Life and Times of Malcolm X</a:t>
            </a:r>
            <a:r>
              <a:rPr lang="en-US" sz="800">
                <a:solidFill>
                  <a:schemeClr val="bg1"/>
                </a:solidFill>
                <a:latin typeface="Arial" panose="020B0604020202020204" pitchFamily="34" charset="0"/>
                <a:cs typeface="Arial" panose="020B0604020202020204" pitchFamily="34" charset="0"/>
              </a:rPr>
              <a:t>, Seattle Opera (photo: Philip Newton)</a:t>
            </a:r>
            <a:endParaRPr lang="en-US" sz="800" i="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8AF69D0-AA34-2921-034A-E6D97BC20C4D}"/>
              </a:ext>
            </a:extLst>
          </p:cNvPr>
          <p:cNvSpPr txBox="1">
            <a:spLocks/>
          </p:cNvSpPr>
          <p:nvPr/>
        </p:nvSpPr>
        <p:spPr>
          <a:xfrm>
            <a:off x="368298" y="483332"/>
            <a:ext cx="11823702" cy="16145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a:latin typeface="Arial" panose="020B0604020202020204" pitchFamily="34" charset="0"/>
                <a:cs typeface="Arial" panose="020B0604020202020204" pitchFamily="34" charset="0"/>
              </a:rPr>
              <a:t>Key Scene #1: </a:t>
            </a:r>
            <a:r>
              <a:rPr lang="en-US" sz="4800">
                <a:latin typeface="Arial" panose="020B0604020202020204" pitchFamily="34" charset="0"/>
                <a:cs typeface="Arial" panose="020B0604020202020204" pitchFamily="34" charset="0"/>
              </a:rPr>
              <a:t>Act I, Scene 1: A man was on the tracks (Reverand Little is Dead)</a:t>
            </a:r>
            <a:endParaRPr lang="en-US" sz="4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05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a:latin typeface="Arial" panose="020B0604020202020204" pitchFamily="34" charset="0"/>
                <a:cs typeface="Arial" panose="020B0604020202020204" pitchFamily="34" charset="0"/>
              </a:rPr>
              <a:t>Key Scene #1 continued</a:t>
            </a:r>
          </a:p>
        </p:txBody>
      </p:sp>
      <p:sp>
        <p:nvSpPr>
          <p:cNvPr id="4" name="TextBox 3">
            <a:extLst>
              <a:ext uri="{FF2B5EF4-FFF2-40B4-BE49-F238E27FC236}">
                <a16:creationId xmlns:a16="http://schemas.microsoft.com/office/drawing/2014/main" id="{53CC5E01-A9F2-A40C-FEF6-FD8ABC6365D4}"/>
              </a:ext>
            </a:extLst>
          </p:cNvPr>
          <p:cNvSpPr txBox="1"/>
          <p:nvPr/>
        </p:nvSpPr>
        <p:spPr>
          <a:xfrm>
            <a:off x="368299" y="2828835"/>
            <a:ext cx="7338786" cy="1200329"/>
          </a:xfrm>
          <a:prstGeom prst="rect">
            <a:avLst/>
          </a:prstGeom>
          <a:noFill/>
        </p:spPr>
        <p:txBody>
          <a:bodyPr wrap="square">
            <a:spAutoFit/>
          </a:bodyPr>
          <a:lstStyle/>
          <a:p>
            <a:r>
              <a:rPr lang="en-US" u="sng" kern="10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kern="10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kern="100">
                <a:latin typeface="Arial" panose="020B0604020202020204" pitchFamily="34" charset="0"/>
                <a:ea typeface="Times New Roman" panose="02020603050405020304" pitchFamily="18" charset="0"/>
                <a:cs typeface="Arial" panose="020B0604020202020204" pitchFamily="34" charset="0"/>
              </a:rPr>
              <a:t>Track #6. Act I: A man was on the tracks (Reverand Little is Dead)</a:t>
            </a:r>
          </a:p>
          <a:p>
            <a:r>
              <a:rPr lang="en-US" kern="100">
                <a:latin typeface="Arial" panose="020B0604020202020204" pitchFamily="34" charset="0"/>
                <a:ea typeface="Times New Roman" panose="02020603050405020304" pitchFamily="18" charset="0"/>
                <a:cs typeface="Arial" panose="020B0604020202020204" pitchFamily="34" charset="0"/>
              </a:rPr>
              <a:t>00:00 – 02:43 </a:t>
            </a:r>
          </a:p>
          <a:p>
            <a:endParaRPr lang="en-US">
              <a:solidFill>
                <a:srgbClr val="C8102E"/>
              </a:solidFill>
            </a:endParaRPr>
          </a:p>
        </p:txBody>
      </p:sp>
      <p:pic>
        <p:nvPicPr>
          <p:cNvPr id="7" name="Graphic 6" descr="Theatre with solid fill">
            <a:hlinkClick r:id="rId3"/>
            <a:extLst>
              <a:ext uri="{FF2B5EF4-FFF2-40B4-BE49-F238E27FC236}">
                <a16:creationId xmlns:a16="http://schemas.microsoft.com/office/drawing/2014/main" id="{54D9A3D4-EF0E-820A-5968-538C317A2B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7429" y="1447177"/>
            <a:ext cx="4276272" cy="4276272"/>
          </a:xfrm>
          <a:prstGeom prst="rect">
            <a:avLst/>
          </a:prstGeom>
        </p:spPr>
      </p:pic>
    </p:spTree>
    <p:extLst>
      <p:ext uri="{BB962C8B-B14F-4D97-AF65-F5344CB8AC3E}">
        <p14:creationId xmlns:p14="http://schemas.microsoft.com/office/powerpoint/2010/main" val="194498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on stage with x on screen&#10;&#10;Description automatically generated">
            <a:extLst>
              <a:ext uri="{FF2B5EF4-FFF2-40B4-BE49-F238E27FC236}">
                <a16:creationId xmlns:a16="http://schemas.microsoft.com/office/drawing/2014/main" id="{A594804C-E031-2985-D57B-2C593987EF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7953" y="1843314"/>
            <a:ext cx="6245748" cy="4163832"/>
          </a:xfrm>
          <a:prstGeom prst="rect">
            <a:avLst/>
          </a:prstGeom>
        </p:spPr>
      </p:pic>
      <p:sp>
        <p:nvSpPr>
          <p:cNvPr id="5" name="TextBox 4">
            <a:extLst>
              <a:ext uri="{FF2B5EF4-FFF2-40B4-BE49-F238E27FC236}">
                <a16:creationId xmlns:a16="http://schemas.microsoft.com/office/drawing/2014/main" id="{F70C9DEE-FF24-C32C-851A-9704983F4DD4}"/>
              </a:ext>
            </a:extLst>
          </p:cNvPr>
          <p:cNvSpPr txBox="1"/>
          <p:nvPr/>
        </p:nvSpPr>
        <p:spPr>
          <a:xfrm>
            <a:off x="368299" y="2238522"/>
            <a:ext cx="5118101" cy="3620158"/>
          </a:xfrm>
          <a:prstGeom prst="rect">
            <a:avLst/>
          </a:prstGeom>
          <a:noFill/>
        </p:spPr>
        <p:txBody>
          <a:bodyPr wrap="square">
            <a:spAutoFit/>
          </a:bodyPr>
          <a:lstStyle/>
          <a:p>
            <a:pPr marL="0" marR="0">
              <a:lnSpc>
                <a:spcPct val="107000"/>
              </a:lnSpc>
              <a:spcBef>
                <a:spcPts val="0"/>
              </a:spcBef>
              <a:spcAft>
                <a:spcPts val="0"/>
              </a:spcAft>
            </a:pPr>
            <a:r>
              <a:rPr lang="en-US" sz="2400" b="0" i="0" u="none" strike="noStrike">
                <a:solidFill>
                  <a:srgbClr val="000000"/>
                </a:solidFill>
                <a:effectLst/>
                <a:latin typeface="Arial" panose="020B0604020202020204" pitchFamily="34" charset="0"/>
                <a:cs typeface="Arial" panose="020B0604020202020204" pitchFamily="34" charset="0"/>
              </a:rPr>
              <a:t>After studying the Koran and the teachings of the Nation of Islam during his time in prison, Malcolm leaves and meets with the leader of the Nation, Elijah Muhammed. Elijah tells Malcolm to denounce his last name inherited from a history of enslavement and replace it with an X. Thus, Malcolm X is born.</a:t>
            </a:r>
            <a:endParaRPr lang="en-US" sz="2400" kern="10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D5D8B03-87F0-1532-545E-0064FD345535}"/>
              </a:ext>
            </a:extLst>
          </p:cNvPr>
          <p:cNvSpPr txBox="1"/>
          <p:nvPr/>
        </p:nvSpPr>
        <p:spPr>
          <a:xfrm>
            <a:off x="5577953" y="5791702"/>
            <a:ext cx="3993502" cy="215444"/>
          </a:xfrm>
          <a:prstGeom prst="rect">
            <a:avLst/>
          </a:prstGeom>
          <a:noFill/>
        </p:spPr>
        <p:txBody>
          <a:bodyPr wrap="square" rtlCol="0">
            <a:spAutoFit/>
          </a:bodyPr>
          <a:lstStyle/>
          <a:p>
            <a:r>
              <a:rPr lang="en-US" sz="800" i="1">
                <a:solidFill>
                  <a:schemeClr val="bg1"/>
                </a:solidFill>
                <a:latin typeface="Arial" panose="020B0604020202020204" pitchFamily="34" charset="0"/>
                <a:cs typeface="Arial" panose="020B0604020202020204" pitchFamily="34" charset="0"/>
              </a:rPr>
              <a:t>X: The Life and Times of Malcolm X</a:t>
            </a:r>
            <a:r>
              <a:rPr lang="en-US" sz="800">
                <a:solidFill>
                  <a:schemeClr val="bg1"/>
                </a:solidFill>
                <a:latin typeface="Arial" panose="020B0604020202020204" pitchFamily="34" charset="0"/>
                <a:cs typeface="Arial" panose="020B0604020202020204" pitchFamily="34" charset="0"/>
              </a:rPr>
              <a:t>, Seattle Opera (photo: Philip Newton)</a:t>
            </a:r>
            <a:endParaRPr lang="en-US" sz="800" i="1">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1021341-8B5E-7EA5-C85A-A07C055D78B7}"/>
              </a:ext>
            </a:extLst>
          </p:cNvPr>
          <p:cNvSpPr txBox="1">
            <a:spLocks/>
          </p:cNvSpPr>
          <p:nvPr/>
        </p:nvSpPr>
        <p:spPr>
          <a:xfrm>
            <a:off x="368298" y="483332"/>
            <a:ext cx="11823702" cy="16145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a:latin typeface="Arial" panose="020B0604020202020204" pitchFamily="34" charset="0"/>
                <a:cs typeface="Arial" panose="020B0604020202020204" pitchFamily="34" charset="0"/>
              </a:rPr>
              <a:t>Key Scene #2: </a:t>
            </a:r>
            <a:r>
              <a:rPr lang="en-US" sz="4800">
                <a:latin typeface="Arial" panose="020B0604020202020204" pitchFamily="34" charset="0"/>
                <a:cs typeface="Arial" panose="020B0604020202020204" pitchFamily="34" charset="0"/>
              </a:rPr>
              <a:t>Act II, Scene 2: You are not empty</a:t>
            </a:r>
            <a:endParaRPr lang="en-US" sz="4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272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2ba1e0-34b4-4993-8b13-ea94b42b601b">
      <Terms xmlns="http://schemas.microsoft.com/office/infopath/2007/PartnerControls"/>
    </lcf76f155ced4ddcb4097134ff3c332f>
    <TaxCatchAll xmlns="b5d4d16c-bf63-424b-a50c-8f06863d77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00A2C9-4D66-4E09-90D2-B47BAF7B20BE}">
  <ds:schemaRefs>
    <ds:schemaRef ds:uri="b5d4d16c-bf63-424b-a50c-8f06863d77c9"/>
    <ds:schemaRef ds:uri="b72ba1e0-34b4-4993-8b13-ea94b42b601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0C9F112-9D70-4774-AD22-C64FEFCE9034}">
  <ds:schemaRefs>
    <ds:schemaRef ds:uri="b5d4d16c-bf63-424b-a50c-8f06863d77c9"/>
    <ds:schemaRef ds:uri="b72ba1e0-34b4-4993-8b13-ea94b42b60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F11837-8EA5-4E77-861D-82D8DB5A9C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887</Words>
  <Application>Microsoft Office PowerPoint</Application>
  <PresentationFormat>Widescreen</PresentationFormat>
  <Paragraphs>89</Paragraphs>
  <Slides>18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Avenir</vt:lpstr>
      <vt:lpstr>Avenir LT Std 65 Medium</vt:lpstr>
      <vt:lpstr>Calibri</vt:lpstr>
      <vt:lpstr>Cambria</vt:lpstr>
      <vt:lpstr>Symbol</vt:lpstr>
      <vt:lpstr>Wingdings</vt:lpstr>
      <vt:lpstr>Office Theme</vt:lpstr>
      <vt:lpstr>Exploring Story Adaptation</vt:lpstr>
      <vt:lpstr>PowerPoint Presentation</vt:lpstr>
      <vt:lpstr>PowerPoint Presentation</vt:lpstr>
      <vt:lpstr>PowerPoint Presentation</vt:lpstr>
      <vt:lpstr>PowerPoint Presentation</vt:lpstr>
      <vt:lpstr>Talk &amp; 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Adaptation Guidelines</vt:lpstr>
      <vt:lpstr>Adaptation Pitch</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1</cp:revision>
  <dcterms:created xsi:type="dcterms:W3CDTF">2020-04-06T15:08:23Z</dcterms:created>
  <dcterms:modified xsi:type="dcterms:W3CDTF">2024-12-02T18:34:36Z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