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312" r:id="rId5"/>
    <p:sldId id="265" r:id="rId6"/>
    <p:sldId id="256" r:id="rId7"/>
    <p:sldId id="305" r:id="rId8"/>
    <p:sldId id="284" r:id="rId9"/>
    <p:sldId id="303" r:id="rId10"/>
    <p:sldId id="324" r:id="rId11"/>
    <p:sldId id="263" r:id="rId12"/>
    <p:sldId id="289" r:id="rId13"/>
    <p:sldId id="325" r:id="rId14"/>
    <p:sldId id="280" r:id="rId15"/>
    <p:sldId id="307" r:id="rId16"/>
    <p:sldId id="286" r:id="rId17"/>
    <p:sldId id="291" r:id="rId18"/>
    <p:sldId id="304" r:id="rId19"/>
    <p:sldId id="31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9C9A"/>
    <a:srgbClr val="B9B8B7"/>
    <a:srgbClr val="B7B7B7"/>
    <a:srgbClr val="FFFEFA"/>
    <a:srgbClr val="C8102E"/>
    <a:srgbClr val="F8F8F8"/>
    <a:srgbClr val="E519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C8FB02-A764-404B-A4E3-9CADB5867DF5}" v="28" dt="2024-12-20T15:32:08.8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7" autoAdjust="0"/>
    <p:restoredTop sz="94249" autoAdjust="0"/>
  </p:normalViewPr>
  <p:slideViewPr>
    <p:cSldViewPr snapToGrid="0">
      <p:cViewPr varScale="1">
        <p:scale>
          <a:sx n="105" d="100"/>
          <a:sy n="105" d="100"/>
        </p:scale>
        <p:origin x="528" y="10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A2F088-FDA7-431A-83D8-C46853471259}" type="datetimeFigureOut">
              <a:rPr lang="en-US" smtClean="0"/>
              <a:t>12/20/2024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1DECFC-91BF-4AD5-8C5F-471766CF9085}" type="slidenum">
              <a:rPr lang="en-US" smtClean="0"/>
              <a:t>‹#›</a:t>
            </a:fld>
            <a:endParaRPr lang="en-US"/>
          </a:p>
        </p:txBody>
      </p:sp>
    </p:spTree>
    <p:extLst>
      <p:ext uri="{BB962C8B-B14F-4D97-AF65-F5344CB8AC3E}">
        <p14:creationId xmlns:p14="http://schemas.microsoft.com/office/powerpoint/2010/main" val="61396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1DECFC-91BF-4AD5-8C5F-471766CF9085}" type="slidenum">
              <a:rPr lang="en-US" smtClean="0"/>
              <a:t>1</a:t>
            </a:fld>
            <a:endParaRPr lang="en-US"/>
          </a:p>
        </p:txBody>
      </p:sp>
    </p:spTree>
    <p:extLst>
      <p:ext uri="{BB962C8B-B14F-4D97-AF65-F5344CB8AC3E}">
        <p14:creationId xmlns:p14="http://schemas.microsoft.com/office/powerpoint/2010/main" val="4121057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Poetic Devices used: </a:t>
            </a:r>
            <a:r>
              <a:rPr lang="en-US" b="0" dirty="0"/>
              <a:t>repetition, rhyme, metaphor, imagery</a:t>
            </a:r>
            <a:endParaRPr lang="en-US" b="1" dirty="0"/>
          </a:p>
          <a:p>
            <a:endParaRPr lang="en-US" dirty="0"/>
          </a:p>
        </p:txBody>
      </p:sp>
      <p:sp>
        <p:nvSpPr>
          <p:cNvPr id="4" name="Slide Number Placeholder 3"/>
          <p:cNvSpPr>
            <a:spLocks noGrp="1"/>
          </p:cNvSpPr>
          <p:nvPr>
            <p:ph type="sldNum" sz="quarter" idx="5"/>
          </p:nvPr>
        </p:nvSpPr>
        <p:spPr/>
        <p:txBody>
          <a:bodyPr/>
          <a:lstStyle/>
          <a:p>
            <a:fld id="{101DECFC-91BF-4AD5-8C5F-471766CF9085}" type="slidenum">
              <a:rPr lang="en-US" smtClean="0"/>
              <a:t>13</a:t>
            </a:fld>
            <a:endParaRPr lang="en-US"/>
          </a:p>
        </p:txBody>
      </p:sp>
    </p:spTree>
    <p:extLst>
      <p:ext uri="{BB962C8B-B14F-4D97-AF65-F5344CB8AC3E}">
        <p14:creationId xmlns:p14="http://schemas.microsoft.com/office/powerpoint/2010/main" val="4244011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none" kern="0" dirty="0">
                <a:solidFill>
                  <a:srgbClr val="0563C1"/>
                </a:solidFill>
                <a:effectLst/>
                <a:latin typeface="Georgia" panose="02040502050405020303" pitchFamily="18" charset="0"/>
                <a:ea typeface="Times New Roman" panose="02020603050405020304" pitchFamily="18" charset="0"/>
                <a:cs typeface="Times New Roman" panose="02020603050405020304" pitchFamily="18" charset="0"/>
              </a:rPr>
              <a:t>https://www.youtube.com/watch?v=ChuT1ybyzUc&amp;t=1s </a:t>
            </a:r>
          </a:p>
        </p:txBody>
      </p:sp>
      <p:sp>
        <p:nvSpPr>
          <p:cNvPr id="4" name="Slide Number Placeholder 3"/>
          <p:cNvSpPr>
            <a:spLocks noGrp="1"/>
          </p:cNvSpPr>
          <p:nvPr>
            <p:ph type="sldNum" sz="quarter" idx="5"/>
          </p:nvPr>
        </p:nvSpPr>
        <p:spPr/>
        <p:txBody>
          <a:bodyPr/>
          <a:lstStyle/>
          <a:p>
            <a:fld id="{101DECFC-91BF-4AD5-8C5F-471766CF9085}" type="slidenum">
              <a:rPr lang="en-US" smtClean="0"/>
              <a:t>3</a:t>
            </a:fld>
            <a:endParaRPr lang="en-US"/>
          </a:p>
        </p:txBody>
      </p:sp>
    </p:spTree>
    <p:extLst>
      <p:ext uri="{BB962C8B-B14F-4D97-AF65-F5344CB8AC3E}">
        <p14:creationId xmlns:p14="http://schemas.microsoft.com/office/powerpoint/2010/main" val="2535181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u="none" kern="0" dirty="0">
              <a:solidFill>
                <a:srgbClr val="0563C1"/>
              </a:solidFill>
              <a:effectLst/>
              <a:latin typeface="Georgia" panose="02040502050405020303" pitchFamily="18"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101DECFC-91BF-4AD5-8C5F-471766CF9085}" type="slidenum">
              <a:rPr lang="en-US" smtClean="0"/>
              <a:t>4</a:t>
            </a:fld>
            <a:endParaRPr lang="en-US"/>
          </a:p>
        </p:txBody>
      </p:sp>
    </p:spTree>
    <p:extLst>
      <p:ext uri="{BB962C8B-B14F-4D97-AF65-F5344CB8AC3E}">
        <p14:creationId xmlns:p14="http://schemas.microsoft.com/office/powerpoint/2010/main" val="2107392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u="none" kern="0" dirty="0">
              <a:solidFill>
                <a:srgbClr val="0563C1"/>
              </a:solidFill>
              <a:effectLst/>
              <a:latin typeface="Georgia" panose="02040502050405020303" pitchFamily="18"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101DECFC-91BF-4AD5-8C5F-471766CF9085}" type="slidenum">
              <a:rPr lang="en-US" smtClean="0"/>
              <a:t>5</a:t>
            </a:fld>
            <a:endParaRPr lang="en-US"/>
          </a:p>
        </p:txBody>
      </p:sp>
    </p:spTree>
    <p:extLst>
      <p:ext uri="{BB962C8B-B14F-4D97-AF65-F5344CB8AC3E}">
        <p14:creationId xmlns:p14="http://schemas.microsoft.com/office/powerpoint/2010/main" val="473792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u="none" kern="0" dirty="0">
              <a:solidFill>
                <a:srgbClr val="0563C1"/>
              </a:solidFill>
              <a:effectLst/>
              <a:latin typeface="Georgia" panose="02040502050405020303" pitchFamily="18"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101DECFC-91BF-4AD5-8C5F-471766CF9085}" type="slidenum">
              <a:rPr lang="en-US" smtClean="0"/>
              <a:t>6</a:t>
            </a:fld>
            <a:endParaRPr lang="en-US"/>
          </a:p>
        </p:txBody>
      </p:sp>
    </p:spTree>
    <p:extLst>
      <p:ext uri="{BB962C8B-B14F-4D97-AF65-F5344CB8AC3E}">
        <p14:creationId xmlns:p14="http://schemas.microsoft.com/office/powerpoint/2010/main" val="3668278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0" name="Google Shape;120;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Poetic Devices used: </a:t>
            </a:r>
            <a:r>
              <a:rPr lang="en-US" b="0" dirty="0"/>
              <a:t>personification, metaphor</a:t>
            </a:r>
            <a:endParaRPr lang="en-US" dirty="0"/>
          </a:p>
        </p:txBody>
      </p:sp>
      <p:sp>
        <p:nvSpPr>
          <p:cNvPr id="4" name="Slide Number Placeholder 3"/>
          <p:cNvSpPr>
            <a:spLocks noGrp="1"/>
          </p:cNvSpPr>
          <p:nvPr>
            <p:ph type="sldNum" sz="quarter" idx="5"/>
          </p:nvPr>
        </p:nvSpPr>
        <p:spPr/>
        <p:txBody>
          <a:bodyPr/>
          <a:lstStyle/>
          <a:p>
            <a:fld id="{101DECFC-91BF-4AD5-8C5F-471766CF9085}" type="slidenum">
              <a:rPr lang="en-US" smtClean="0"/>
              <a:t>9</a:t>
            </a:fld>
            <a:endParaRPr lang="en-US"/>
          </a:p>
        </p:txBody>
      </p:sp>
    </p:spTree>
    <p:extLst>
      <p:ext uri="{BB962C8B-B14F-4D97-AF65-F5344CB8AC3E}">
        <p14:creationId xmlns:p14="http://schemas.microsoft.com/office/powerpoint/2010/main" val="34193324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Poetic Devices used: </a:t>
            </a:r>
            <a:r>
              <a:rPr lang="en-US" b="0" dirty="0"/>
              <a:t>imagery, metaphor, personification, rhyme, symbolism</a:t>
            </a:r>
            <a:endParaRPr lang="en-US" dirty="0"/>
          </a:p>
        </p:txBody>
      </p:sp>
      <p:sp>
        <p:nvSpPr>
          <p:cNvPr id="4" name="Slide Number Placeholder 3"/>
          <p:cNvSpPr>
            <a:spLocks noGrp="1"/>
          </p:cNvSpPr>
          <p:nvPr>
            <p:ph type="sldNum" sz="quarter" idx="5"/>
          </p:nvPr>
        </p:nvSpPr>
        <p:spPr/>
        <p:txBody>
          <a:bodyPr/>
          <a:lstStyle/>
          <a:p>
            <a:fld id="{101DECFC-91BF-4AD5-8C5F-471766CF9085}" type="slidenum">
              <a:rPr lang="en-US" smtClean="0"/>
              <a:t>10</a:t>
            </a:fld>
            <a:endParaRPr lang="en-US"/>
          </a:p>
        </p:txBody>
      </p:sp>
    </p:spTree>
    <p:extLst>
      <p:ext uri="{BB962C8B-B14F-4D97-AF65-F5344CB8AC3E}">
        <p14:creationId xmlns:p14="http://schemas.microsoft.com/office/powerpoint/2010/main" val="18398515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Poetic Devices used: </a:t>
            </a:r>
            <a:r>
              <a:rPr lang="en-US" sz="1200" b="0" dirty="0"/>
              <a:t>repetition, rhyme, imagery, personification</a:t>
            </a:r>
            <a:endParaRPr lang="en-US" sz="1200" b="1" dirty="0"/>
          </a:p>
          <a:p>
            <a:endParaRPr lang="en-US" dirty="0"/>
          </a:p>
        </p:txBody>
      </p:sp>
      <p:sp>
        <p:nvSpPr>
          <p:cNvPr id="4" name="Slide Number Placeholder 3"/>
          <p:cNvSpPr>
            <a:spLocks noGrp="1"/>
          </p:cNvSpPr>
          <p:nvPr>
            <p:ph type="sldNum" sz="quarter" idx="5"/>
          </p:nvPr>
        </p:nvSpPr>
        <p:spPr/>
        <p:txBody>
          <a:bodyPr/>
          <a:lstStyle/>
          <a:p>
            <a:fld id="{101DECFC-91BF-4AD5-8C5F-471766CF9085}" type="slidenum">
              <a:rPr lang="en-US" smtClean="0"/>
              <a:t>11</a:t>
            </a:fld>
            <a:endParaRPr lang="en-US"/>
          </a:p>
        </p:txBody>
      </p:sp>
    </p:spTree>
    <p:extLst>
      <p:ext uri="{BB962C8B-B14F-4D97-AF65-F5344CB8AC3E}">
        <p14:creationId xmlns:p14="http://schemas.microsoft.com/office/powerpoint/2010/main" val="40174047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3811" y="665962"/>
            <a:ext cx="10984375" cy="1180618"/>
          </a:xfrm>
        </p:spPr>
        <p:txBody>
          <a:bodyPr anchor="b">
            <a:normAutofit/>
          </a:bodyPr>
          <a:lstStyle>
            <a:lvl1pPr algn="ctr">
              <a:defRPr sz="4400"/>
            </a:lvl1pPr>
          </a:lstStyle>
          <a:p>
            <a:r>
              <a:rPr lang="en-US" dirty="0"/>
              <a:t>CLICK TO EDIT MASTER TITLE STYLE</a:t>
            </a:r>
          </a:p>
        </p:txBody>
      </p:sp>
      <p:sp>
        <p:nvSpPr>
          <p:cNvPr id="3" name="Subtitle 2"/>
          <p:cNvSpPr>
            <a:spLocks noGrp="1"/>
          </p:cNvSpPr>
          <p:nvPr>
            <p:ph type="subTitle" idx="1"/>
          </p:nvPr>
        </p:nvSpPr>
        <p:spPr>
          <a:xfrm>
            <a:off x="1523999" y="2137781"/>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990E25B9-6D6C-46FD-8747-DA5FD85E2693}" type="datetimeFigureOut">
              <a:rPr lang="en-US" smtClean="0"/>
              <a:t>12/20/2024</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E1720EBB-21D1-4754-991F-EB8953120E0F}"/>
              </a:ext>
            </a:extLst>
          </p:cNvPr>
          <p:cNvSpPr/>
          <p:nvPr userDrawn="1"/>
        </p:nvSpPr>
        <p:spPr>
          <a:xfrm>
            <a:off x="0" y="-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3482CE2-59D1-45E2-B5A3-3ED3CE03BDC1}"/>
              </a:ext>
            </a:extLst>
          </p:cNvPr>
          <p:cNvSpPr/>
          <p:nvPr userDrawn="1"/>
        </p:nvSpPr>
        <p:spPr>
          <a:xfrm>
            <a:off x="0" y="647395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red text on a black background&#10;&#10;Description automatically generated">
            <a:extLst>
              <a:ext uri="{FF2B5EF4-FFF2-40B4-BE49-F238E27FC236}">
                <a16:creationId xmlns:a16="http://schemas.microsoft.com/office/drawing/2014/main" id="{A8379133-4680-8695-16CE-B0DA5C86BAB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40016" y="4317517"/>
            <a:ext cx="5711964" cy="1514859"/>
          </a:xfrm>
          <a:prstGeom prst="rect">
            <a:avLst/>
          </a:prstGeom>
        </p:spPr>
      </p:pic>
    </p:spTree>
    <p:extLst>
      <p:ext uri="{BB962C8B-B14F-4D97-AF65-F5344CB8AC3E}">
        <p14:creationId xmlns:p14="http://schemas.microsoft.com/office/powerpoint/2010/main" val="3379581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3812" y="563433"/>
            <a:ext cx="10984375" cy="1180618"/>
          </a:xfrm>
        </p:spPr>
        <p:txBody>
          <a:bodyPr anchor="b">
            <a:normAutofit/>
          </a:bodyPr>
          <a:lstStyle>
            <a:lvl1pPr algn="ctr">
              <a:defRPr sz="4400"/>
            </a:lvl1pPr>
          </a:lstStyle>
          <a:p>
            <a:r>
              <a:rPr lang="en-US" dirty="0"/>
              <a:t>CLICK TO EDIT MASTER TITLE STYLE</a:t>
            </a:r>
          </a:p>
        </p:txBody>
      </p:sp>
      <p:sp>
        <p:nvSpPr>
          <p:cNvPr id="4" name="Date Placeholder 3"/>
          <p:cNvSpPr>
            <a:spLocks noGrp="1"/>
          </p:cNvSpPr>
          <p:nvPr>
            <p:ph type="dt" sz="half" idx="10"/>
          </p:nvPr>
        </p:nvSpPr>
        <p:spPr/>
        <p:txBody>
          <a:bodyPr/>
          <a:lstStyle/>
          <a:p>
            <a:fld id="{990E25B9-6D6C-46FD-8747-DA5FD85E2693}" type="datetimeFigureOut">
              <a:rPr lang="en-US" smtClean="0"/>
              <a:t>12/20/2024</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E1720EBB-21D1-4754-991F-EB8953120E0F}"/>
              </a:ext>
            </a:extLst>
          </p:cNvPr>
          <p:cNvSpPr/>
          <p:nvPr userDrawn="1"/>
        </p:nvSpPr>
        <p:spPr>
          <a:xfrm>
            <a:off x="0" y="-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3482CE2-59D1-45E2-B5A3-3ED3CE03BDC1}"/>
              </a:ext>
            </a:extLst>
          </p:cNvPr>
          <p:cNvSpPr/>
          <p:nvPr userDrawn="1"/>
        </p:nvSpPr>
        <p:spPr>
          <a:xfrm>
            <a:off x="0" y="647395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92C675CF-5071-A27F-9874-BA5DB77373A8}"/>
              </a:ext>
            </a:extLst>
          </p:cNvPr>
          <p:cNvSpPr>
            <a:spLocks noGrp="1"/>
          </p:cNvSpPr>
          <p:nvPr>
            <p:ph sz="half" idx="1"/>
          </p:nvPr>
        </p:nvSpPr>
        <p:spPr>
          <a:xfrm>
            <a:off x="603811" y="1874531"/>
            <a:ext cx="10984375"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Box 2">
            <a:extLst>
              <a:ext uri="{FF2B5EF4-FFF2-40B4-BE49-F238E27FC236}">
                <a16:creationId xmlns:a16="http://schemas.microsoft.com/office/drawing/2014/main" id="{7AA2217C-92B8-D8B5-710A-40C6C84BC91B}"/>
              </a:ext>
            </a:extLst>
          </p:cNvPr>
          <p:cNvSpPr txBox="1"/>
          <p:nvPr userDrawn="1"/>
        </p:nvSpPr>
        <p:spPr>
          <a:xfrm>
            <a:off x="10200815" y="6212342"/>
            <a:ext cx="3598698" cy="261610"/>
          </a:xfrm>
          <a:prstGeom prst="rect">
            <a:avLst/>
          </a:prstGeom>
          <a:noFill/>
        </p:spPr>
        <p:txBody>
          <a:bodyPr wrap="square" rtlCol="0">
            <a:spAutoFit/>
          </a:bodyPr>
          <a:lstStyle/>
          <a:p>
            <a:r>
              <a:rPr lang="en-US" sz="1100" dirty="0">
                <a:solidFill>
                  <a:srgbClr val="B7B8BB"/>
                </a:solidFill>
                <a:latin typeface="Arial" panose="020B0604020202020204" pitchFamily="34" charset="0"/>
                <a:cs typeface="Arial" panose="020B0604020202020204" pitchFamily="34" charset="0"/>
              </a:rPr>
              <a:t>Copyright of OPERA America</a:t>
            </a:r>
          </a:p>
        </p:txBody>
      </p:sp>
    </p:spTree>
    <p:extLst>
      <p:ext uri="{BB962C8B-B14F-4D97-AF65-F5344CB8AC3E}">
        <p14:creationId xmlns:p14="http://schemas.microsoft.com/office/powerpoint/2010/main" val="2147698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90E25B9-6D6C-46FD-8747-DA5FD85E2693}" type="datetimeFigureOut">
              <a:rPr lang="en-US" smtClean="0"/>
              <a:t>12/20/2024</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E1720EBB-21D1-4754-991F-EB8953120E0F}"/>
              </a:ext>
            </a:extLst>
          </p:cNvPr>
          <p:cNvSpPr/>
          <p:nvPr userDrawn="1"/>
        </p:nvSpPr>
        <p:spPr>
          <a:xfrm>
            <a:off x="0" y="-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3482CE2-59D1-45E2-B5A3-3ED3CE03BDC1}"/>
              </a:ext>
            </a:extLst>
          </p:cNvPr>
          <p:cNvSpPr/>
          <p:nvPr userDrawn="1"/>
        </p:nvSpPr>
        <p:spPr>
          <a:xfrm>
            <a:off x="0" y="647395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60F6854A-E8E4-AD47-7C51-1677E17BFF4E}"/>
              </a:ext>
            </a:extLst>
          </p:cNvPr>
          <p:cNvSpPr>
            <a:spLocks noGrp="1"/>
          </p:cNvSpPr>
          <p:nvPr>
            <p:ph type="title"/>
          </p:nvPr>
        </p:nvSpPr>
        <p:spPr>
          <a:xfrm>
            <a:off x="838200" y="664304"/>
            <a:ext cx="3932237" cy="1600200"/>
          </a:xfrm>
        </p:spPr>
        <p:txBody>
          <a:bodyPr anchor="b"/>
          <a:lstStyle>
            <a:lvl1pPr>
              <a:defRPr sz="3200"/>
            </a:lvl1pPr>
          </a:lstStyle>
          <a:p>
            <a:r>
              <a:rPr lang="en-US" dirty="0"/>
              <a:t>Click to edit Master title style</a:t>
            </a:r>
          </a:p>
        </p:txBody>
      </p:sp>
      <p:sp>
        <p:nvSpPr>
          <p:cNvPr id="10" name="Picture Placeholder 2">
            <a:extLst>
              <a:ext uri="{FF2B5EF4-FFF2-40B4-BE49-F238E27FC236}">
                <a16:creationId xmlns:a16="http://schemas.microsoft.com/office/drawing/2014/main" id="{F7E223F6-A23C-54D6-ACF3-A965EB8E63AB}"/>
              </a:ext>
            </a:extLst>
          </p:cNvPr>
          <p:cNvSpPr>
            <a:spLocks noGrp="1"/>
          </p:cNvSpPr>
          <p:nvPr>
            <p:ph type="pic" idx="1"/>
          </p:nvPr>
        </p:nvSpPr>
        <p:spPr>
          <a:xfrm>
            <a:off x="5181600" y="119452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1" name="Text Placeholder 3">
            <a:extLst>
              <a:ext uri="{FF2B5EF4-FFF2-40B4-BE49-F238E27FC236}">
                <a16:creationId xmlns:a16="http://schemas.microsoft.com/office/drawing/2014/main" id="{DA956003-5C2D-E80D-F00D-3D2CF1187091}"/>
              </a:ext>
            </a:extLst>
          </p:cNvPr>
          <p:cNvSpPr>
            <a:spLocks noGrp="1"/>
          </p:cNvSpPr>
          <p:nvPr>
            <p:ph type="body" sz="half" idx="2"/>
          </p:nvPr>
        </p:nvSpPr>
        <p:spPr>
          <a:xfrm>
            <a:off x="838200" y="2264504"/>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6" name="TextBox 5">
            <a:extLst>
              <a:ext uri="{FF2B5EF4-FFF2-40B4-BE49-F238E27FC236}">
                <a16:creationId xmlns:a16="http://schemas.microsoft.com/office/drawing/2014/main" id="{AC834300-7F1C-F977-9BAB-09EFDAD8F682}"/>
              </a:ext>
            </a:extLst>
          </p:cNvPr>
          <p:cNvSpPr txBox="1"/>
          <p:nvPr userDrawn="1"/>
        </p:nvSpPr>
        <p:spPr>
          <a:xfrm>
            <a:off x="10200815" y="6212342"/>
            <a:ext cx="3598698" cy="261610"/>
          </a:xfrm>
          <a:prstGeom prst="rect">
            <a:avLst/>
          </a:prstGeom>
          <a:noFill/>
        </p:spPr>
        <p:txBody>
          <a:bodyPr wrap="square" rtlCol="0">
            <a:spAutoFit/>
          </a:bodyPr>
          <a:lstStyle/>
          <a:p>
            <a:r>
              <a:rPr lang="en-US" sz="1100" dirty="0">
                <a:solidFill>
                  <a:srgbClr val="B7B8BB"/>
                </a:solidFill>
                <a:latin typeface="Arial" panose="020B0604020202020204" pitchFamily="34" charset="0"/>
                <a:cs typeface="Arial" panose="020B0604020202020204" pitchFamily="34" charset="0"/>
              </a:rPr>
              <a:t>Copyright of OPERA America</a:t>
            </a:r>
          </a:p>
        </p:txBody>
      </p:sp>
    </p:spTree>
    <p:extLst>
      <p:ext uri="{BB962C8B-B14F-4D97-AF65-F5344CB8AC3E}">
        <p14:creationId xmlns:p14="http://schemas.microsoft.com/office/powerpoint/2010/main" val="1277594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90E25B9-6D6C-46FD-8747-DA5FD85E2693}" type="datetimeFigureOut">
              <a:rPr lang="en-US" smtClean="0"/>
              <a:t>12/20/2024</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E1720EBB-21D1-4754-991F-EB8953120E0F}"/>
              </a:ext>
            </a:extLst>
          </p:cNvPr>
          <p:cNvSpPr/>
          <p:nvPr userDrawn="1"/>
        </p:nvSpPr>
        <p:spPr>
          <a:xfrm>
            <a:off x="0" y="-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3482CE2-59D1-45E2-B5A3-3ED3CE03BDC1}"/>
              </a:ext>
            </a:extLst>
          </p:cNvPr>
          <p:cNvSpPr/>
          <p:nvPr userDrawn="1"/>
        </p:nvSpPr>
        <p:spPr>
          <a:xfrm>
            <a:off x="0" y="647395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 Placeholder 2">
            <a:extLst>
              <a:ext uri="{FF2B5EF4-FFF2-40B4-BE49-F238E27FC236}">
                <a16:creationId xmlns:a16="http://schemas.microsoft.com/office/drawing/2014/main" id="{E4410A6E-C1A3-8886-CA41-46C65DF4E4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Title 1">
            <a:extLst>
              <a:ext uri="{FF2B5EF4-FFF2-40B4-BE49-F238E27FC236}">
                <a16:creationId xmlns:a16="http://schemas.microsoft.com/office/drawing/2014/main" id="{D745CF91-0581-9E41-F431-D30FD62291E5}"/>
              </a:ext>
            </a:extLst>
          </p:cNvPr>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Box 2">
            <a:extLst>
              <a:ext uri="{FF2B5EF4-FFF2-40B4-BE49-F238E27FC236}">
                <a16:creationId xmlns:a16="http://schemas.microsoft.com/office/drawing/2014/main" id="{F79E2A37-7F9F-3801-5D39-8873F8F8A2AB}"/>
              </a:ext>
            </a:extLst>
          </p:cNvPr>
          <p:cNvSpPr txBox="1"/>
          <p:nvPr userDrawn="1"/>
        </p:nvSpPr>
        <p:spPr>
          <a:xfrm>
            <a:off x="10200815" y="6212342"/>
            <a:ext cx="3598698" cy="261610"/>
          </a:xfrm>
          <a:prstGeom prst="rect">
            <a:avLst/>
          </a:prstGeom>
          <a:noFill/>
        </p:spPr>
        <p:txBody>
          <a:bodyPr wrap="square" rtlCol="0">
            <a:spAutoFit/>
          </a:bodyPr>
          <a:lstStyle/>
          <a:p>
            <a:r>
              <a:rPr lang="en-US" sz="1100" dirty="0">
                <a:solidFill>
                  <a:srgbClr val="B7B8BB"/>
                </a:solidFill>
                <a:latin typeface="Arial" panose="020B0604020202020204" pitchFamily="34" charset="0"/>
                <a:cs typeface="Arial" panose="020B0604020202020204" pitchFamily="34" charset="0"/>
              </a:rPr>
              <a:t>Copyright of OPERA America</a:t>
            </a:r>
          </a:p>
        </p:txBody>
      </p:sp>
    </p:spTree>
    <p:extLst>
      <p:ext uri="{BB962C8B-B14F-4D97-AF65-F5344CB8AC3E}">
        <p14:creationId xmlns:p14="http://schemas.microsoft.com/office/powerpoint/2010/main" val="2471503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13458" y="2430687"/>
            <a:ext cx="10984375" cy="1180618"/>
          </a:xfrm>
        </p:spPr>
        <p:txBody>
          <a:bodyPr anchor="b">
            <a:normAutofit/>
          </a:bodyPr>
          <a:lstStyle>
            <a:lvl1pPr algn="ctr">
              <a:defRPr sz="4400"/>
            </a:lvl1pPr>
          </a:lstStyle>
          <a:p>
            <a:r>
              <a:rPr lang="en-US" dirty="0"/>
              <a:t>CLICK TO EDIT MASTER TITLE STYLE</a:t>
            </a:r>
          </a:p>
        </p:txBody>
      </p:sp>
      <p:sp>
        <p:nvSpPr>
          <p:cNvPr id="3" name="Subtitle 2"/>
          <p:cNvSpPr>
            <a:spLocks noGrp="1"/>
          </p:cNvSpPr>
          <p:nvPr>
            <p:ph type="subTitle" idx="1"/>
          </p:nvPr>
        </p:nvSpPr>
        <p:spPr>
          <a:xfrm>
            <a:off x="1524000" y="3837327"/>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990E25B9-6D6C-46FD-8747-DA5FD85E2693}" type="datetimeFigureOut">
              <a:rPr lang="en-US" smtClean="0"/>
              <a:t>12/20/2024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69400F-DAA0-45CD-9B80-ED5465233AB4}" type="slidenum">
              <a:rPr lang="en-US" smtClean="0"/>
              <a:t>‹#›</a:t>
            </a:fld>
            <a:endParaRPr lang="en-US"/>
          </a:p>
        </p:txBody>
      </p:sp>
      <p:sp>
        <p:nvSpPr>
          <p:cNvPr id="8" name="Rectangle 7">
            <a:extLst>
              <a:ext uri="{FF2B5EF4-FFF2-40B4-BE49-F238E27FC236}">
                <a16:creationId xmlns:a16="http://schemas.microsoft.com/office/drawing/2014/main" id="{E1720EBB-21D1-4754-991F-EB8953120E0F}"/>
              </a:ext>
            </a:extLst>
          </p:cNvPr>
          <p:cNvSpPr/>
          <p:nvPr userDrawn="1"/>
        </p:nvSpPr>
        <p:spPr>
          <a:xfrm>
            <a:off x="0" y="-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3482CE2-59D1-45E2-B5A3-3ED3CE03BDC1}"/>
              </a:ext>
            </a:extLst>
          </p:cNvPr>
          <p:cNvSpPr/>
          <p:nvPr userDrawn="1"/>
        </p:nvSpPr>
        <p:spPr>
          <a:xfrm>
            <a:off x="0" y="647395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58E1E018-29AE-31E0-25DD-B607EB6BCD81}"/>
              </a:ext>
            </a:extLst>
          </p:cNvPr>
          <p:cNvSpPr txBox="1"/>
          <p:nvPr userDrawn="1"/>
        </p:nvSpPr>
        <p:spPr>
          <a:xfrm>
            <a:off x="10200815" y="6212342"/>
            <a:ext cx="3598698" cy="261610"/>
          </a:xfrm>
          <a:prstGeom prst="rect">
            <a:avLst/>
          </a:prstGeom>
          <a:noFill/>
        </p:spPr>
        <p:txBody>
          <a:bodyPr wrap="square" rtlCol="0">
            <a:spAutoFit/>
          </a:bodyPr>
          <a:lstStyle/>
          <a:p>
            <a:r>
              <a:rPr lang="en-US" sz="1100" dirty="0">
                <a:solidFill>
                  <a:srgbClr val="B7B8BB"/>
                </a:solidFill>
                <a:latin typeface="Arial" panose="020B0604020202020204" pitchFamily="34" charset="0"/>
                <a:cs typeface="Arial" panose="020B0604020202020204" pitchFamily="34" charset="0"/>
              </a:rPr>
              <a:t>Copyright of OPERA America</a:t>
            </a:r>
          </a:p>
        </p:txBody>
      </p:sp>
    </p:spTree>
    <p:extLst>
      <p:ext uri="{BB962C8B-B14F-4D97-AF65-F5344CB8AC3E}">
        <p14:creationId xmlns:p14="http://schemas.microsoft.com/office/powerpoint/2010/main" val="37177682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alpha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0E25B9-6D6C-46FD-8747-DA5FD85E2693}" type="datetimeFigureOut">
              <a:rPr lang="en-US" smtClean="0"/>
              <a:t>12/20/2024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69400F-DAA0-45CD-9B80-ED5465233AB4}" type="slidenum">
              <a:rPr lang="en-US" smtClean="0"/>
              <a:t>‹#›</a:t>
            </a:fld>
            <a:endParaRPr lang="en-US"/>
          </a:p>
        </p:txBody>
      </p:sp>
      <p:sp>
        <p:nvSpPr>
          <p:cNvPr id="7" name="Rectangle 6">
            <a:extLst>
              <a:ext uri="{FF2B5EF4-FFF2-40B4-BE49-F238E27FC236}">
                <a16:creationId xmlns:a16="http://schemas.microsoft.com/office/drawing/2014/main" id="{52516D2C-6E54-4214-BFEC-219C28DB01AB}"/>
              </a:ext>
            </a:extLst>
          </p:cNvPr>
          <p:cNvSpPr/>
          <p:nvPr userDrawn="1"/>
        </p:nvSpPr>
        <p:spPr>
          <a:xfrm>
            <a:off x="0" y="-2"/>
            <a:ext cx="12192000" cy="384048"/>
          </a:xfrm>
          <a:prstGeom prst="rect">
            <a:avLst/>
          </a:prstGeom>
          <a:solidFill>
            <a:srgbClr val="E51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E75B0AA-3900-4A19-BB19-3BC1581D8D9D}"/>
              </a:ext>
            </a:extLst>
          </p:cNvPr>
          <p:cNvSpPr/>
          <p:nvPr userDrawn="1"/>
        </p:nvSpPr>
        <p:spPr>
          <a:xfrm>
            <a:off x="0" y="6473952"/>
            <a:ext cx="12192000" cy="384048"/>
          </a:xfrm>
          <a:prstGeom prst="rect">
            <a:avLst/>
          </a:prstGeom>
          <a:solidFill>
            <a:srgbClr val="E51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1819113"/>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49" r:id="rId5"/>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Cambria" panose="02040503050406030204" pitchFamily="18"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Cambria" panose="02040503050406030204" pitchFamily="18" charset="0"/>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Cambria" panose="02040503050406030204" pitchFamily="18" charset="0"/>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Cambria" panose="02040503050406030204" pitchFamily="18" charset="0"/>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Cambria" panose="02040503050406030204" pitchFamily="18" charset="0"/>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10.svg"/></Relationships>
</file>

<file path=ppt/slides/_rels/slide1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sv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hyperlink" Target="https://www.youtube.com/watch?v=ChuT1ybyzUc&amp;t=1s" TargetMode="External"/><Relationship Id="rId4" Type="http://schemas.openxmlformats.org/officeDocument/2006/relationships/image" Target="../media/image4.svg"/><Relationship Id="rId9" Type="http://schemas.openxmlformats.org/officeDocument/2006/relationships/image" Target="../media/image8.sv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sv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hyperlink" Target="https://www.youtube.com/watch?v=ChuT1ybyzUc&amp;t=1s" TargetMode="External"/><Relationship Id="rId4" Type="http://schemas.openxmlformats.org/officeDocument/2006/relationships/image" Target="../media/image4.svg"/><Relationship Id="rId9" Type="http://schemas.openxmlformats.org/officeDocument/2006/relationships/image" Target="../media/image8.sv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4.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CA9ABCA-4DB5-B93E-9270-647D25ADB009}"/>
              </a:ext>
            </a:extLst>
          </p:cNvPr>
          <p:cNvSpPr/>
          <p:nvPr/>
        </p:nvSpPr>
        <p:spPr>
          <a:xfrm>
            <a:off x="0" y="0"/>
            <a:ext cx="12192000" cy="3793543"/>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C53ECC-57DD-F799-DEB4-5F4FECA1551C}"/>
              </a:ext>
            </a:extLst>
          </p:cNvPr>
          <p:cNvSpPr>
            <a:spLocks noGrp="1"/>
          </p:cNvSpPr>
          <p:nvPr>
            <p:ph type="ctrTitle"/>
          </p:nvPr>
        </p:nvSpPr>
        <p:spPr/>
        <p:txBody>
          <a:bodyPr>
            <a:normAutofit/>
          </a:bodyPr>
          <a:lstStyle/>
          <a:p>
            <a:r>
              <a:rPr lang="en-US" sz="5400" b="1" dirty="0">
                <a:solidFill>
                  <a:srgbClr val="FFFEFA"/>
                </a:solidFill>
                <a:latin typeface="Arial" panose="020B0604020202020204" pitchFamily="34" charset="0"/>
                <a:cs typeface="Arial" panose="020B0604020202020204" pitchFamily="34" charset="0"/>
              </a:rPr>
              <a:t>Responding to Key Scenes</a:t>
            </a:r>
          </a:p>
        </p:txBody>
      </p:sp>
      <p:sp>
        <p:nvSpPr>
          <p:cNvPr id="3" name="Subtitle 2">
            <a:extLst>
              <a:ext uri="{FF2B5EF4-FFF2-40B4-BE49-F238E27FC236}">
                <a16:creationId xmlns:a16="http://schemas.microsoft.com/office/drawing/2014/main" id="{1D8D9891-B917-D579-C30A-B9265F407AC3}"/>
              </a:ext>
            </a:extLst>
          </p:cNvPr>
          <p:cNvSpPr>
            <a:spLocks noGrp="1"/>
          </p:cNvSpPr>
          <p:nvPr>
            <p:ph type="subTitle" idx="1"/>
          </p:nvPr>
        </p:nvSpPr>
        <p:spPr>
          <a:xfrm>
            <a:off x="1345807" y="2188694"/>
            <a:ext cx="9500381" cy="1655762"/>
          </a:xfrm>
        </p:spPr>
        <p:txBody>
          <a:bodyPr>
            <a:normAutofit/>
          </a:bodyPr>
          <a:lstStyle/>
          <a:p>
            <a:r>
              <a:rPr lang="en-US" sz="3600" dirty="0">
                <a:solidFill>
                  <a:srgbClr val="FFFEFA"/>
                </a:solidFill>
                <a:latin typeface="Arial" panose="020B0604020202020204" pitchFamily="34" charset="0"/>
                <a:cs typeface="Arial" panose="020B0604020202020204" pitchFamily="34" charset="0"/>
              </a:rPr>
              <a:t>Enriching the Humanities Through Opera</a:t>
            </a:r>
          </a:p>
        </p:txBody>
      </p:sp>
      <p:pic>
        <p:nvPicPr>
          <p:cNvPr id="5" name="Picture 4" descr="A white and orange logo&#10;&#10;Description automatically generated">
            <a:extLst>
              <a:ext uri="{FF2B5EF4-FFF2-40B4-BE49-F238E27FC236}">
                <a16:creationId xmlns:a16="http://schemas.microsoft.com/office/drawing/2014/main" id="{32546BCA-FE71-8D18-5E1D-07052A2347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6188" y="5927188"/>
            <a:ext cx="1253448" cy="413464"/>
          </a:xfrm>
          <a:prstGeom prst="rect">
            <a:avLst/>
          </a:prstGeom>
        </p:spPr>
      </p:pic>
      <p:sp>
        <p:nvSpPr>
          <p:cNvPr id="10" name="TextBox 9">
            <a:extLst>
              <a:ext uri="{FF2B5EF4-FFF2-40B4-BE49-F238E27FC236}">
                <a16:creationId xmlns:a16="http://schemas.microsoft.com/office/drawing/2014/main" id="{5241D6D8-AEAE-24B5-8D1D-211198BC00FD}"/>
              </a:ext>
            </a:extLst>
          </p:cNvPr>
          <p:cNvSpPr txBox="1"/>
          <p:nvPr/>
        </p:nvSpPr>
        <p:spPr>
          <a:xfrm>
            <a:off x="7753036" y="6133920"/>
            <a:ext cx="3598698" cy="261610"/>
          </a:xfrm>
          <a:prstGeom prst="rect">
            <a:avLst/>
          </a:prstGeom>
          <a:noFill/>
        </p:spPr>
        <p:txBody>
          <a:bodyPr wrap="square" rtlCol="0">
            <a:spAutoFit/>
          </a:bodyPr>
          <a:lstStyle/>
          <a:p>
            <a:r>
              <a:rPr lang="en-US" sz="1100" dirty="0">
                <a:solidFill>
                  <a:srgbClr val="999896"/>
                </a:solidFill>
                <a:latin typeface="Arial" panose="020B0604020202020204" pitchFamily="34" charset="0"/>
                <a:cs typeface="Arial" panose="020B0604020202020204" pitchFamily="34" charset="0"/>
              </a:rPr>
              <a:t>Made possible by the generous support from the</a:t>
            </a:r>
          </a:p>
        </p:txBody>
      </p:sp>
    </p:spTree>
    <p:extLst>
      <p:ext uri="{BB962C8B-B14F-4D97-AF65-F5344CB8AC3E}">
        <p14:creationId xmlns:p14="http://schemas.microsoft.com/office/powerpoint/2010/main" val="2313348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593F55D-969D-C613-5CC6-55D0FBF5BFB6}"/>
              </a:ext>
            </a:extLst>
          </p:cNvPr>
          <p:cNvSpPr txBox="1"/>
          <p:nvPr/>
        </p:nvSpPr>
        <p:spPr>
          <a:xfrm>
            <a:off x="284271" y="567004"/>
            <a:ext cx="8635612"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Poetic Devices Examples</a:t>
            </a:r>
          </a:p>
        </p:txBody>
      </p:sp>
      <p:sp>
        <p:nvSpPr>
          <p:cNvPr id="4" name="TextBox 3">
            <a:extLst>
              <a:ext uri="{FF2B5EF4-FFF2-40B4-BE49-F238E27FC236}">
                <a16:creationId xmlns:a16="http://schemas.microsoft.com/office/drawing/2014/main" id="{DADF134F-268C-6041-F200-D4007A222BB1}"/>
              </a:ext>
            </a:extLst>
          </p:cNvPr>
          <p:cNvSpPr txBox="1"/>
          <p:nvPr/>
        </p:nvSpPr>
        <p:spPr>
          <a:xfrm>
            <a:off x="1290111" y="1324849"/>
            <a:ext cx="6899148" cy="5435591"/>
          </a:xfrm>
          <a:prstGeom prst="rect">
            <a:avLst/>
          </a:prstGeom>
          <a:noFill/>
        </p:spPr>
        <p:txBody>
          <a:bodyPr wrap="square">
            <a:spAutoFit/>
          </a:bodyPr>
          <a:lstStyle/>
          <a:p>
            <a:pPr marL="0" marR="0" algn="l" fontAlgn="base">
              <a:lnSpc>
                <a:spcPct val="120000"/>
              </a:lnSpc>
              <a:spcBef>
                <a:spcPts val="0"/>
              </a:spcBef>
              <a:spcAft>
                <a:spcPts val="0"/>
              </a:spcAft>
            </a:pPr>
            <a:r>
              <a:rPr lang="en-US" sz="1300" b="1" kern="1800" dirty="0">
                <a:solidFill>
                  <a:srgbClr val="000000"/>
                </a:solidFill>
                <a:latin typeface="Arial" panose="020B0604020202020204" pitchFamily="34" charset="0"/>
                <a:ea typeface="Times New Roman" panose="02020603050405020304" pitchFamily="18" charset="0"/>
                <a:cs typeface="Arial" panose="020B0604020202020204" pitchFamily="34" charset="0"/>
              </a:rPr>
              <a:t>“Invictus</a:t>
            </a:r>
            <a:r>
              <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1300" kern="1800" dirty="0">
                <a:solidFill>
                  <a:srgbClr val="000000"/>
                </a:solidFill>
                <a:latin typeface="Arial" panose="020B0604020202020204" pitchFamily="34" charset="0"/>
                <a:ea typeface="Times New Roman" panose="02020603050405020304" pitchFamily="18" charset="0"/>
                <a:cs typeface="Arial" panose="020B0604020202020204" pitchFamily="34" charset="0"/>
              </a:rPr>
              <a:t> b</a:t>
            </a:r>
            <a:r>
              <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y William Ernest Henley</a:t>
            </a:r>
          </a:p>
          <a:p>
            <a:pPr marL="0" marR="0" algn="l" fontAlgn="base">
              <a:lnSpc>
                <a:spcPct val="120000"/>
              </a:lnSpc>
              <a:spcBef>
                <a:spcPts val="0"/>
              </a:spcBef>
              <a:spcAft>
                <a:spcPts val="0"/>
              </a:spcAft>
            </a:pPr>
            <a:endParaRPr lang="en-US" sz="1300" kern="18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0" marR="0" algn="l" fontAlgn="base">
              <a:lnSpc>
                <a:spcPct val="120000"/>
              </a:lnSpc>
              <a:spcBef>
                <a:spcPts val="0"/>
              </a:spcBef>
              <a:spcAft>
                <a:spcPts val="0"/>
              </a:spcAft>
            </a:pPr>
            <a:r>
              <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Out of the night that covers me,</a:t>
            </a:r>
          </a:p>
          <a:p>
            <a:pPr marL="0" marR="0" algn="l" fontAlgn="base">
              <a:lnSpc>
                <a:spcPct val="120000"/>
              </a:lnSpc>
              <a:spcBef>
                <a:spcPts val="0"/>
              </a:spcBef>
              <a:spcAft>
                <a:spcPts val="0"/>
              </a:spcAft>
            </a:pPr>
            <a:r>
              <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Black as the pit from pole to pole,</a:t>
            </a:r>
          </a:p>
          <a:p>
            <a:pPr marL="0" marR="0" algn="l" fontAlgn="base">
              <a:lnSpc>
                <a:spcPct val="120000"/>
              </a:lnSpc>
              <a:spcBef>
                <a:spcPts val="0"/>
              </a:spcBef>
              <a:spcAft>
                <a:spcPts val="0"/>
              </a:spcAft>
            </a:pPr>
            <a:r>
              <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 thank whatever gods may be</a:t>
            </a:r>
          </a:p>
          <a:p>
            <a:pPr marL="0" marR="0" algn="l" fontAlgn="base">
              <a:lnSpc>
                <a:spcPct val="120000"/>
              </a:lnSpc>
              <a:spcBef>
                <a:spcPts val="0"/>
              </a:spcBef>
              <a:spcAft>
                <a:spcPts val="0"/>
              </a:spcAft>
            </a:pPr>
            <a:r>
              <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For my unconquerable soul.</a:t>
            </a:r>
          </a:p>
          <a:p>
            <a:pPr marL="0" marR="0" algn="l" fontAlgn="base">
              <a:lnSpc>
                <a:spcPct val="120000"/>
              </a:lnSpc>
              <a:spcBef>
                <a:spcPts val="0"/>
              </a:spcBef>
              <a:spcAft>
                <a:spcPts val="0"/>
              </a:spcAft>
            </a:pPr>
            <a:endPar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algn="l" fontAlgn="base">
              <a:lnSpc>
                <a:spcPct val="120000"/>
              </a:lnSpc>
              <a:spcBef>
                <a:spcPts val="0"/>
              </a:spcBef>
              <a:spcAft>
                <a:spcPts val="0"/>
              </a:spcAft>
            </a:pPr>
            <a:r>
              <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 the fell clutch of circumstance</a:t>
            </a:r>
          </a:p>
          <a:p>
            <a:pPr marL="0" marR="0" algn="l" fontAlgn="base">
              <a:lnSpc>
                <a:spcPct val="120000"/>
              </a:lnSpc>
              <a:spcBef>
                <a:spcPts val="0"/>
              </a:spcBef>
              <a:spcAft>
                <a:spcPts val="0"/>
              </a:spcAft>
            </a:pPr>
            <a:r>
              <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I have not winced nor cried aloud.</a:t>
            </a:r>
          </a:p>
          <a:p>
            <a:pPr marL="0" marR="0" algn="l" fontAlgn="base">
              <a:lnSpc>
                <a:spcPct val="120000"/>
              </a:lnSpc>
              <a:spcBef>
                <a:spcPts val="0"/>
              </a:spcBef>
              <a:spcAft>
                <a:spcPts val="0"/>
              </a:spcAft>
            </a:pPr>
            <a:r>
              <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Under the </a:t>
            </a:r>
            <a:r>
              <a:rPr lang="en-US" sz="1300" kern="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bludgeonings</a:t>
            </a:r>
            <a:r>
              <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of chance</a:t>
            </a:r>
          </a:p>
          <a:p>
            <a:pPr marL="0" marR="0" algn="l" fontAlgn="base">
              <a:lnSpc>
                <a:spcPct val="120000"/>
              </a:lnSpc>
              <a:spcBef>
                <a:spcPts val="0"/>
              </a:spcBef>
              <a:spcAft>
                <a:spcPts val="0"/>
              </a:spcAft>
            </a:pPr>
            <a:r>
              <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My head is bloody, but unbowed.</a:t>
            </a:r>
          </a:p>
          <a:p>
            <a:pPr marL="0" marR="0" algn="l" fontAlgn="base">
              <a:lnSpc>
                <a:spcPct val="120000"/>
              </a:lnSpc>
              <a:spcBef>
                <a:spcPts val="0"/>
              </a:spcBef>
              <a:spcAft>
                <a:spcPts val="0"/>
              </a:spcAft>
            </a:pPr>
            <a:endPar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algn="l" fontAlgn="base">
              <a:lnSpc>
                <a:spcPct val="120000"/>
              </a:lnSpc>
              <a:spcBef>
                <a:spcPts val="0"/>
              </a:spcBef>
              <a:spcAft>
                <a:spcPts val="0"/>
              </a:spcAft>
            </a:pPr>
            <a:r>
              <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Beyond this place of wrath and tears</a:t>
            </a:r>
          </a:p>
          <a:p>
            <a:pPr marL="0" marR="0" algn="l" fontAlgn="base">
              <a:lnSpc>
                <a:spcPct val="120000"/>
              </a:lnSpc>
              <a:spcBef>
                <a:spcPts val="0"/>
              </a:spcBef>
              <a:spcAft>
                <a:spcPts val="0"/>
              </a:spcAft>
            </a:pPr>
            <a:r>
              <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Looms but the Horror of the shade,</a:t>
            </a:r>
          </a:p>
          <a:p>
            <a:pPr marL="0" marR="0" algn="l" fontAlgn="base">
              <a:lnSpc>
                <a:spcPct val="120000"/>
              </a:lnSpc>
              <a:spcBef>
                <a:spcPts val="0"/>
              </a:spcBef>
              <a:spcAft>
                <a:spcPts val="0"/>
              </a:spcAft>
            </a:pPr>
            <a:r>
              <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And yet the menace of the years</a:t>
            </a:r>
          </a:p>
          <a:p>
            <a:pPr marL="0" marR="0" algn="l" fontAlgn="base">
              <a:lnSpc>
                <a:spcPct val="120000"/>
              </a:lnSpc>
              <a:spcBef>
                <a:spcPts val="0"/>
              </a:spcBef>
              <a:spcAft>
                <a:spcPts val="0"/>
              </a:spcAft>
            </a:pPr>
            <a:r>
              <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Finds and shall find me unafraid.</a:t>
            </a:r>
          </a:p>
          <a:p>
            <a:pPr marL="0" marR="0" algn="l" fontAlgn="base">
              <a:lnSpc>
                <a:spcPct val="120000"/>
              </a:lnSpc>
              <a:spcBef>
                <a:spcPts val="0"/>
              </a:spcBef>
              <a:spcAft>
                <a:spcPts val="0"/>
              </a:spcAft>
            </a:pPr>
            <a:endPar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algn="l" fontAlgn="base">
              <a:lnSpc>
                <a:spcPct val="120000"/>
              </a:lnSpc>
              <a:spcBef>
                <a:spcPts val="0"/>
              </a:spcBef>
              <a:spcAft>
                <a:spcPts val="0"/>
              </a:spcAft>
            </a:pPr>
            <a:r>
              <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It matters not how strait the gate,</a:t>
            </a:r>
          </a:p>
          <a:p>
            <a:pPr marL="0" marR="0" algn="l" fontAlgn="base">
              <a:lnSpc>
                <a:spcPct val="120000"/>
              </a:lnSpc>
              <a:spcBef>
                <a:spcPts val="0"/>
              </a:spcBef>
              <a:spcAft>
                <a:spcPts val="0"/>
              </a:spcAft>
            </a:pPr>
            <a:r>
              <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How charged with punishments the scroll,</a:t>
            </a:r>
          </a:p>
          <a:p>
            <a:pPr marL="0" marR="0" algn="l" fontAlgn="base">
              <a:lnSpc>
                <a:spcPct val="120000"/>
              </a:lnSpc>
              <a:spcBef>
                <a:spcPts val="0"/>
              </a:spcBef>
              <a:spcAft>
                <a:spcPts val="0"/>
              </a:spcAft>
            </a:pPr>
            <a:r>
              <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 am the master of my fate,</a:t>
            </a:r>
          </a:p>
          <a:p>
            <a:pPr marL="0" marR="0" algn="l" fontAlgn="base">
              <a:lnSpc>
                <a:spcPct val="120000"/>
              </a:lnSpc>
              <a:spcBef>
                <a:spcPts val="0"/>
              </a:spcBef>
              <a:spcAft>
                <a:spcPts val="0"/>
              </a:spcAft>
            </a:pPr>
            <a:r>
              <a:rPr lang="en-US" sz="13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I am the captain of my soul.</a:t>
            </a:r>
          </a:p>
          <a:p>
            <a:pPr marL="0" marR="0" algn="l" fontAlgn="base">
              <a:lnSpc>
                <a:spcPct val="120000"/>
              </a:lnSpc>
              <a:spcBef>
                <a:spcPts val="0"/>
              </a:spcBef>
              <a:spcAft>
                <a:spcPts val="0"/>
              </a:spcAft>
            </a:pPr>
            <a:endParaRPr lang="en-US" kern="18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p:txBody>
      </p:sp>
      <p:sp>
        <p:nvSpPr>
          <p:cNvPr id="5" name="Content Placeholder 2">
            <a:extLst>
              <a:ext uri="{FF2B5EF4-FFF2-40B4-BE49-F238E27FC236}">
                <a16:creationId xmlns:a16="http://schemas.microsoft.com/office/drawing/2014/main" id="{3B17A78E-C6D1-BDFC-B077-C337FF5C18F8}"/>
              </a:ext>
            </a:extLst>
          </p:cNvPr>
          <p:cNvSpPr txBox="1">
            <a:spLocks/>
          </p:cNvSpPr>
          <p:nvPr/>
        </p:nvSpPr>
        <p:spPr>
          <a:xfrm>
            <a:off x="6948253" y="2689016"/>
            <a:ext cx="3212637" cy="2133081"/>
          </a:xfrm>
          <a:prstGeom prst="rect">
            <a:avLst/>
          </a:prstGeom>
        </p:spPr>
        <p:txBody>
          <a:bodyPr vert="horz" lIns="91440" tIns="45720" rIns="91440" bIns="45720" rtlCol="0">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2800" i="1" dirty="0">
                <a:latin typeface="Arial" panose="020B0604020202020204" pitchFamily="34" charset="0"/>
                <a:cs typeface="Arial" panose="020B0604020202020204" pitchFamily="34" charset="0"/>
              </a:rPr>
              <a:t>What poetic devices can you find in this example?</a:t>
            </a:r>
          </a:p>
        </p:txBody>
      </p:sp>
    </p:spTree>
    <p:extLst>
      <p:ext uri="{BB962C8B-B14F-4D97-AF65-F5344CB8AC3E}">
        <p14:creationId xmlns:p14="http://schemas.microsoft.com/office/powerpoint/2010/main" val="1384472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B53DC35-0D7D-E935-F600-9FEEADEA7BEB}"/>
              </a:ext>
            </a:extLst>
          </p:cNvPr>
          <p:cNvSpPr txBox="1">
            <a:spLocks/>
          </p:cNvSpPr>
          <p:nvPr/>
        </p:nvSpPr>
        <p:spPr>
          <a:xfrm>
            <a:off x="4937107" y="1664414"/>
            <a:ext cx="6908247" cy="322272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mbria" panose="02040503050406030204" pitchFamily="18" charset="0"/>
                <a:ea typeface="Cambria" panose="02040503050406030204" pitchFamily="18" charset="0"/>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Cambria" panose="02040503050406030204" pitchFamily="18" charset="0"/>
                <a:ea typeface="Cambria" panose="02040503050406030204" pitchFamily="18" charset="0"/>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Cambria" panose="02040503050406030204" pitchFamily="18" charset="0"/>
                <a:ea typeface="Cambria" panose="02040503050406030204" pitchFamily="18" charset="0"/>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800" dirty="0">
                <a:solidFill>
                  <a:srgbClr val="0E101A"/>
                </a:solidFill>
                <a:effectLst/>
                <a:latin typeface="Arial" panose="020B0604020202020204" pitchFamily="34" charset="0"/>
                <a:ea typeface="Calibri" panose="020F0502020204030204" pitchFamily="34" charset="0"/>
                <a:cs typeface="Arial" panose="020B0604020202020204" pitchFamily="34" charset="0"/>
              </a:rPr>
              <a:t>When they face off at the weigh-in, </a:t>
            </a:r>
            <a:r>
              <a:rPr lang="en-US" sz="1800" dirty="0" err="1">
                <a:solidFill>
                  <a:srgbClr val="0E101A"/>
                </a:solidFill>
                <a:effectLst/>
                <a:latin typeface="Arial" panose="020B0604020202020204" pitchFamily="34" charset="0"/>
                <a:ea typeface="Calibri" panose="020F0502020204030204" pitchFamily="34" charset="0"/>
                <a:cs typeface="Arial" panose="020B0604020202020204" pitchFamily="34" charset="0"/>
              </a:rPr>
              <a:t>Paret</a:t>
            </a:r>
            <a:r>
              <a:rPr lang="en-US" sz="1800" dirty="0">
                <a:solidFill>
                  <a:srgbClr val="0E101A"/>
                </a:solidFill>
                <a:effectLst/>
                <a:latin typeface="Arial" panose="020B0604020202020204" pitchFamily="34" charset="0"/>
                <a:ea typeface="Calibri" panose="020F0502020204030204" pitchFamily="34" charset="0"/>
                <a:cs typeface="Arial" panose="020B0604020202020204" pitchFamily="34" charset="0"/>
              </a:rPr>
              <a:t> taunts Emile about his sexual orientation. Emile is furious, and they nearly come to blows right there. Howie pulls him away, but when Emile begins to explain why the insult hit so close to home, Howie refuses to have the conversation, telling him that the boxing world is not a place where he can be open about his sexuality. Alone, Emile wrestles with his sense of manhood and identity.</a:t>
            </a:r>
            <a:endParaRPr lang="en-US" sz="180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5CE9BD58-6284-9977-3732-AD940B021ACB}"/>
              </a:ext>
            </a:extLst>
          </p:cNvPr>
          <p:cNvSpPr txBox="1"/>
          <p:nvPr/>
        </p:nvSpPr>
        <p:spPr>
          <a:xfrm>
            <a:off x="612443" y="1664414"/>
            <a:ext cx="5262979" cy="4708981"/>
          </a:xfrm>
          <a:prstGeom prst="rect">
            <a:avLst/>
          </a:prstGeom>
          <a:noFill/>
        </p:spPr>
        <p:txBody>
          <a:bodyPr wrap="none" rtlCol="0">
            <a:spAutoFit/>
          </a:bodyPr>
          <a:lstStyle/>
          <a:p>
            <a:r>
              <a:rPr lang="en-US" sz="2000" b="1" dirty="0">
                <a:latin typeface="Arial" panose="020B0604020202020204" pitchFamily="34" charset="0"/>
                <a:cs typeface="Arial" panose="020B0604020202020204" pitchFamily="34" charset="0"/>
              </a:rPr>
              <a:t>YOUNG EMILE</a:t>
            </a:r>
          </a:p>
          <a:p>
            <a:r>
              <a:rPr lang="en-US" sz="2000" dirty="0">
                <a:latin typeface="Arial" panose="020B0604020202020204" pitchFamily="34" charset="0"/>
                <a:cs typeface="Arial" panose="020B0604020202020204" pitchFamily="34" charset="0"/>
              </a:rPr>
              <a:t>What makes a man a man</a:t>
            </a:r>
          </a:p>
          <a:p>
            <a:r>
              <a:rPr lang="en-US" sz="2000" dirty="0">
                <a:latin typeface="Arial" panose="020B0604020202020204" pitchFamily="34" charset="0"/>
                <a:cs typeface="Arial" panose="020B0604020202020204" pitchFamily="34" charset="0"/>
              </a:rPr>
              <a:t>What makes a man the man he is?</a:t>
            </a:r>
          </a:p>
          <a:p>
            <a:r>
              <a:rPr lang="en-US" sz="2000" dirty="0">
                <a:latin typeface="Arial" panose="020B0604020202020204" pitchFamily="34" charset="0"/>
                <a:cs typeface="Arial" panose="020B0604020202020204" pitchFamily="34" charset="0"/>
              </a:rPr>
              <a:t>Is it the flesh and bone?</a:t>
            </a:r>
          </a:p>
          <a:p>
            <a:r>
              <a:rPr lang="en-US" sz="2000" dirty="0">
                <a:latin typeface="Arial" panose="020B0604020202020204" pitchFamily="34" charset="0"/>
                <a:cs typeface="Arial" panose="020B0604020202020204" pitchFamily="34" charset="0"/>
              </a:rPr>
              <a:t>Inside? Outside?</a:t>
            </a:r>
          </a:p>
          <a:p>
            <a:r>
              <a:rPr lang="en-US" sz="2000" dirty="0">
                <a:latin typeface="Arial" panose="020B0604020202020204" pitchFamily="34" charset="0"/>
                <a:cs typeface="Arial" panose="020B0604020202020204" pitchFamily="34" charset="0"/>
              </a:rPr>
              <a:t>Is it the skin he wears?</a:t>
            </a:r>
          </a:p>
          <a:p>
            <a:r>
              <a:rPr lang="en-US" sz="2000" dirty="0">
                <a:latin typeface="Arial" panose="020B0604020202020204" pitchFamily="34" charset="0"/>
                <a:cs typeface="Arial" panose="020B0604020202020204" pitchFamily="34" charset="0"/>
              </a:rPr>
              <a:t>The color of his voice?</a:t>
            </a:r>
          </a:p>
          <a:p>
            <a:r>
              <a:rPr lang="en-US" sz="2000" dirty="0">
                <a:latin typeface="Arial" panose="020B0604020202020204" pitchFamily="34" charset="0"/>
                <a:cs typeface="Arial" panose="020B0604020202020204" pitchFamily="34" charset="0"/>
              </a:rPr>
              <a:t>The walk he walks?</a:t>
            </a:r>
          </a:p>
          <a:p>
            <a:r>
              <a:rPr lang="en-US" sz="2000" dirty="0">
                <a:latin typeface="Arial" panose="020B0604020202020204" pitchFamily="34" charset="0"/>
                <a:cs typeface="Arial" panose="020B0604020202020204" pitchFamily="34" charset="0"/>
              </a:rPr>
              <a:t>The talk he talks?</a:t>
            </a:r>
          </a:p>
          <a:p>
            <a:r>
              <a:rPr lang="en-US" sz="2000" dirty="0">
                <a:latin typeface="Arial" panose="020B0604020202020204" pitchFamily="34" charset="0"/>
                <a:cs typeface="Arial" panose="020B0604020202020204" pitchFamily="34" charset="0"/>
              </a:rPr>
              <a:t>Inside? Outside?</a:t>
            </a:r>
          </a:p>
          <a:p>
            <a:r>
              <a:rPr lang="en-US" sz="2000" dirty="0">
                <a:latin typeface="Arial" panose="020B0604020202020204" pitchFamily="34" charset="0"/>
                <a:cs typeface="Arial" panose="020B0604020202020204" pitchFamily="34" charset="0"/>
              </a:rPr>
              <a:t>What makes this man a man?</a:t>
            </a:r>
          </a:p>
          <a:p>
            <a:r>
              <a:rPr lang="en-US" sz="2000" dirty="0">
                <a:latin typeface="Arial" panose="020B0604020202020204" pitchFamily="34" charset="0"/>
                <a:cs typeface="Arial" panose="020B0604020202020204" pitchFamily="34" charset="0"/>
              </a:rPr>
              <a:t>Is it the life he’s lived?</a:t>
            </a:r>
          </a:p>
          <a:p>
            <a:r>
              <a:rPr lang="en-US" sz="2000" dirty="0">
                <a:latin typeface="Arial" panose="020B0604020202020204" pitchFamily="34" charset="0"/>
                <a:cs typeface="Arial" panose="020B0604020202020204" pitchFamily="34" charset="0"/>
              </a:rPr>
              <a:t>The yesterdays?</a:t>
            </a:r>
          </a:p>
          <a:p>
            <a:r>
              <a:rPr lang="en-US" sz="2000" dirty="0">
                <a:latin typeface="Arial" panose="020B0604020202020204" pitchFamily="34" charset="0"/>
                <a:cs typeface="Arial" panose="020B0604020202020204" pitchFamily="34" charset="0"/>
              </a:rPr>
              <a:t>Or what he dreams for the tomorrow–days?</a:t>
            </a:r>
          </a:p>
          <a:p>
            <a:endParaRPr lang="en-US" sz="20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95AE685E-5012-74F1-C099-534A8768193A}"/>
              </a:ext>
            </a:extLst>
          </p:cNvPr>
          <p:cNvSpPr txBox="1"/>
          <p:nvPr/>
        </p:nvSpPr>
        <p:spPr>
          <a:xfrm>
            <a:off x="284270" y="567004"/>
            <a:ext cx="11182305"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“What Makes a Man a Man?” </a:t>
            </a:r>
            <a:r>
              <a:rPr lang="en-US" sz="4800" dirty="0">
                <a:latin typeface="Arial" panose="020B0604020202020204" pitchFamily="34" charset="0"/>
                <a:cs typeface="Arial" panose="020B0604020202020204" pitchFamily="34" charset="0"/>
              </a:rPr>
              <a:t>(Excerpt)</a:t>
            </a:r>
            <a:endParaRPr lang="en-US" sz="4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3052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549CBAE-43C2-2CEE-A068-1EFB04B62D87}"/>
              </a:ext>
            </a:extLst>
          </p:cNvPr>
          <p:cNvSpPr txBox="1"/>
          <p:nvPr/>
        </p:nvSpPr>
        <p:spPr>
          <a:xfrm>
            <a:off x="284271" y="1788768"/>
            <a:ext cx="11485363" cy="4260397"/>
          </a:xfrm>
          <a:prstGeom prst="rect">
            <a:avLst/>
          </a:prstGeom>
          <a:noFill/>
        </p:spPr>
        <p:txBody>
          <a:bodyPr wrap="square" rtlCol="0">
            <a:spAutoFit/>
          </a:bodyPr>
          <a:lstStyle/>
          <a:p>
            <a:pPr marR="0" lvl="1" algn="l">
              <a:lnSpc>
                <a:spcPct val="107000"/>
              </a:lnSpc>
              <a:spcBef>
                <a:spcPts val="0"/>
              </a:spcBef>
              <a:spcAft>
                <a:spcPts val="800"/>
              </a:spcAft>
            </a:pPr>
            <a:r>
              <a:rPr lang="en-US" sz="3200" kern="100" dirty="0">
                <a:latin typeface="Arial" panose="020B0604020202020204" pitchFamily="34" charset="0"/>
                <a:ea typeface="Calibri" panose="020F0502020204030204" pitchFamily="34" charset="0"/>
                <a:cs typeface="Arial" panose="020B0604020202020204" pitchFamily="34" charset="0"/>
              </a:rPr>
              <a:t>Choose 1 character in the key scene, i</a:t>
            </a:r>
            <a:r>
              <a:rPr lang="en-US" sz="3200" kern="100" dirty="0">
                <a:effectLst/>
                <a:latin typeface="Arial" panose="020B0604020202020204" pitchFamily="34" charset="0"/>
                <a:ea typeface="Calibri" panose="020F0502020204030204" pitchFamily="34" charset="0"/>
                <a:cs typeface="Arial" panose="020B0604020202020204" pitchFamily="34" charset="0"/>
              </a:rPr>
              <a:t>dentify their emotions, and write a poem from their point of view in response to the scene’s action.</a:t>
            </a:r>
          </a:p>
          <a:p>
            <a:pPr marR="0" lvl="1" algn="l">
              <a:lnSpc>
                <a:spcPct val="107000"/>
              </a:lnSpc>
              <a:spcBef>
                <a:spcPts val="0"/>
              </a:spcBef>
              <a:spcAft>
                <a:spcPts val="800"/>
              </a:spcAft>
            </a:pPr>
            <a:endParaRPr lang="en-US" sz="1200" kern="100" dirty="0">
              <a:effectLst/>
              <a:latin typeface="Arial" panose="020B0604020202020204" pitchFamily="34" charset="0"/>
              <a:ea typeface="Calibri" panose="020F0502020204030204" pitchFamily="34" charset="0"/>
              <a:cs typeface="Arial" panose="020B0604020202020204" pitchFamily="34" charset="0"/>
            </a:endParaRPr>
          </a:p>
          <a:p>
            <a:pPr marR="0" lvl="1" algn="l">
              <a:lnSpc>
                <a:spcPct val="107000"/>
              </a:lnSpc>
              <a:spcBef>
                <a:spcPts val="0"/>
              </a:spcBef>
              <a:spcAft>
                <a:spcPts val="800"/>
              </a:spcAft>
            </a:pPr>
            <a:r>
              <a:rPr lang="en-US" sz="3200" kern="100" dirty="0">
                <a:latin typeface="Arial" panose="020B0604020202020204" pitchFamily="34" charset="0"/>
                <a:ea typeface="Calibri" panose="020F0502020204030204" pitchFamily="34" charset="0"/>
                <a:cs typeface="Arial" panose="020B0604020202020204" pitchFamily="34" charset="0"/>
              </a:rPr>
              <a:t>Response poem should include:</a:t>
            </a:r>
            <a:endParaRPr lang="en-US" sz="3200" kern="100" dirty="0">
              <a:effectLst/>
              <a:latin typeface="Arial" panose="020B0604020202020204" pitchFamily="34" charset="0"/>
              <a:ea typeface="Calibri" panose="020F0502020204030204" pitchFamily="34" charset="0"/>
              <a:cs typeface="Arial" panose="020B0604020202020204" pitchFamily="34" charset="0"/>
            </a:endParaRPr>
          </a:p>
          <a:p>
            <a:pPr marL="914400" marR="0" lvl="1" indent="-457200" algn="l">
              <a:lnSpc>
                <a:spcPct val="107000"/>
              </a:lnSpc>
              <a:spcBef>
                <a:spcPts val="0"/>
              </a:spcBef>
              <a:spcAft>
                <a:spcPts val="0"/>
              </a:spcAft>
              <a:buFont typeface="Courier New" panose="02070309020205020404" pitchFamily="49" charset="0"/>
              <a:buChar char="o"/>
            </a:pPr>
            <a:r>
              <a:rPr lang="en-US" sz="3200" kern="100" dirty="0">
                <a:effectLst/>
                <a:latin typeface="Arial" panose="020B0604020202020204" pitchFamily="34" charset="0"/>
                <a:ea typeface="Calibri" panose="020F0502020204030204" pitchFamily="34" charset="0"/>
                <a:cs typeface="Arial" panose="020B0604020202020204" pitchFamily="34" charset="0"/>
              </a:rPr>
              <a:t>Minimum of 4 lines </a:t>
            </a:r>
          </a:p>
          <a:p>
            <a:pPr marL="914400" marR="0" lvl="1" indent="-457200" algn="l">
              <a:lnSpc>
                <a:spcPct val="107000"/>
              </a:lnSpc>
              <a:spcBef>
                <a:spcPts val="0"/>
              </a:spcBef>
              <a:spcAft>
                <a:spcPts val="0"/>
              </a:spcAft>
              <a:buFont typeface="Courier New" panose="02070309020205020404" pitchFamily="49" charset="0"/>
              <a:buChar char="o"/>
            </a:pPr>
            <a:r>
              <a:rPr lang="en-US" sz="3200" kern="100" dirty="0">
                <a:latin typeface="Arial" panose="020B0604020202020204" pitchFamily="34" charset="0"/>
                <a:ea typeface="Calibri" panose="020F0502020204030204" pitchFamily="34" charset="0"/>
                <a:cs typeface="Arial" panose="020B0604020202020204" pitchFamily="34" charset="0"/>
              </a:rPr>
              <a:t>A</a:t>
            </a:r>
            <a:r>
              <a:rPr lang="en-US" sz="3200" kern="100" dirty="0">
                <a:effectLst/>
                <a:latin typeface="Arial" panose="020B0604020202020204" pitchFamily="34" charset="0"/>
                <a:ea typeface="Calibri" panose="020F0502020204030204" pitchFamily="34" charset="0"/>
                <a:cs typeface="Arial" panose="020B0604020202020204" pitchFamily="34" charset="0"/>
              </a:rPr>
              <a:t>t least </a:t>
            </a:r>
            <a:r>
              <a:rPr lang="en-US" sz="3200" kern="100" dirty="0">
                <a:latin typeface="Arial" panose="020B0604020202020204" pitchFamily="34" charset="0"/>
                <a:ea typeface="Calibri" panose="020F0502020204030204" pitchFamily="34" charset="0"/>
                <a:cs typeface="Arial" panose="020B0604020202020204" pitchFamily="34" charset="0"/>
              </a:rPr>
              <a:t>2</a:t>
            </a:r>
            <a:r>
              <a:rPr lang="en-US" sz="3200" kern="100" dirty="0">
                <a:effectLst/>
                <a:latin typeface="Arial" panose="020B0604020202020204" pitchFamily="34" charset="0"/>
                <a:ea typeface="Calibri" panose="020F0502020204030204" pitchFamily="34" charset="0"/>
                <a:cs typeface="Arial" panose="020B0604020202020204" pitchFamily="34" charset="0"/>
              </a:rPr>
              <a:t> poetic devices</a:t>
            </a:r>
          </a:p>
          <a:p>
            <a:endParaRPr lang="en-US" sz="2400" dirty="0">
              <a:latin typeface="Georgia" panose="02040502050405020303" pitchFamily="18" charset="0"/>
            </a:endParaRPr>
          </a:p>
        </p:txBody>
      </p:sp>
      <p:pic>
        <p:nvPicPr>
          <p:cNvPr id="5" name="Google Shape;147;p12" descr="Pencil with solid fill">
            <a:extLst>
              <a:ext uri="{FF2B5EF4-FFF2-40B4-BE49-F238E27FC236}">
                <a16:creationId xmlns:a16="http://schemas.microsoft.com/office/drawing/2014/main" id="{443BA655-32D0-122A-AB7C-83DF1B36389A}"/>
              </a:ext>
            </a:extLst>
          </p:cNvPr>
          <p:cNvPicPr preferRelativeResize="0"/>
          <p:nvPr/>
        </p:nvPicPr>
        <p:blipFill rotWithShape="1">
          <a:blip r:embed="rId2">
            <a:alphaModFix/>
          </a:blip>
          <a:srcRect/>
          <a:stretch/>
        </p:blipFill>
        <p:spPr>
          <a:xfrm>
            <a:off x="8462683" y="483601"/>
            <a:ext cx="914400" cy="914400"/>
          </a:xfrm>
          <a:prstGeom prst="rect">
            <a:avLst/>
          </a:prstGeom>
          <a:noFill/>
          <a:ln>
            <a:noFill/>
          </a:ln>
        </p:spPr>
      </p:pic>
      <p:sp>
        <p:nvSpPr>
          <p:cNvPr id="6" name="Google Shape;148;p12">
            <a:extLst>
              <a:ext uri="{FF2B5EF4-FFF2-40B4-BE49-F238E27FC236}">
                <a16:creationId xmlns:a16="http://schemas.microsoft.com/office/drawing/2014/main" id="{2399621B-EBB9-2733-8434-C3533E53BE7C}"/>
              </a:ext>
            </a:extLst>
          </p:cNvPr>
          <p:cNvSpPr txBox="1"/>
          <p:nvPr/>
        </p:nvSpPr>
        <p:spPr>
          <a:xfrm>
            <a:off x="284271" y="567004"/>
            <a:ext cx="8635612"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dirty="0">
                <a:solidFill>
                  <a:schemeClr val="dk1"/>
                </a:solidFill>
                <a:latin typeface="Arial" panose="020B0604020202020204" pitchFamily="34" charset="0"/>
                <a:ea typeface="Arial"/>
                <a:cs typeface="Arial" panose="020B0604020202020204" pitchFamily="34" charset="0"/>
                <a:sym typeface="Arial"/>
              </a:rPr>
              <a:t>Response </a:t>
            </a:r>
            <a:r>
              <a:rPr lang="en-US" sz="4800" b="1" dirty="0">
                <a:solidFill>
                  <a:schemeClr val="dk1"/>
                </a:solidFill>
                <a:latin typeface="Arial" panose="020B0604020202020204" pitchFamily="34" charset="0"/>
                <a:cs typeface="Arial" panose="020B0604020202020204" pitchFamily="34" charset="0"/>
              </a:rPr>
              <a:t>Poem</a:t>
            </a:r>
            <a:r>
              <a:rPr lang="en-US" sz="4800" b="1" dirty="0">
                <a:solidFill>
                  <a:schemeClr val="dk1"/>
                </a:solidFill>
                <a:latin typeface="Arial" panose="020B0604020202020204" pitchFamily="34" charset="0"/>
                <a:ea typeface="Arial"/>
                <a:cs typeface="Arial" panose="020B0604020202020204" pitchFamily="34" charset="0"/>
                <a:sym typeface="Arial"/>
              </a:rPr>
              <a:t> Guidelines</a:t>
            </a:r>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0144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3" descr="Pencil with solid fill">
            <a:extLst>
              <a:ext uri="{FF2B5EF4-FFF2-40B4-BE49-F238E27FC236}">
                <a16:creationId xmlns:a16="http://schemas.microsoft.com/office/drawing/2014/main" id="{9AE42162-7593-BC7B-1EB4-5D0D02DD7C0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79080" y="483601"/>
            <a:ext cx="914400" cy="914400"/>
          </a:xfrm>
          <a:prstGeom prst="rect">
            <a:avLst/>
          </a:prstGeom>
        </p:spPr>
      </p:pic>
      <p:sp>
        <p:nvSpPr>
          <p:cNvPr id="6" name="Content Placeholder 2">
            <a:extLst>
              <a:ext uri="{FF2B5EF4-FFF2-40B4-BE49-F238E27FC236}">
                <a16:creationId xmlns:a16="http://schemas.microsoft.com/office/drawing/2014/main" id="{EE36D85A-27CE-ACB5-F54D-133F07D756D9}"/>
              </a:ext>
            </a:extLst>
          </p:cNvPr>
          <p:cNvSpPr txBox="1">
            <a:spLocks/>
          </p:cNvSpPr>
          <p:nvPr/>
        </p:nvSpPr>
        <p:spPr>
          <a:xfrm>
            <a:off x="687565" y="1708736"/>
            <a:ext cx="7829023" cy="39485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mbria" panose="02040503050406030204" pitchFamily="18" charset="0"/>
                <a:ea typeface="Cambria" panose="02040503050406030204" pitchFamily="18" charset="0"/>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Cambria" panose="02040503050406030204" pitchFamily="18" charset="0"/>
                <a:ea typeface="Cambria" panose="02040503050406030204" pitchFamily="18" charset="0"/>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Cambria" panose="02040503050406030204" pitchFamily="18" charset="0"/>
                <a:ea typeface="Cambria" panose="02040503050406030204" pitchFamily="18" charset="0"/>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R="0" lvl="1" algn="l">
              <a:lnSpc>
                <a:spcPct val="107000"/>
              </a:lnSpc>
              <a:spcBef>
                <a:spcPts val="0"/>
              </a:spcBef>
            </a:pPr>
            <a:endParaRPr lang="en-US" sz="2800" i="1" kern="100" dirty="0">
              <a:latin typeface="Arial" panose="020B0604020202020204" pitchFamily="34" charset="0"/>
              <a:ea typeface="Calibri" panose="020F0502020204030204" pitchFamily="34" charset="0"/>
              <a:cs typeface="Arial" panose="020B0604020202020204" pitchFamily="34" charset="0"/>
            </a:endParaRPr>
          </a:p>
          <a:p>
            <a:pPr marR="0" lvl="1" algn="l">
              <a:lnSpc>
                <a:spcPct val="107000"/>
              </a:lnSpc>
              <a:spcBef>
                <a:spcPts val="0"/>
              </a:spcBef>
            </a:pPr>
            <a:r>
              <a:rPr lang="en-US" sz="2800" kern="100" dirty="0">
                <a:effectLst/>
                <a:latin typeface="Arial" panose="020B0604020202020204" pitchFamily="34" charset="0"/>
                <a:ea typeface="Calibri" panose="020F0502020204030204" pitchFamily="34" charset="0"/>
                <a:cs typeface="Arial" panose="020B0604020202020204" pitchFamily="34" charset="0"/>
              </a:rPr>
              <a:t>You ARE a man, a man to me.</a:t>
            </a:r>
          </a:p>
          <a:p>
            <a:pPr marR="0" lvl="1" algn="l">
              <a:lnSpc>
                <a:spcPct val="107000"/>
              </a:lnSpc>
              <a:spcBef>
                <a:spcPts val="0"/>
              </a:spcBef>
            </a:pPr>
            <a:r>
              <a:rPr lang="en-US" sz="2800" kern="100" dirty="0">
                <a:latin typeface="Arial" panose="020B0604020202020204" pitchFamily="34" charset="0"/>
                <a:ea typeface="Calibri" panose="020F0502020204030204" pitchFamily="34" charset="0"/>
                <a:cs typeface="Arial" panose="020B0604020202020204" pitchFamily="34" charset="0"/>
              </a:rPr>
              <a:t>My boy turned man, strong and free.</a:t>
            </a:r>
          </a:p>
          <a:p>
            <a:pPr marR="0" lvl="1" algn="l">
              <a:lnSpc>
                <a:spcPct val="107000"/>
              </a:lnSpc>
              <a:spcBef>
                <a:spcPts val="0"/>
              </a:spcBef>
            </a:pPr>
            <a:r>
              <a:rPr lang="en-US" sz="2800" kern="100" dirty="0">
                <a:effectLst/>
                <a:latin typeface="Arial" panose="020B0604020202020204" pitchFamily="34" charset="0"/>
                <a:ea typeface="Calibri" panose="020F0502020204030204" pitchFamily="34" charset="0"/>
                <a:cs typeface="Arial" panose="020B0604020202020204" pitchFamily="34" charset="0"/>
              </a:rPr>
              <a:t>I am so proud of who you are.</a:t>
            </a:r>
          </a:p>
          <a:p>
            <a:pPr marR="0" lvl="1" algn="l">
              <a:lnSpc>
                <a:spcPct val="107000"/>
              </a:lnSpc>
              <a:spcBef>
                <a:spcPts val="0"/>
              </a:spcBef>
            </a:pPr>
            <a:r>
              <a:rPr lang="en-US" sz="2800" kern="100" dirty="0">
                <a:latin typeface="Arial" panose="020B0604020202020204" pitchFamily="34" charset="0"/>
                <a:ea typeface="Calibri" panose="020F0502020204030204" pitchFamily="34" charset="0"/>
                <a:cs typeface="Arial" panose="020B0604020202020204" pitchFamily="34" charset="0"/>
              </a:rPr>
              <a:t>So go fight hard—and win, my star!</a:t>
            </a:r>
            <a:endParaRPr lang="en-US" sz="2800" kern="100" dirty="0">
              <a:effectLst/>
              <a:latin typeface="Arial" panose="020B0604020202020204" pitchFamily="34" charset="0"/>
              <a:ea typeface="Calibri" panose="020F0502020204030204" pitchFamily="34" charset="0"/>
              <a:cs typeface="Arial" panose="020B0604020202020204" pitchFamily="34" charset="0"/>
            </a:endParaRPr>
          </a:p>
          <a:p>
            <a:pPr marR="0" lvl="1" algn="l">
              <a:lnSpc>
                <a:spcPct val="107000"/>
              </a:lnSpc>
              <a:spcBef>
                <a:spcPts val="0"/>
              </a:spcBef>
              <a:spcAft>
                <a:spcPts val="800"/>
              </a:spcAft>
            </a:pPr>
            <a:endParaRPr lang="en-US" sz="2800" kern="100" dirty="0">
              <a:effectLst/>
              <a:latin typeface="Arial" panose="020B0604020202020204" pitchFamily="34" charset="0"/>
              <a:ea typeface="Calibri" panose="020F0502020204030204" pitchFamily="34" charset="0"/>
              <a:cs typeface="Arial" panose="020B0604020202020204" pitchFamily="34" charset="0"/>
            </a:endParaRPr>
          </a:p>
          <a:p>
            <a:pPr lvl="1"/>
            <a:endParaRPr lang="en-US" dirty="0"/>
          </a:p>
        </p:txBody>
      </p:sp>
      <p:sp>
        <p:nvSpPr>
          <p:cNvPr id="2" name="Google Shape;148;p12">
            <a:extLst>
              <a:ext uri="{FF2B5EF4-FFF2-40B4-BE49-F238E27FC236}">
                <a16:creationId xmlns:a16="http://schemas.microsoft.com/office/drawing/2014/main" id="{2CD95C69-100F-6599-F824-9F64E071C48A}"/>
              </a:ext>
            </a:extLst>
          </p:cNvPr>
          <p:cNvSpPr txBox="1"/>
          <p:nvPr/>
        </p:nvSpPr>
        <p:spPr>
          <a:xfrm>
            <a:off x="284271" y="567004"/>
            <a:ext cx="8635612"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dirty="0">
                <a:solidFill>
                  <a:schemeClr val="dk1"/>
                </a:solidFill>
                <a:latin typeface="Arial" panose="020B0604020202020204" pitchFamily="34" charset="0"/>
                <a:ea typeface="Arial"/>
                <a:cs typeface="Arial" panose="020B0604020202020204" pitchFamily="34" charset="0"/>
                <a:sym typeface="Arial"/>
              </a:rPr>
              <a:t>Response </a:t>
            </a:r>
            <a:r>
              <a:rPr lang="en-US" sz="4800" b="1" dirty="0">
                <a:solidFill>
                  <a:schemeClr val="dk1"/>
                </a:solidFill>
                <a:latin typeface="Arial" panose="020B0604020202020204" pitchFamily="34" charset="0"/>
                <a:cs typeface="Arial" panose="020B0604020202020204" pitchFamily="34" charset="0"/>
              </a:rPr>
              <a:t>Poem</a:t>
            </a:r>
            <a:r>
              <a:rPr lang="en-US" sz="4800" b="1" dirty="0">
                <a:solidFill>
                  <a:schemeClr val="dk1"/>
                </a:solidFill>
                <a:latin typeface="Arial" panose="020B0604020202020204" pitchFamily="34" charset="0"/>
                <a:ea typeface="Arial"/>
                <a:cs typeface="Arial" panose="020B0604020202020204" pitchFamily="34" charset="0"/>
                <a:sym typeface="Arial"/>
              </a:rPr>
              <a:t> Example</a:t>
            </a:r>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9611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C314EE7-9F66-5183-9F07-52B37472B6A9}"/>
              </a:ext>
            </a:extLst>
          </p:cNvPr>
          <p:cNvSpPr>
            <a:spLocks noGrp="1"/>
          </p:cNvSpPr>
          <p:nvPr>
            <p:ph type="title"/>
          </p:nvPr>
        </p:nvSpPr>
        <p:spPr>
          <a:xfrm>
            <a:off x="562428" y="2862262"/>
            <a:ext cx="10515600" cy="1133475"/>
          </a:xfrm>
        </p:spPr>
        <p:txBody>
          <a:bodyPr>
            <a:normAutofit/>
          </a:bodyPr>
          <a:lstStyle/>
          <a:p>
            <a:pPr algn="ctr"/>
            <a:r>
              <a:rPr lang="en-US" sz="6600" b="1" dirty="0">
                <a:latin typeface="Arial" panose="020B0604020202020204" pitchFamily="34" charset="0"/>
                <a:cs typeface="Arial" panose="020B0604020202020204" pitchFamily="34" charset="0"/>
              </a:rPr>
              <a:t>Present</a:t>
            </a:r>
          </a:p>
        </p:txBody>
      </p:sp>
      <p:pic>
        <p:nvPicPr>
          <p:cNvPr id="6" name="Graphic 5" descr="Drama with solid fill">
            <a:extLst>
              <a:ext uri="{FF2B5EF4-FFF2-40B4-BE49-F238E27FC236}">
                <a16:creationId xmlns:a16="http://schemas.microsoft.com/office/drawing/2014/main" id="{C53CF069-FDB4-CCC9-266E-A9F12F7C15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48433" y="2971799"/>
            <a:ext cx="914400" cy="914400"/>
          </a:xfrm>
          <a:prstGeom prst="rect">
            <a:avLst/>
          </a:prstGeom>
        </p:spPr>
      </p:pic>
    </p:spTree>
    <p:extLst>
      <p:ext uri="{BB962C8B-B14F-4D97-AF65-F5344CB8AC3E}">
        <p14:creationId xmlns:p14="http://schemas.microsoft.com/office/powerpoint/2010/main" val="3030511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DFB7CFF-D55D-DDD7-325C-CC103996DBDF}"/>
              </a:ext>
            </a:extLst>
          </p:cNvPr>
          <p:cNvSpPr txBox="1"/>
          <p:nvPr/>
        </p:nvSpPr>
        <p:spPr>
          <a:xfrm>
            <a:off x="406888" y="1838984"/>
            <a:ext cx="11378223" cy="3721788"/>
          </a:xfrm>
          <a:prstGeom prst="rect">
            <a:avLst/>
          </a:prstGeom>
          <a:noFill/>
        </p:spPr>
        <p:txBody>
          <a:bodyPr wrap="square" rtlCol="0">
            <a:spAutoFit/>
          </a:bodyPr>
          <a:lstStyle/>
          <a:p>
            <a:pPr marL="0" marR="0">
              <a:lnSpc>
                <a:spcPct val="107000"/>
              </a:lnSpc>
              <a:spcBef>
                <a:spcPts val="0"/>
              </a:spcBef>
              <a:spcAft>
                <a:spcPts val="0"/>
              </a:spcAft>
            </a:pPr>
            <a:r>
              <a:rPr lang="en-US" sz="3300" kern="100" dirty="0">
                <a:effectLst/>
                <a:latin typeface="Arial" panose="020B0604020202020204" pitchFamily="34" charset="0"/>
                <a:ea typeface="Aptos" panose="020B0004020202020204" pitchFamily="34" charset="0"/>
                <a:cs typeface="Arial" panose="020B0604020202020204" pitchFamily="34" charset="0"/>
              </a:rPr>
              <a:t>Share thoughts on the response poem process.</a:t>
            </a:r>
          </a:p>
          <a:p>
            <a:pPr marL="0" marR="0">
              <a:lnSpc>
                <a:spcPct val="107000"/>
              </a:lnSpc>
              <a:spcBef>
                <a:spcPts val="0"/>
              </a:spcBef>
              <a:spcAft>
                <a:spcPts val="0"/>
              </a:spcAft>
            </a:pPr>
            <a:endParaRPr lang="en-US" sz="33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0"/>
              </a:spcAft>
            </a:pPr>
            <a:r>
              <a:rPr lang="en-US" sz="3300" kern="100" dirty="0">
                <a:effectLst/>
                <a:latin typeface="Arial" panose="020B0604020202020204" pitchFamily="34" charset="0"/>
                <a:ea typeface="Aptos" panose="020B0004020202020204" pitchFamily="34" charset="0"/>
                <a:cs typeface="Arial" panose="020B0604020202020204" pitchFamily="34" charset="0"/>
              </a:rPr>
              <a:t>How does poetry and music enhance the scene? </a:t>
            </a:r>
          </a:p>
          <a:p>
            <a:pPr marL="0" marR="0">
              <a:lnSpc>
                <a:spcPct val="107000"/>
              </a:lnSpc>
              <a:spcBef>
                <a:spcPts val="0"/>
              </a:spcBef>
              <a:spcAft>
                <a:spcPts val="0"/>
              </a:spcAft>
            </a:pPr>
            <a:endParaRPr lang="en-US" sz="33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0"/>
              </a:spcAft>
            </a:pPr>
            <a:r>
              <a:rPr lang="en-US" sz="3300" kern="100" dirty="0">
                <a:effectLst/>
                <a:latin typeface="Arial" panose="020B0604020202020204" pitchFamily="34" charset="0"/>
                <a:ea typeface="Aptos" panose="020B0004020202020204" pitchFamily="34" charset="0"/>
                <a:cs typeface="Arial" panose="020B0604020202020204" pitchFamily="34" charset="0"/>
              </a:rPr>
              <a:t>What did you learn from viewing and presenting our response poems?</a:t>
            </a:r>
            <a:endParaRPr lang="en-US" sz="3300" dirty="0">
              <a:latin typeface="Arial" panose="020B0604020202020204" pitchFamily="34" charset="0"/>
              <a:cs typeface="Arial" panose="020B0604020202020204" pitchFamily="34" charset="0"/>
            </a:endParaRPr>
          </a:p>
          <a:p>
            <a:endParaRPr lang="en-US" sz="2400" dirty="0">
              <a:latin typeface="Georgia" panose="02040502050405020303" pitchFamily="18" charset="0"/>
            </a:endParaRPr>
          </a:p>
        </p:txBody>
      </p:sp>
      <p:sp>
        <p:nvSpPr>
          <p:cNvPr id="7" name="Title 1">
            <a:extLst>
              <a:ext uri="{FF2B5EF4-FFF2-40B4-BE49-F238E27FC236}">
                <a16:creationId xmlns:a16="http://schemas.microsoft.com/office/drawing/2014/main" id="{5EB7FEAA-9CEE-FFBC-2512-805B9981F865}"/>
              </a:ext>
            </a:extLst>
          </p:cNvPr>
          <p:cNvSpPr txBox="1">
            <a:spLocks/>
          </p:cNvSpPr>
          <p:nvPr/>
        </p:nvSpPr>
        <p:spPr>
          <a:xfrm>
            <a:off x="368299" y="266077"/>
            <a:ext cx="10985500" cy="11811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400" kern="1200">
                <a:solidFill>
                  <a:schemeClr val="tx1"/>
                </a:solidFill>
                <a:latin typeface="Avenir LT Std 65 Medium" panose="020B0603020203020204" pitchFamily="34" charset="0"/>
                <a:ea typeface="+mj-ea"/>
                <a:cs typeface="+mj-cs"/>
              </a:defRPr>
            </a:lvl1pPr>
          </a:lstStyle>
          <a:p>
            <a:pPr algn="l"/>
            <a:r>
              <a:rPr lang="en-US" sz="4800" b="1" dirty="0">
                <a:latin typeface="Arial" panose="020B0604020202020204" pitchFamily="34" charset="0"/>
                <a:cs typeface="Arial" panose="020B0604020202020204" pitchFamily="34" charset="0"/>
              </a:rPr>
              <a:t>Reflection</a:t>
            </a:r>
          </a:p>
        </p:txBody>
      </p:sp>
      <p:pic>
        <p:nvPicPr>
          <p:cNvPr id="8" name="Graphic 7" descr="Group brainstorm outline">
            <a:extLst>
              <a:ext uri="{FF2B5EF4-FFF2-40B4-BE49-F238E27FC236}">
                <a16:creationId xmlns:a16="http://schemas.microsoft.com/office/drawing/2014/main" id="{8A8065DE-72B2-E380-0223-CE806CE44C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27584" y="532777"/>
            <a:ext cx="914400" cy="914400"/>
          </a:xfrm>
          <a:prstGeom prst="rect">
            <a:avLst/>
          </a:prstGeom>
        </p:spPr>
      </p:pic>
    </p:spTree>
    <p:extLst>
      <p:ext uri="{BB962C8B-B14F-4D97-AF65-F5344CB8AC3E}">
        <p14:creationId xmlns:p14="http://schemas.microsoft.com/office/powerpoint/2010/main" val="4192234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p:blipFill>
        <p:spPr>
          <a:xfrm>
            <a:off x="5650383" y="2748010"/>
            <a:ext cx="5139537" cy="1361979"/>
          </a:xfrm>
          <a:prstGeom prst="rect">
            <a:avLst/>
          </a:prstGeom>
        </p:spPr>
      </p:pic>
      <p:pic>
        <p:nvPicPr>
          <p:cNvPr id="8" name="Picture 7" descr="A white and orange logo&#10;&#10;Description automatically generated">
            <a:extLst>
              <a:ext uri="{FF2B5EF4-FFF2-40B4-BE49-F238E27FC236}">
                <a16:creationId xmlns:a16="http://schemas.microsoft.com/office/drawing/2014/main" id="{7378B11C-B529-7410-1C83-84D5B29ACA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8952" y="4092720"/>
            <a:ext cx="3279025" cy="1081622"/>
          </a:xfrm>
          <a:prstGeom prst="rect">
            <a:avLst/>
          </a:prstGeom>
        </p:spPr>
      </p:pic>
      <p:pic>
        <p:nvPicPr>
          <p:cNvPr id="16" name="Picture 15" descr="A red circle with white text&#10;&#10;Description automatically generated">
            <a:extLst>
              <a:ext uri="{FF2B5EF4-FFF2-40B4-BE49-F238E27FC236}">
                <a16:creationId xmlns:a16="http://schemas.microsoft.com/office/drawing/2014/main" id="{A0700492-47DB-D054-8FDB-1187FF8A21E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1717" y="1285874"/>
            <a:ext cx="2143125" cy="2143125"/>
          </a:xfrm>
          <a:prstGeom prst="rect">
            <a:avLst/>
          </a:prstGeom>
        </p:spPr>
      </p:pic>
    </p:spTree>
    <p:extLst>
      <p:ext uri="{BB962C8B-B14F-4D97-AF65-F5344CB8AC3E}">
        <p14:creationId xmlns:p14="http://schemas.microsoft.com/office/powerpoint/2010/main" val="2512733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6E1D38DE-3CC0-E900-2512-83C210E95CBD}"/>
              </a:ext>
            </a:extLst>
          </p:cNvPr>
          <p:cNvSpPr txBox="1"/>
          <p:nvPr/>
        </p:nvSpPr>
        <p:spPr>
          <a:xfrm>
            <a:off x="391549" y="1759379"/>
            <a:ext cx="11577710" cy="4086760"/>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Today’s Objectives:</a:t>
            </a:r>
          </a:p>
          <a:p>
            <a:endParaRPr lang="en-US" sz="2400" dirty="0">
              <a:latin typeface="Arial" panose="020B060402020202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400" kern="100" dirty="0">
                <a:effectLst/>
                <a:latin typeface="Arial" panose="020B0604020202020204" pitchFamily="34" charset="0"/>
                <a:ea typeface="Calibri" panose="020F0502020204030204" pitchFamily="34" charset="0"/>
                <a:cs typeface="Arial" panose="020B0604020202020204" pitchFamily="34" charset="0"/>
              </a:rPr>
              <a:t>Identify characters’ emotions and responses in a key scene.</a:t>
            </a:r>
          </a:p>
          <a:p>
            <a:pPr marR="0" lvl="0">
              <a:lnSpc>
                <a:spcPct val="107000"/>
              </a:lnSpc>
              <a:spcBef>
                <a:spcPts val="0"/>
              </a:spcBef>
              <a:spcAft>
                <a:spcPts val="0"/>
              </a:spcAft>
            </a:pPr>
            <a:endParaRPr lang="en-US" sz="24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400" kern="100" dirty="0">
                <a:effectLst/>
                <a:latin typeface="Arial" panose="020B0604020202020204" pitchFamily="34" charset="0"/>
                <a:ea typeface="Calibri" panose="020F0502020204030204" pitchFamily="34" charset="0"/>
                <a:cs typeface="Arial" panose="020B0604020202020204" pitchFamily="34" charset="0"/>
              </a:rPr>
              <a:t>Identify poetic devices found in presented examples.</a:t>
            </a:r>
          </a:p>
          <a:p>
            <a:pPr marR="0" lvl="0">
              <a:lnSpc>
                <a:spcPct val="107000"/>
              </a:lnSpc>
              <a:spcBef>
                <a:spcPts val="0"/>
              </a:spcBef>
              <a:spcAft>
                <a:spcPts val="0"/>
              </a:spcAft>
            </a:pPr>
            <a:endParaRPr lang="en-US" sz="24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400" kern="100" dirty="0">
                <a:effectLst/>
                <a:latin typeface="Arial" panose="020B0604020202020204" pitchFamily="34" charset="0"/>
                <a:ea typeface="Calibri" panose="020F0502020204030204" pitchFamily="34" charset="0"/>
                <a:cs typeface="Arial" panose="020B0604020202020204" pitchFamily="34" charset="0"/>
              </a:rPr>
              <a:t>Create a response poem, at least four lines in length, using two poetic devices to represent a character’s response to a key scene in the work.</a:t>
            </a:r>
          </a:p>
          <a:p>
            <a:pPr marR="0" lvl="0">
              <a:lnSpc>
                <a:spcPct val="107000"/>
              </a:lnSpc>
              <a:spcBef>
                <a:spcPts val="0"/>
              </a:spcBef>
              <a:spcAft>
                <a:spcPts val="0"/>
              </a:spcAft>
            </a:pPr>
            <a:endParaRPr lang="en-US" sz="24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2400" kern="100" dirty="0">
                <a:effectLst/>
                <a:latin typeface="Arial" panose="020B0604020202020204" pitchFamily="34" charset="0"/>
                <a:ea typeface="Calibri" panose="020F0502020204030204" pitchFamily="34" charset="0"/>
                <a:cs typeface="Arial" panose="020B0604020202020204" pitchFamily="34" charset="0"/>
              </a:rPr>
              <a:t>Demonstrate understanding of chosen key scene through </a:t>
            </a:r>
            <a:r>
              <a:rPr lang="en-US" sz="2400" kern="100" dirty="0">
                <a:latin typeface="Arial" panose="020B0604020202020204" pitchFamily="34" charset="0"/>
                <a:ea typeface="Calibri" panose="020F0502020204030204" pitchFamily="34" charset="0"/>
                <a:cs typeface="Arial" panose="020B0604020202020204" pitchFamily="34" charset="0"/>
              </a:rPr>
              <a:t>response</a:t>
            </a:r>
            <a:r>
              <a:rPr lang="en-US" sz="2400" kern="100" dirty="0">
                <a:effectLst/>
                <a:latin typeface="Arial" panose="020B0604020202020204" pitchFamily="34" charset="0"/>
                <a:ea typeface="Calibri" panose="020F0502020204030204" pitchFamily="34" charset="0"/>
                <a:cs typeface="Arial" panose="020B0604020202020204" pitchFamily="34" charset="0"/>
              </a:rPr>
              <a:t> poems.</a:t>
            </a:r>
          </a:p>
        </p:txBody>
      </p:sp>
      <p:sp>
        <p:nvSpPr>
          <p:cNvPr id="2" name="TextBox 1">
            <a:extLst>
              <a:ext uri="{FF2B5EF4-FFF2-40B4-BE49-F238E27FC236}">
                <a16:creationId xmlns:a16="http://schemas.microsoft.com/office/drawing/2014/main" id="{88583F3D-4751-89F5-780B-240FB83A94D5}"/>
              </a:ext>
            </a:extLst>
          </p:cNvPr>
          <p:cNvSpPr txBox="1"/>
          <p:nvPr/>
        </p:nvSpPr>
        <p:spPr>
          <a:xfrm>
            <a:off x="391549" y="913387"/>
            <a:ext cx="11800452" cy="584775"/>
          </a:xfrm>
          <a:prstGeom prst="rect">
            <a:avLst/>
          </a:prstGeom>
          <a:noFill/>
        </p:spPr>
        <p:txBody>
          <a:bodyPr wrap="square">
            <a:spAutoFit/>
          </a:bodyPr>
          <a:lstStyle/>
          <a:p>
            <a:r>
              <a:rPr lang="en-US" sz="3200" b="1" i="1" dirty="0">
                <a:effectLst/>
                <a:latin typeface="Arial" panose="020B0604020202020204" pitchFamily="34" charset="0"/>
                <a:ea typeface="Calibri" panose="020F0502020204030204" pitchFamily="34" charset="0"/>
                <a:cs typeface="Arial" panose="020B0604020202020204" pitchFamily="34" charset="0"/>
              </a:rPr>
              <a:t>How can poetry and music enhance a key scene in a story?</a:t>
            </a:r>
            <a:endParaRPr lang="en-US" sz="32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145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6E9F897-5CEF-FD20-851B-3E00893CE3A0}"/>
              </a:ext>
            </a:extLst>
          </p:cNvPr>
          <p:cNvSpPr txBox="1"/>
          <p:nvPr/>
        </p:nvSpPr>
        <p:spPr>
          <a:xfrm>
            <a:off x="378543" y="2664550"/>
            <a:ext cx="11434914" cy="1200329"/>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As you listen to the music, write down the emotions you hear being expressed.</a:t>
            </a:r>
          </a:p>
        </p:txBody>
      </p:sp>
      <p:pic>
        <p:nvPicPr>
          <p:cNvPr id="10" name="Graphic 9" descr="Music notes with solid fill">
            <a:extLst>
              <a:ext uri="{FF2B5EF4-FFF2-40B4-BE49-F238E27FC236}">
                <a16:creationId xmlns:a16="http://schemas.microsoft.com/office/drawing/2014/main" id="{CB773EF9-5B25-77AF-7737-4DA57F27D5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46485" y="490686"/>
            <a:ext cx="1466972" cy="1466972"/>
          </a:xfrm>
          <a:prstGeom prst="rect">
            <a:avLst/>
          </a:prstGeom>
        </p:spPr>
      </p:pic>
      <p:pic>
        <p:nvPicPr>
          <p:cNvPr id="12" name="Graphic 11" descr="Volume with solid fill">
            <a:hlinkClick r:id="rId5"/>
            <a:extLst>
              <a:ext uri="{FF2B5EF4-FFF2-40B4-BE49-F238E27FC236}">
                <a16:creationId xmlns:a16="http://schemas.microsoft.com/office/drawing/2014/main" id="{21277730-D9F2-AC6C-4817-084DC069EE4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638800" y="4571045"/>
            <a:ext cx="914400" cy="914400"/>
          </a:xfrm>
          <a:prstGeom prst="rect">
            <a:avLst/>
          </a:prstGeom>
        </p:spPr>
      </p:pic>
      <p:sp>
        <p:nvSpPr>
          <p:cNvPr id="2" name="TextBox 1">
            <a:extLst>
              <a:ext uri="{FF2B5EF4-FFF2-40B4-BE49-F238E27FC236}">
                <a16:creationId xmlns:a16="http://schemas.microsoft.com/office/drawing/2014/main" id="{BB95E567-1BC5-65DE-01BE-9FD0A61313A9}"/>
              </a:ext>
            </a:extLst>
          </p:cNvPr>
          <p:cNvSpPr txBox="1"/>
          <p:nvPr/>
        </p:nvSpPr>
        <p:spPr>
          <a:xfrm>
            <a:off x="311164" y="570792"/>
            <a:ext cx="11287141"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Listening Activity</a:t>
            </a:r>
          </a:p>
        </p:txBody>
      </p:sp>
      <p:pic>
        <p:nvPicPr>
          <p:cNvPr id="3" name="Graphic 2" descr="Headphones with solid fill">
            <a:extLst>
              <a:ext uri="{FF2B5EF4-FFF2-40B4-BE49-F238E27FC236}">
                <a16:creationId xmlns:a16="http://schemas.microsoft.com/office/drawing/2014/main" id="{F7E47828-0421-2A06-C03B-E6BE11D47CA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38800" y="529090"/>
            <a:ext cx="914400" cy="914400"/>
          </a:xfrm>
          <a:prstGeom prst="rect">
            <a:avLst/>
          </a:prstGeom>
        </p:spPr>
      </p:pic>
      <p:sp>
        <p:nvSpPr>
          <p:cNvPr id="6" name="TextBox 5">
            <a:extLst>
              <a:ext uri="{FF2B5EF4-FFF2-40B4-BE49-F238E27FC236}">
                <a16:creationId xmlns:a16="http://schemas.microsoft.com/office/drawing/2014/main" id="{8CE9FF58-061F-D908-603E-35A7EAD96FDD}"/>
              </a:ext>
            </a:extLst>
          </p:cNvPr>
          <p:cNvSpPr txBox="1"/>
          <p:nvPr/>
        </p:nvSpPr>
        <p:spPr>
          <a:xfrm>
            <a:off x="2646426" y="5485445"/>
            <a:ext cx="6899148" cy="36933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a:effectLst/>
                <a:highlight>
                  <a:srgbClr val="FFFFFF"/>
                </a:highlight>
                <a:latin typeface="Arial" panose="020B0604020202020204" pitchFamily="34" charset="0"/>
                <a:cs typeface="Arial" panose="020B0604020202020204" pitchFamily="34" charset="0"/>
              </a:rPr>
              <a:t>0</a:t>
            </a:r>
            <a:r>
              <a:rPr lang="en-US">
                <a:highlight>
                  <a:srgbClr val="FFFFFF"/>
                </a:highlight>
                <a:latin typeface="Arial" panose="020B0604020202020204" pitchFamily="34" charset="0"/>
                <a:cs typeface="Arial" panose="020B0604020202020204" pitchFamily="34" charset="0"/>
              </a:rPr>
              <a:t>0</a:t>
            </a:r>
            <a:r>
              <a:rPr lang="en-US" sz="1800" b="0" i="0">
                <a:effectLst/>
                <a:highlight>
                  <a:srgbClr val="FFFFFF"/>
                </a:highlight>
                <a:latin typeface="Arial" panose="020B0604020202020204" pitchFamily="34" charset="0"/>
                <a:cs typeface="Arial" panose="020B0604020202020204" pitchFamily="34" charset="0"/>
              </a:rPr>
              <a:t>:</a:t>
            </a:r>
            <a:r>
              <a:rPr lang="en-US">
                <a:highlight>
                  <a:srgbClr val="FFFFFF"/>
                </a:highlight>
                <a:latin typeface="Arial" panose="020B0604020202020204" pitchFamily="34" charset="0"/>
                <a:cs typeface="Arial" panose="020B0604020202020204" pitchFamily="34" charset="0"/>
              </a:rPr>
              <a:t>00</a:t>
            </a:r>
            <a:r>
              <a:rPr lang="en-US" sz="1800" b="0" i="0">
                <a:effectLst/>
                <a:highlight>
                  <a:srgbClr val="FFFFFF"/>
                </a:highlight>
                <a:latin typeface="Arial" panose="020B0604020202020204" pitchFamily="34" charset="0"/>
                <a:cs typeface="Arial" panose="020B0604020202020204" pitchFamily="34" charset="0"/>
              </a:rPr>
              <a:t> – 01:37</a:t>
            </a:r>
            <a:endParaRPr lang="en-US" sz="1800" b="0" i="0" dirty="0">
              <a:effectLst/>
              <a:highlight>
                <a:srgbClr val="FFFFFF"/>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0475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phic 9" descr="Music notes with solid fill">
            <a:extLst>
              <a:ext uri="{FF2B5EF4-FFF2-40B4-BE49-F238E27FC236}">
                <a16:creationId xmlns:a16="http://schemas.microsoft.com/office/drawing/2014/main" id="{CB773EF9-5B25-77AF-7737-4DA57F27D5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46485" y="490686"/>
            <a:ext cx="1466972" cy="1466972"/>
          </a:xfrm>
          <a:prstGeom prst="rect">
            <a:avLst/>
          </a:prstGeom>
        </p:spPr>
      </p:pic>
      <p:sp>
        <p:nvSpPr>
          <p:cNvPr id="2" name="TextBox 1">
            <a:extLst>
              <a:ext uri="{FF2B5EF4-FFF2-40B4-BE49-F238E27FC236}">
                <a16:creationId xmlns:a16="http://schemas.microsoft.com/office/drawing/2014/main" id="{BB95E567-1BC5-65DE-01BE-9FD0A61313A9}"/>
              </a:ext>
            </a:extLst>
          </p:cNvPr>
          <p:cNvSpPr txBox="1"/>
          <p:nvPr/>
        </p:nvSpPr>
        <p:spPr>
          <a:xfrm>
            <a:off x="311164" y="570792"/>
            <a:ext cx="11287141"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Listening Activity</a:t>
            </a:r>
          </a:p>
        </p:txBody>
      </p:sp>
      <p:pic>
        <p:nvPicPr>
          <p:cNvPr id="3" name="Graphic 2" descr="Headphones with solid fill">
            <a:extLst>
              <a:ext uri="{FF2B5EF4-FFF2-40B4-BE49-F238E27FC236}">
                <a16:creationId xmlns:a16="http://schemas.microsoft.com/office/drawing/2014/main" id="{F7E47828-0421-2A06-C03B-E6BE11D47CA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638800" y="529090"/>
            <a:ext cx="914400" cy="914400"/>
          </a:xfrm>
          <a:prstGeom prst="rect">
            <a:avLst/>
          </a:prstGeom>
        </p:spPr>
      </p:pic>
      <p:sp>
        <p:nvSpPr>
          <p:cNvPr id="6" name="TextBox 5">
            <a:extLst>
              <a:ext uri="{FF2B5EF4-FFF2-40B4-BE49-F238E27FC236}">
                <a16:creationId xmlns:a16="http://schemas.microsoft.com/office/drawing/2014/main" id="{EC12407F-9B0C-153A-655C-686ED40E31E5}"/>
              </a:ext>
            </a:extLst>
          </p:cNvPr>
          <p:cNvSpPr txBox="1"/>
          <p:nvPr/>
        </p:nvSpPr>
        <p:spPr>
          <a:xfrm>
            <a:off x="311164" y="1665270"/>
            <a:ext cx="3805850" cy="584775"/>
          </a:xfrm>
          <a:prstGeom prst="rect">
            <a:avLst/>
          </a:prstGeom>
          <a:noFill/>
        </p:spPr>
        <p:txBody>
          <a:bodyPr wrap="none" rtlCol="0">
            <a:spAutoFit/>
          </a:bodyPr>
          <a:lstStyle/>
          <a:p>
            <a:r>
              <a:rPr lang="en-US" sz="3200" dirty="0">
                <a:latin typeface="Arial" panose="020B0604020202020204" pitchFamily="34" charset="0"/>
                <a:cs typeface="Arial" panose="020B0604020202020204" pitchFamily="34" charset="0"/>
              </a:rPr>
              <a:t>Emotions observed:</a:t>
            </a:r>
          </a:p>
        </p:txBody>
      </p:sp>
    </p:spTree>
    <p:extLst>
      <p:ext uri="{BB962C8B-B14F-4D97-AF65-F5344CB8AC3E}">
        <p14:creationId xmlns:p14="http://schemas.microsoft.com/office/powerpoint/2010/main" val="3703189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phic 9" descr="Music notes with solid fill">
            <a:extLst>
              <a:ext uri="{FF2B5EF4-FFF2-40B4-BE49-F238E27FC236}">
                <a16:creationId xmlns:a16="http://schemas.microsoft.com/office/drawing/2014/main" id="{CB773EF9-5B25-77AF-7737-4DA57F27D5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46485" y="490686"/>
            <a:ext cx="1466972" cy="1466972"/>
          </a:xfrm>
          <a:prstGeom prst="rect">
            <a:avLst/>
          </a:prstGeom>
        </p:spPr>
      </p:pic>
      <p:pic>
        <p:nvPicPr>
          <p:cNvPr id="12" name="Graphic 11" descr="Volume with solid fill">
            <a:hlinkClick r:id="rId5"/>
            <a:extLst>
              <a:ext uri="{FF2B5EF4-FFF2-40B4-BE49-F238E27FC236}">
                <a16:creationId xmlns:a16="http://schemas.microsoft.com/office/drawing/2014/main" id="{21277730-D9F2-AC6C-4817-084DC069EE4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26883" y="766972"/>
            <a:ext cx="914400" cy="914400"/>
          </a:xfrm>
          <a:prstGeom prst="rect">
            <a:avLst/>
          </a:prstGeom>
        </p:spPr>
      </p:pic>
      <p:sp>
        <p:nvSpPr>
          <p:cNvPr id="9" name="TextBox 8">
            <a:extLst>
              <a:ext uri="{FF2B5EF4-FFF2-40B4-BE49-F238E27FC236}">
                <a16:creationId xmlns:a16="http://schemas.microsoft.com/office/drawing/2014/main" id="{668969C3-D654-88AC-E2CE-69FC56AF5969}"/>
              </a:ext>
            </a:extLst>
          </p:cNvPr>
          <p:cNvSpPr txBox="1"/>
          <p:nvPr/>
        </p:nvSpPr>
        <p:spPr>
          <a:xfrm>
            <a:off x="311164" y="570792"/>
            <a:ext cx="11287141"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Listening Activity</a:t>
            </a:r>
          </a:p>
        </p:txBody>
      </p:sp>
      <p:pic>
        <p:nvPicPr>
          <p:cNvPr id="11" name="Graphic 10" descr="Headphones with solid fill">
            <a:extLst>
              <a:ext uri="{FF2B5EF4-FFF2-40B4-BE49-F238E27FC236}">
                <a16:creationId xmlns:a16="http://schemas.microsoft.com/office/drawing/2014/main" id="{784ECC84-60FB-5C8E-E140-F9DA580F32D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38800" y="529090"/>
            <a:ext cx="914400" cy="914400"/>
          </a:xfrm>
          <a:prstGeom prst="rect">
            <a:avLst/>
          </a:prstGeom>
        </p:spPr>
      </p:pic>
      <p:sp>
        <p:nvSpPr>
          <p:cNvPr id="13" name="TextBox 12">
            <a:extLst>
              <a:ext uri="{FF2B5EF4-FFF2-40B4-BE49-F238E27FC236}">
                <a16:creationId xmlns:a16="http://schemas.microsoft.com/office/drawing/2014/main" id="{42FBAB71-ED20-B7D3-87A0-35B33C015E32}"/>
              </a:ext>
            </a:extLst>
          </p:cNvPr>
          <p:cNvSpPr txBox="1"/>
          <p:nvPr/>
        </p:nvSpPr>
        <p:spPr>
          <a:xfrm>
            <a:off x="378543" y="1398615"/>
            <a:ext cx="6647974" cy="369332"/>
          </a:xfrm>
          <a:prstGeom prst="rect">
            <a:avLst/>
          </a:prstGeom>
          <a:noFill/>
        </p:spPr>
        <p:txBody>
          <a:bodyPr wrap="none" rtlCol="0">
            <a:spAutoFit/>
          </a:bodyPr>
          <a:lstStyle/>
          <a:p>
            <a:r>
              <a:rPr lang="en-US" sz="1800" b="1" dirty="0">
                <a:effectLst/>
                <a:latin typeface="Arial" panose="020B0604020202020204" pitchFamily="34" charset="0"/>
                <a:ea typeface="Aptos" panose="020B0004020202020204" pitchFamily="34" charset="0"/>
                <a:cs typeface="Arial" panose="020B0604020202020204" pitchFamily="34" charset="0"/>
              </a:rPr>
              <a:t>Act I, Scene 21: “What Makes a Man a Man” </a:t>
            </a:r>
            <a:r>
              <a:rPr lang="en-US" sz="1800" dirty="0">
                <a:effectLst/>
                <a:latin typeface="Arial" panose="020B0604020202020204" pitchFamily="34" charset="0"/>
                <a:ea typeface="Aptos" panose="020B0004020202020204" pitchFamily="34" charset="0"/>
                <a:cs typeface="Arial" panose="020B0604020202020204" pitchFamily="34" charset="0"/>
              </a:rPr>
              <a:t>(Excerpt)</a:t>
            </a:r>
            <a:r>
              <a:rPr lang="en-US" sz="1800" dirty="0">
                <a:effectLst/>
                <a:latin typeface="Aptos" panose="020B0004020202020204" pitchFamily="34" charset="0"/>
                <a:ea typeface="Aptos" panose="020B0004020202020204" pitchFamily="34" charset="0"/>
                <a:cs typeface="Times New Roman" panose="02020603050405020304" pitchFamily="18" charset="0"/>
              </a:rPr>
              <a:t>	</a:t>
            </a:r>
            <a:endParaRPr lang="en-US" dirty="0"/>
          </a:p>
        </p:txBody>
      </p:sp>
      <p:sp>
        <p:nvSpPr>
          <p:cNvPr id="7" name="TextBox 6">
            <a:extLst>
              <a:ext uri="{FF2B5EF4-FFF2-40B4-BE49-F238E27FC236}">
                <a16:creationId xmlns:a16="http://schemas.microsoft.com/office/drawing/2014/main" id="{C52A4ACA-562F-B67A-7EF4-7FE27636D0DE}"/>
              </a:ext>
            </a:extLst>
          </p:cNvPr>
          <p:cNvSpPr txBox="1"/>
          <p:nvPr/>
        </p:nvSpPr>
        <p:spPr>
          <a:xfrm>
            <a:off x="5638800" y="1767947"/>
            <a:ext cx="5262979" cy="4708981"/>
          </a:xfrm>
          <a:prstGeom prst="rect">
            <a:avLst/>
          </a:prstGeom>
          <a:noFill/>
        </p:spPr>
        <p:txBody>
          <a:bodyPr wrap="none" rtlCol="0">
            <a:spAutoFit/>
          </a:bodyPr>
          <a:lstStyle/>
          <a:p>
            <a:r>
              <a:rPr lang="en-US" sz="2000" b="1" dirty="0">
                <a:latin typeface="Arial" panose="020B0604020202020204" pitchFamily="34" charset="0"/>
                <a:cs typeface="Arial" panose="020B0604020202020204" pitchFamily="34" charset="0"/>
              </a:rPr>
              <a:t>YOUNG EMILE</a:t>
            </a:r>
          </a:p>
          <a:p>
            <a:r>
              <a:rPr lang="en-US" sz="2000" dirty="0">
                <a:latin typeface="Arial" panose="020B0604020202020204" pitchFamily="34" charset="0"/>
                <a:cs typeface="Arial" panose="020B0604020202020204" pitchFamily="34" charset="0"/>
              </a:rPr>
              <a:t>What makes a man a man</a:t>
            </a:r>
          </a:p>
          <a:p>
            <a:r>
              <a:rPr lang="en-US" sz="2000" dirty="0">
                <a:latin typeface="Arial" panose="020B0604020202020204" pitchFamily="34" charset="0"/>
                <a:cs typeface="Arial" panose="020B0604020202020204" pitchFamily="34" charset="0"/>
              </a:rPr>
              <a:t>What makes a man the man he is?</a:t>
            </a:r>
          </a:p>
          <a:p>
            <a:r>
              <a:rPr lang="en-US" sz="2000" dirty="0">
                <a:latin typeface="Arial" panose="020B0604020202020204" pitchFamily="34" charset="0"/>
                <a:cs typeface="Arial" panose="020B0604020202020204" pitchFamily="34" charset="0"/>
              </a:rPr>
              <a:t>Is it the flesh and bone?</a:t>
            </a:r>
          </a:p>
          <a:p>
            <a:r>
              <a:rPr lang="en-US" sz="2000" dirty="0">
                <a:latin typeface="Arial" panose="020B0604020202020204" pitchFamily="34" charset="0"/>
                <a:cs typeface="Arial" panose="020B0604020202020204" pitchFamily="34" charset="0"/>
              </a:rPr>
              <a:t>Inside? Outside?</a:t>
            </a:r>
          </a:p>
          <a:p>
            <a:r>
              <a:rPr lang="en-US" sz="2000" dirty="0">
                <a:latin typeface="Arial" panose="020B0604020202020204" pitchFamily="34" charset="0"/>
                <a:cs typeface="Arial" panose="020B0604020202020204" pitchFamily="34" charset="0"/>
              </a:rPr>
              <a:t>Is it the skin he wears?</a:t>
            </a:r>
          </a:p>
          <a:p>
            <a:r>
              <a:rPr lang="en-US" sz="2000" dirty="0">
                <a:latin typeface="Arial" panose="020B0604020202020204" pitchFamily="34" charset="0"/>
                <a:cs typeface="Arial" panose="020B0604020202020204" pitchFamily="34" charset="0"/>
              </a:rPr>
              <a:t>The color of his voice?</a:t>
            </a:r>
          </a:p>
          <a:p>
            <a:r>
              <a:rPr lang="en-US" sz="2000" dirty="0">
                <a:latin typeface="Arial" panose="020B0604020202020204" pitchFamily="34" charset="0"/>
                <a:cs typeface="Arial" panose="020B0604020202020204" pitchFamily="34" charset="0"/>
              </a:rPr>
              <a:t>The walk he walks?</a:t>
            </a:r>
          </a:p>
          <a:p>
            <a:r>
              <a:rPr lang="en-US" sz="2000" dirty="0">
                <a:latin typeface="Arial" panose="020B0604020202020204" pitchFamily="34" charset="0"/>
                <a:cs typeface="Arial" panose="020B0604020202020204" pitchFamily="34" charset="0"/>
              </a:rPr>
              <a:t>The talk he talks?</a:t>
            </a:r>
          </a:p>
          <a:p>
            <a:r>
              <a:rPr lang="en-US" sz="2000" dirty="0">
                <a:latin typeface="Arial" panose="020B0604020202020204" pitchFamily="34" charset="0"/>
                <a:cs typeface="Arial" panose="020B0604020202020204" pitchFamily="34" charset="0"/>
              </a:rPr>
              <a:t>Inside? Outside?</a:t>
            </a:r>
          </a:p>
          <a:p>
            <a:r>
              <a:rPr lang="en-US" sz="2000" dirty="0">
                <a:latin typeface="Arial" panose="020B0604020202020204" pitchFamily="34" charset="0"/>
                <a:cs typeface="Arial" panose="020B0604020202020204" pitchFamily="34" charset="0"/>
              </a:rPr>
              <a:t>What makes this man a man?</a:t>
            </a:r>
          </a:p>
          <a:p>
            <a:r>
              <a:rPr lang="en-US" sz="2000" dirty="0">
                <a:latin typeface="Arial" panose="020B0604020202020204" pitchFamily="34" charset="0"/>
                <a:cs typeface="Arial" panose="020B0604020202020204" pitchFamily="34" charset="0"/>
              </a:rPr>
              <a:t>Is it the life he’s lived?</a:t>
            </a:r>
          </a:p>
          <a:p>
            <a:r>
              <a:rPr lang="en-US" sz="2000" dirty="0">
                <a:latin typeface="Arial" panose="020B0604020202020204" pitchFamily="34" charset="0"/>
                <a:cs typeface="Arial" panose="020B0604020202020204" pitchFamily="34" charset="0"/>
              </a:rPr>
              <a:t>The yesterdays?</a:t>
            </a:r>
          </a:p>
          <a:p>
            <a:r>
              <a:rPr lang="en-US" sz="2000" dirty="0">
                <a:latin typeface="Arial" panose="020B0604020202020204" pitchFamily="34" charset="0"/>
                <a:cs typeface="Arial" panose="020B0604020202020204" pitchFamily="34" charset="0"/>
              </a:rPr>
              <a:t>Or what he dreams for the tomorrow–days?</a:t>
            </a:r>
          </a:p>
          <a:p>
            <a:endParaRPr lang="en-US" sz="2000" dirty="0">
              <a:latin typeface="Arial" panose="020B0604020202020204" pitchFamily="34" charset="0"/>
              <a:cs typeface="Arial" panose="020B0604020202020204" pitchFamily="34" charset="0"/>
            </a:endParaRPr>
          </a:p>
        </p:txBody>
      </p:sp>
      <p:sp>
        <p:nvSpPr>
          <p:cNvPr id="2" name="Content Placeholder 2">
            <a:extLst>
              <a:ext uri="{FF2B5EF4-FFF2-40B4-BE49-F238E27FC236}">
                <a16:creationId xmlns:a16="http://schemas.microsoft.com/office/drawing/2014/main" id="{718864BD-610F-A66A-AB74-648AD9E2F084}"/>
              </a:ext>
            </a:extLst>
          </p:cNvPr>
          <p:cNvSpPr txBox="1">
            <a:spLocks/>
          </p:cNvSpPr>
          <p:nvPr/>
        </p:nvSpPr>
        <p:spPr>
          <a:xfrm>
            <a:off x="378543" y="1681372"/>
            <a:ext cx="4249630" cy="322272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mbria" panose="02040503050406030204" pitchFamily="18" charset="0"/>
                <a:ea typeface="Cambria" panose="02040503050406030204" pitchFamily="18" charset="0"/>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Cambria" panose="02040503050406030204" pitchFamily="18" charset="0"/>
                <a:ea typeface="Cambria" panose="02040503050406030204" pitchFamily="18" charset="0"/>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Cambria" panose="02040503050406030204" pitchFamily="18" charset="0"/>
                <a:ea typeface="Cambria" panose="02040503050406030204" pitchFamily="18" charset="0"/>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800" dirty="0">
                <a:solidFill>
                  <a:srgbClr val="0E101A"/>
                </a:solidFill>
                <a:effectLst/>
                <a:latin typeface="Arial" panose="020B0604020202020204" pitchFamily="34" charset="0"/>
                <a:ea typeface="Calibri" panose="020F0502020204030204" pitchFamily="34" charset="0"/>
                <a:cs typeface="Arial" panose="020B0604020202020204" pitchFamily="34" charset="0"/>
              </a:rPr>
              <a:t>When they face off at the weigh-in, </a:t>
            </a:r>
            <a:r>
              <a:rPr lang="en-US" sz="1800" dirty="0" err="1">
                <a:solidFill>
                  <a:srgbClr val="0E101A"/>
                </a:solidFill>
                <a:effectLst/>
                <a:latin typeface="Arial" panose="020B0604020202020204" pitchFamily="34" charset="0"/>
                <a:ea typeface="Calibri" panose="020F0502020204030204" pitchFamily="34" charset="0"/>
                <a:cs typeface="Arial" panose="020B0604020202020204" pitchFamily="34" charset="0"/>
              </a:rPr>
              <a:t>Paret</a:t>
            </a:r>
            <a:r>
              <a:rPr lang="en-US" sz="1800" dirty="0">
                <a:solidFill>
                  <a:srgbClr val="0E101A"/>
                </a:solidFill>
                <a:effectLst/>
                <a:latin typeface="Arial" panose="020B0604020202020204" pitchFamily="34" charset="0"/>
                <a:ea typeface="Calibri" panose="020F0502020204030204" pitchFamily="34" charset="0"/>
                <a:cs typeface="Arial" panose="020B0604020202020204" pitchFamily="34" charset="0"/>
              </a:rPr>
              <a:t> taunts Emile about his sexual orientation. Emile is furious, and they nearly come to blows right there. Howie pulls him away, but when Emile begins to explain why the insult hit so close to home, Howie refuses to have the conversation, telling him that the boxing world is not a place where he can be open about his sexuality. Alone, Emile wrestles with his sense of manhood and identity.</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2661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phic 9" descr="Music notes with solid fill">
            <a:extLst>
              <a:ext uri="{FF2B5EF4-FFF2-40B4-BE49-F238E27FC236}">
                <a16:creationId xmlns:a16="http://schemas.microsoft.com/office/drawing/2014/main" id="{CB773EF9-5B25-77AF-7737-4DA57F27D5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46485" y="490686"/>
            <a:ext cx="1466972" cy="1466972"/>
          </a:xfrm>
          <a:prstGeom prst="rect">
            <a:avLst/>
          </a:prstGeom>
        </p:spPr>
      </p:pic>
      <p:sp>
        <p:nvSpPr>
          <p:cNvPr id="3" name="TextBox 2">
            <a:extLst>
              <a:ext uri="{FF2B5EF4-FFF2-40B4-BE49-F238E27FC236}">
                <a16:creationId xmlns:a16="http://schemas.microsoft.com/office/drawing/2014/main" id="{3D1CD9CE-22D9-6D8E-9E46-7A5DB5FAF4D2}"/>
              </a:ext>
            </a:extLst>
          </p:cNvPr>
          <p:cNvSpPr txBox="1"/>
          <p:nvPr/>
        </p:nvSpPr>
        <p:spPr>
          <a:xfrm>
            <a:off x="311164" y="570792"/>
            <a:ext cx="11287141"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Listening Activity</a:t>
            </a:r>
          </a:p>
        </p:txBody>
      </p:sp>
      <p:pic>
        <p:nvPicPr>
          <p:cNvPr id="5" name="Graphic 4" descr="Headphones with solid fill">
            <a:extLst>
              <a:ext uri="{FF2B5EF4-FFF2-40B4-BE49-F238E27FC236}">
                <a16:creationId xmlns:a16="http://schemas.microsoft.com/office/drawing/2014/main" id="{6BB6D9CE-0B47-6D60-84D1-5E29A47C88C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638800" y="529090"/>
            <a:ext cx="914400" cy="914400"/>
          </a:xfrm>
          <a:prstGeom prst="rect">
            <a:avLst/>
          </a:prstGeom>
        </p:spPr>
      </p:pic>
      <p:sp>
        <p:nvSpPr>
          <p:cNvPr id="6" name="TextBox 5">
            <a:extLst>
              <a:ext uri="{FF2B5EF4-FFF2-40B4-BE49-F238E27FC236}">
                <a16:creationId xmlns:a16="http://schemas.microsoft.com/office/drawing/2014/main" id="{F89F6254-E3AE-A78D-A6B9-42140F627F4B}"/>
              </a:ext>
            </a:extLst>
          </p:cNvPr>
          <p:cNvSpPr txBox="1"/>
          <p:nvPr/>
        </p:nvSpPr>
        <p:spPr>
          <a:xfrm>
            <a:off x="526316" y="2537940"/>
            <a:ext cx="11287141" cy="2800767"/>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How does viewing the text change your understanding?</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Does knowing the character(s) singing change your understanding? </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How does the text and music add to your understanding of the scene?</a:t>
            </a:r>
          </a:p>
          <a:p>
            <a:endParaRPr lang="en-US" sz="3600" dirty="0">
              <a:latin typeface="Georgia" panose="02040502050405020303" pitchFamily="18" charset="0"/>
            </a:endParaRPr>
          </a:p>
        </p:txBody>
      </p:sp>
    </p:spTree>
    <p:extLst>
      <p:ext uri="{BB962C8B-B14F-4D97-AF65-F5344CB8AC3E}">
        <p14:creationId xmlns:p14="http://schemas.microsoft.com/office/powerpoint/2010/main" val="769285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FDB38271-7D60-F489-C41E-E91E2EA74FFB}"/>
              </a:ext>
            </a:extLst>
          </p:cNvPr>
          <p:cNvSpPr txBox="1">
            <a:spLocks/>
          </p:cNvSpPr>
          <p:nvPr/>
        </p:nvSpPr>
        <p:spPr>
          <a:xfrm>
            <a:off x="368299" y="266077"/>
            <a:ext cx="10985500" cy="11811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400" kern="1200">
                <a:solidFill>
                  <a:schemeClr val="tx1"/>
                </a:solidFill>
                <a:latin typeface="Avenir LT Std 65 Medium" panose="020B0603020203020204" pitchFamily="34" charset="0"/>
                <a:ea typeface="+mj-ea"/>
                <a:cs typeface="+mj-cs"/>
              </a:defRPr>
            </a:lvl1pPr>
          </a:lstStyle>
          <a:p>
            <a:pPr algn="l"/>
            <a:r>
              <a:rPr lang="en-US" sz="4800" b="1" i="1" dirty="0">
                <a:latin typeface="Arial" panose="020B0604020202020204" pitchFamily="34" charset="0"/>
                <a:cs typeface="Arial" panose="020B0604020202020204" pitchFamily="34" charset="0"/>
              </a:rPr>
              <a:t>Champion</a:t>
            </a:r>
            <a:r>
              <a:rPr lang="en-US" sz="4800" b="1" dirty="0">
                <a:latin typeface="Arial" panose="020B0604020202020204" pitchFamily="34" charset="0"/>
                <a:cs typeface="Arial" panose="020B0604020202020204" pitchFamily="34" charset="0"/>
              </a:rPr>
              <a:t> Synopsis</a:t>
            </a:r>
          </a:p>
        </p:txBody>
      </p:sp>
      <p:sp>
        <p:nvSpPr>
          <p:cNvPr id="3" name="TextBox 2">
            <a:extLst>
              <a:ext uri="{FF2B5EF4-FFF2-40B4-BE49-F238E27FC236}">
                <a16:creationId xmlns:a16="http://schemas.microsoft.com/office/drawing/2014/main" id="{4D2B2915-FD49-90D0-0C3A-5B91A50731A1}"/>
              </a:ext>
            </a:extLst>
          </p:cNvPr>
          <p:cNvSpPr txBox="1"/>
          <p:nvPr/>
        </p:nvSpPr>
        <p:spPr>
          <a:xfrm>
            <a:off x="406888" y="1643041"/>
            <a:ext cx="11378223" cy="2825004"/>
          </a:xfrm>
          <a:prstGeom prst="rect">
            <a:avLst/>
          </a:prstGeom>
          <a:noFill/>
        </p:spPr>
        <p:txBody>
          <a:bodyPr wrap="square" rtlCol="0">
            <a:spAutoFit/>
          </a:bodyPr>
          <a:lstStyle/>
          <a:p>
            <a:pPr marL="0" marR="0">
              <a:lnSpc>
                <a:spcPct val="107000"/>
              </a:lnSpc>
              <a:spcBef>
                <a:spcPts val="0"/>
              </a:spcBef>
              <a:spcAft>
                <a:spcPts val="800"/>
              </a:spcAft>
            </a:pPr>
            <a:r>
              <a:rPr lang="en-US" sz="2800" dirty="0">
                <a:latin typeface="Arial" panose="020B0604020202020204" pitchFamily="34" charset="0"/>
                <a:cs typeface="Arial" panose="020B0604020202020204" pitchFamily="34" charset="0"/>
              </a:rPr>
              <a:t>The powerful and deeply personal story of Emile Griffith, a six-time world champion boxer, whose life was shaped by triumph and tragedy. Griffith rose from a hat factory worker to a boxing legend, culminating in his infamous 1962 fight with Benny "Kid" </a:t>
            </a:r>
            <a:r>
              <a:rPr lang="en-US" sz="2800" dirty="0" err="1">
                <a:latin typeface="Arial" panose="020B0604020202020204" pitchFamily="34" charset="0"/>
                <a:cs typeface="Arial" panose="020B0604020202020204" pitchFamily="34" charset="0"/>
              </a:rPr>
              <a:t>Paret</a:t>
            </a:r>
            <a:r>
              <a:rPr lang="en-US" sz="2800" dirty="0">
                <a:latin typeface="Arial" panose="020B0604020202020204" pitchFamily="34" charset="0"/>
                <a:cs typeface="Arial" panose="020B0604020202020204" pitchFamily="34" charset="0"/>
              </a:rPr>
              <a:t>, which resulted in </a:t>
            </a:r>
            <a:r>
              <a:rPr lang="en-US" sz="2800" dirty="0" err="1">
                <a:latin typeface="Arial" panose="020B0604020202020204" pitchFamily="34" charset="0"/>
                <a:cs typeface="Arial" panose="020B0604020202020204" pitchFamily="34" charset="0"/>
              </a:rPr>
              <a:t>Paret’s</a:t>
            </a:r>
            <a:r>
              <a:rPr lang="en-US" sz="2800" dirty="0">
                <a:latin typeface="Arial" panose="020B0604020202020204" pitchFamily="34" charset="0"/>
                <a:cs typeface="Arial" panose="020B0604020202020204" pitchFamily="34" charset="0"/>
              </a:rPr>
              <a:t> death. Haunted by this event and grappling with his identity, Griffith seeks forgiveness and reconciliation in his later years.</a:t>
            </a:r>
            <a:endParaRPr lang="en-US" sz="2800" kern="100" dirty="0">
              <a:effectLst/>
              <a:highlight>
                <a:srgbClr val="FFFFFF"/>
              </a:highligh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2554864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8"/>
          <p:cNvSpPr txBox="1"/>
          <p:nvPr/>
        </p:nvSpPr>
        <p:spPr>
          <a:xfrm>
            <a:off x="600636" y="1609016"/>
            <a:ext cx="5764306" cy="4516429"/>
          </a:xfrm>
          <a:prstGeom prst="rect">
            <a:avLst/>
          </a:prstGeom>
          <a:noFill/>
          <a:ln>
            <a:noFill/>
          </a:ln>
        </p:spPr>
        <p:txBody>
          <a:bodyPr spcFirstLastPara="1" wrap="square" lIns="91425" tIns="45700" rIns="91425" bIns="45700" anchor="t" anchorCtr="0">
            <a:spAutoFit/>
          </a:bodyPr>
          <a:lstStyle/>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a:solidFill>
                  <a:schemeClr val="dk1"/>
                </a:solidFill>
                <a:latin typeface="Arial"/>
                <a:ea typeface="Arial"/>
                <a:cs typeface="Arial"/>
                <a:sym typeface="Arial"/>
              </a:rPr>
              <a:t>Rhyme</a:t>
            </a:r>
            <a:endParaRPr/>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a:solidFill>
                  <a:schemeClr val="dk1"/>
                </a:solidFill>
                <a:latin typeface="Arial"/>
                <a:ea typeface="Arial"/>
                <a:cs typeface="Arial"/>
                <a:sym typeface="Arial"/>
              </a:rPr>
              <a:t>Symbolism</a:t>
            </a:r>
            <a:endParaRPr/>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a:solidFill>
                  <a:schemeClr val="dk1"/>
                </a:solidFill>
                <a:latin typeface="Arial"/>
                <a:ea typeface="Arial"/>
                <a:cs typeface="Arial"/>
                <a:sym typeface="Arial"/>
              </a:rPr>
              <a:t>Repetition</a:t>
            </a:r>
            <a:endParaRPr/>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a:solidFill>
                  <a:schemeClr val="dk1"/>
                </a:solidFill>
                <a:latin typeface="Arial"/>
                <a:ea typeface="Arial"/>
                <a:cs typeface="Arial"/>
                <a:sym typeface="Arial"/>
              </a:rPr>
              <a:t>Meter</a:t>
            </a:r>
            <a:endParaRPr/>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a:solidFill>
                  <a:schemeClr val="dk1"/>
                </a:solidFill>
                <a:latin typeface="Arial"/>
                <a:ea typeface="Arial"/>
                <a:cs typeface="Arial"/>
                <a:sym typeface="Arial"/>
              </a:rPr>
              <a:t>Alliteration</a:t>
            </a:r>
            <a:endParaRPr/>
          </a:p>
          <a:p>
            <a:pPr marL="742950" marR="0" lvl="1" indent="-171450" algn="l" rtl="0">
              <a:lnSpc>
                <a:spcPct val="107000"/>
              </a:lnSpc>
              <a:spcBef>
                <a:spcPts val="0"/>
              </a:spcBef>
              <a:spcAft>
                <a:spcPts val="0"/>
              </a:spcAft>
              <a:buClr>
                <a:schemeClr val="dk1"/>
              </a:buClr>
              <a:buSzPts val="1800"/>
              <a:buFont typeface="Courier New"/>
              <a:buNone/>
            </a:pPr>
            <a:endParaRPr sz="1800" b="0" i="0" u="none" strike="noStrike" cap="none">
              <a:solidFill>
                <a:schemeClr val="dk1"/>
              </a:solidFill>
              <a:latin typeface="Arial"/>
              <a:ea typeface="Arial"/>
              <a:cs typeface="Arial"/>
              <a:sym typeface="Arial"/>
            </a:endParaRPr>
          </a:p>
        </p:txBody>
      </p:sp>
      <p:sp>
        <p:nvSpPr>
          <p:cNvPr id="123" name="Google Shape;123;p8"/>
          <p:cNvSpPr txBox="1"/>
          <p:nvPr/>
        </p:nvSpPr>
        <p:spPr>
          <a:xfrm>
            <a:off x="284271" y="567004"/>
            <a:ext cx="8635612"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chemeClr val="dk1"/>
                </a:solidFill>
                <a:latin typeface="Arial"/>
                <a:ea typeface="Arial"/>
                <a:cs typeface="Arial"/>
                <a:sym typeface="Arial"/>
              </a:rPr>
              <a:t>Poetic Devices</a:t>
            </a:r>
            <a:endParaRPr/>
          </a:p>
        </p:txBody>
      </p:sp>
      <p:sp>
        <p:nvSpPr>
          <p:cNvPr id="124" name="Google Shape;124;p8"/>
          <p:cNvSpPr txBox="1"/>
          <p:nvPr/>
        </p:nvSpPr>
        <p:spPr>
          <a:xfrm>
            <a:off x="6095999" y="1609016"/>
            <a:ext cx="5495365" cy="4518504"/>
          </a:xfrm>
          <a:prstGeom prst="rect">
            <a:avLst/>
          </a:prstGeom>
          <a:noFill/>
          <a:ln>
            <a:noFill/>
          </a:ln>
        </p:spPr>
        <p:txBody>
          <a:bodyPr spcFirstLastPara="1" wrap="square" lIns="91425" tIns="45700" rIns="91425" bIns="45700" anchor="t" anchorCtr="0">
            <a:spAutoFit/>
          </a:bodyPr>
          <a:lstStyle/>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dirty="0">
                <a:solidFill>
                  <a:schemeClr val="dk1"/>
                </a:solidFill>
                <a:latin typeface="Arial"/>
                <a:ea typeface="Arial"/>
                <a:cs typeface="Arial"/>
                <a:sym typeface="Arial"/>
              </a:rPr>
              <a:t>Metaphor</a:t>
            </a:r>
            <a:endParaRPr dirty="0"/>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dirty="0">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dirty="0">
                <a:solidFill>
                  <a:schemeClr val="dk1"/>
                </a:solidFill>
                <a:latin typeface="Arial"/>
                <a:ea typeface="Arial"/>
                <a:cs typeface="Arial"/>
                <a:sym typeface="Arial"/>
              </a:rPr>
              <a:t>Simile</a:t>
            </a:r>
            <a:endParaRPr dirty="0"/>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dirty="0">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dirty="0">
                <a:solidFill>
                  <a:schemeClr val="dk1"/>
                </a:solidFill>
                <a:latin typeface="Arial"/>
                <a:ea typeface="Arial"/>
                <a:cs typeface="Arial"/>
                <a:sym typeface="Arial"/>
              </a:rPr>
              <a:t>Imagery</a:t>
            </a:r>
            <a:endParaRPr dirty="0"/>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dirty="0">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dirty="0">
                <a:solidFill>
                  <a:schemeClr val="dk1"/>
                </a:solidFill>
                <a:latin typeface="Arial" panose="020B0604020202020204" pitchFamily="34" charset="0"/>
                <a:ea typeface="Arial"/>
                <a:cs typeface="Arial" panose="020B0604020202020204" pitchFamily="34" charset="0"/>
                <a:sym typeface="Arial"/>
              </a:rPr>
              <a:t>Personification</a:t>
            </a:r>
          </a:p>
          <a:p>
            <a:pPr marL="742950" marR="0" lvl="1" indent="-285750" algn="l" rtl="0">
              <a:lnSpc>
                <a:spcPct val="107000"/>
              </a:lnSpc>
              <a:spcBef>
                <a:spcPts val="0"/>
              </a:spcBef>
              <a:spcAft>
                <a:spcPts val="0"/>
              </a:spcAft>
              <a:buClr>
                <a:schemeClr val="dk1"/>
              </a:buClr>
              <a:buSzPts val="2800"/>
              <a:buFont typeface="Courier New"/>
              <a:buChar char="o"/>
            </a:pPr>
            <a:endParaRPr lang="en-US" sz="2800" dirty="0">
              <a:solidFill>
                <a:schemeClr val="dk1"/>
              </a:solidFill>
              <a:latin typeface="Arial" panose="020B0604020202020204" pitchFamily="34" charset="0"/>
              <a:cs typeface="Arial" panose="020B0604020202020204" pitchFamily="34" charset="0"/>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dirty="0">
                <a:latin typeface="Arial" panose="020B0604020202020204" pitchFamily="34" charset="0"/>
                <a:cs typeface="Arial" panose="020B0604020202020204" pitchFamily="34" charset="0"/>
              </a:rPr>
              <a:t>Onomatopoeia</a:t>
            </a:r>
            <a:endParaRPr sz="2800" dirty="0">
              <a:latin typeface="Arial" panose="020B0604020202020204" pitchFamily="34" charset="0"/>
              <a:cs typeface="Arial" panose="020B0604020202020204" pitchFamily="34" charset="0"/>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593F55D-969D-C613-5CC6-55D0FBF5BFB6}"/>
              </a:ext>
            </a:extLst>
          </p:cNvPr>
          <p:cNvSpPr txBox="1"/>
          <p:nvPr/>
        </p:nvSpPr>
        <p:spPr>
          <a:xfrm>
            <a:off x="284271" y="567004"/>
            <a:ext cx="8635612"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Poetic Devices Examples</a:t>
            </a:r>
          </a:p>
        </p:txBody>
      </p:sp>
      <p:sp>
        <p:nvSpPr>
          <p:cNvPr id="4" name="TextBox 3">
            <a:extLst>
              <a:ext uri="{FF2B5EF4-FFF2-40B4-BE49-F238E27FC236}">
                <a16:creationId xmlns:a16="http://schemas.microsoft.com/office/drawing/2014/main" id="{DADF134F-268C-6041-F200-D4007A222BB1}"/>
              </a:ext>
            </a:extLst>
          </p:cNvPr>
          <p:cNvSpPr txBox="1"/>
          <p:nvPr/>
        </p:nvSpPr>
        <p:spPr>
          <a:xfrm>
            <a:off x="1243943" y="1805431"/>
            <a:ext cx="6899148" cy="2388603"/>
          </a:xfrm>
          <a:prstGeom prst="rect">
            <a:avLst/>
          </a:prstGeom>
          <a:noFill/>
        </p:spPr>
        <p:txBody>
          <a:bodyPr wrap="square">
            <a:spAutoFit/>
          </a:bodyPr>
          <a:lstStyle/>
          <a:p>
            <a:pPr marL="0" marR="0" algn="l" fontAlgn="base">
              <a:lnSpc>
                <a:spcPct val="120000"/>
              </a:lnSpc>
              <a:spcBef>
                <a:spcPts val="0"/>
              </a:spcBef>
              <a:spcAft>
                <a:spcPts val="0"/>
              </a:spcAft>
            </a:pPr>
            <a:r>
              <a:rPr lang="en-US" sz="1800" b="1" kern="18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r>
              <a:rPr lang="en-US" sz="1800" b="1"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 Man Said to the Universe</a:t>
            </a:r>
            <a:r>
              <a:rPr lang="en-US" sz="18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1800" kern="1800" dirty="0">
                <a:solidFill>
                  <a:srgbClr val="000000"/>
                </a:solidFill>
                <a:latin typeface="Arial" panose="020B0604020202020204" pitchFamily="34" charset="0"/>
                <a:ea typeface="Times New Roman" panose="02020603050405020304" pitchFamily="18" charset="0"/>
                <a:cs typeface="Arial" panose="020B0604020202020204" pitchFamily="34" charset="0"/>
              </a:rPr>
              <a:t> b</a:t>
            </a:r>
            <a:r>
              <a:rPr lang="en-US" sz="18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y </a:t>
            </a:r>
            <a:r>
              <a:rPr lang="en-US" kern="1800" dirty="0">
                <a:solidFill>
                  <a:srgbClr val="000000"/>
                </a:solidFill>
                <a:latin typeface="Arial" panose="020B0604020202020204" pitchFamily="34" charset="0"/>
                <a:ea typeface="Times New Roman" panose="02020603050405020304" pitchFamily="18" charset="0"/>
                <a:cs typeface="Arial" panose="020B0604020202020204" pitchFamily="34" charset="0"/>
              </a:rPr>
              <a:t>Stephen Crane</a:t>
            </a:r>
            <a:endParaRPr lang="en-US" sz="1800" kern="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algn="l" fontAlgn="base">
              <a:lnSpc>
                <a:spcPct val="120000"/>
              </a:lnSpc>
              <a:spcBef>
                <a:spcPts val="0"/>
              </a:spcBef>
              <a:spcAft>
                <a:spcPts val="0"/>
              </a:spcAft>
            </a:pPr>
            <a:endParaRPr lang="en-US" kern="18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0" marR="0" algn="l" fontAlgn="base">
              <a:lnSpc>
                <a:spcPct val="1200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 man said to the universe:</a:t>
            </a:r>
          </a:p>
          <a:p>
            <a:pPr marL="0" marR="0" algn="l" fontAlgn="base">
              <a:lnSpc>
                <a:spcPct val="1200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“Sir, I exist!”</a:t>
            </a:r>
          </a:p>
          <a:p>
            <a:pPr marL="0" marR="0" algn="l" fontAlgn="base">
              <a:lnSpc>
                <a:spcPct val="1200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“However,” replied the universe,</a:t>
            </a:r>
          </a:p>
          <a:p>
            <a:pPr marL="0" marR="0" algn="l" fontAlgn="base">
              <a:lnSpc>
                <a:spcPct val="1200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fact has not created in me</a:t>
            </a:r>
          </a:p>
          <a:p>
            <a:pPr marL="0" marR="0" algn="l" fontAlgn="base">
              <a:lnSpc>
                <a:spcPct val="1200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 sense of obligation.”</a:t>
            </a:r>
          </a:p>
        </p:txBody>
      </p:sp>
      <p:sp>
        <p:nvSpPr>
          <p:cNvPr id="5" name="Content Placeholder 2">
            <a:extLst>
              <a:ext uri="{FF2B5EF4-FFF2-40B4-BE49-F238E27FC236}">
                <a16:creationId xmlns:a16="http://schemas.microsoft.com/office/drawing/2014/main" id="{3B17A78E-C6D1-BDFC-B077-C337FF5C18F8}"/>
              </a:ext>
            </a:extLst>
          </p:cNvPr>
          <p:cNvSpPr txBox="1">
            <a:spLocks/>
          </p:cNvSpPr>
          <p:nvPr/>
        </p:nvSpPr>
        <p:spPr>
          <a:xfrm>
            <a:off x="7091865" y="2698160"/>
            <a:ext cx="3212637" cy="2133081"/>
          </a:xfrm>
          <a:prstGeom prst="rect">
            <a:avLst/>
          </a:prstGeom>
        </p:spPr>
        <p:txBody>
          <a:bodyPr vert="horz" lIns="91440" tIns="45720" rIns="91440" bIns="45720" rtlCol="0">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2800" i="1" dirty="0">
                <a:latin typeface="Arial" panose="020B0604020202020204" pitchFamily="34" charset="0"/>
                <a:cs typeface="Arial" panose="020B0604020202020204" pitchFamily="34" charset="0"/>
              </a:rPr>
              <a:t>What poetic devices can you find in this example?</a:t>
            </a:r>
          </a:p>
        </p:txBody>
      </p:sp>
    </p:spTree>
    <p:extLst>
      <p:ext uri="{BB962C8B-B14F-4D97-AF65-F5344CB8AC3E}">
        <p14:creationId xmlns:p14="http://schemas.microsoft.com/office/powerpoint/2010/main" val="1434315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5d4d16c-bf63-424b-a50c-8f06863d77c9" xsi:nil="true"/>
    <lcf76f155ced4ddcb4097134ff3c332f xmlns="b72ba1e0-34b4-4993-8b13-ea94b42b601b">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4C20123CC55F54FB419FEF2656D0B67" ma:contentTypeVersion="18" ma:contentTypeDescription="Create a new document." ma:contentTypeScope="" ma:versionID="530eeba448efa15e4eb13aa548216de8">
  <xsd:schema xmlns:xsd="http://www.w3.org/2001/XMLSchema" xmlns:xs="http://www.w3.org/2001/XMLSchema" xmlns:p="http://schemas.microsoft.com/office/2006/metadata/properties" xmlns:ns2="b72ba1e0-34b4-4993-8b13-ea94b42b601b" xmlns:ns3="b5d4d16c-bf63-424b-a50c-8f06863d77c9" targetNamespace="http://schemas.microsoft.com/office/2006/metadata/properties" ma:root="true" ma:fieldsID="60fd2fbb6b7d391bf724b351339150d8" ns2:_="" ns3:_="">
    <xsd:import namespace="b72ba1e0-34b4-4993-8b13-ea94b42b601b"/>
    <xsd:import namespace="b5d4d16c-bf63-424b-a50c-8f06863d77c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2ba1e0-34b4-4993-8b13-ea94b42b601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e0a3262-5203-4f8a-8a89-6d95a304a3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5d4d16c-bf63-424b-a50c-8f06863d77c9"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a1c485f-a3a1-46ff-b4d5-f82ec574cdad}" ma:internalName="TaxCatchAll" ma:showField="CatchAllData" ma:web="b5d4d16c-bf63-424b-a50c-8f06863d77c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0E3C5F-98A0-4ED6-9C9B-EA8953BC0475}">
  <ds:schemaRefs>
    <ds:schemaRef ds:uri="http://schemas.microsoft.com/office/2006/documentManagement/types"/>
    <ds:schemaRef ds:uri="8c568c06-6ba8-406a-a8f5-b6581bfd1883"/>
    <ds:schemaRef ds:uri="http://purl.org/dc/dcmitype/"/>
    <ds:schemaRef ds:uri="http://schemas.microsoft.com/office/infopath/2007/PartnerControls"/>
    <ds:schemaRef ds:uri="http://schemas.openxmlformats.org/package/2006/metadata/core-properties"/>
    <ds:schemaRef ds:uri="0b040992-1954-4cf2-b78b-bc7225a229df"/>
    <ds:schemaRef ds:uri="http://purl.org/dc/elements/1.1/"/>
    <ds:schemaRef ds:uri="http://schemas.microsoft.com/office/2006/metadata/properties"/>
    <ds:schemaRef ds:uri="http://www.w3.org/XML/1998/namespace"/>
    <ds:schemaRef ds:uri="http://purl.org/dc/terms/"/>
    <ds:schemaRef ds:uri="b5d4d16c-bf63-424b-a50c-8f06863d77c9"/>
    <ds:schemaRef ds:uri="b72ba1e0-34b4-4993-8b13-ea94b42b601b"/>
  </ds:schemaRefs>
</ds:datastoreItem>
</file>

<file path=customXml/itemProps2.xml><?xml version="1.0" encoding="utf-8"?>
<ds:datastoreItem xmlns:ds="http://schemas.openxmlformats.org/officeDocument/2006/customXml" ds:itemID="{395E65AE-4D97-410B-BE3A-BA3AE2FB57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2ba1e0-34b4-4993-8b13-ea94b42b601b"/>
    <ds:schemaRef ds:uri="b5d4d16c-bf63-424b-a50c-8f06863d77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FDFCF2D-3314-49F9-BAAF-753C205CFBF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6144</TotalTime>
  <Words>999</Words>
  <Application>Microsoft Office PowerPoint</Application>
  <PresentationFormat>Widescreen</PresentationFormat>
  <Paragraphs>143</Paragraphs>
  <Slides>16</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Aptos</vt:lpstr>
      <vt:lpstr>Arial</vt:lpstr>
      <vt:lpstr>Calibri</vt:lpstr>
      <vt:lpstr>Courier New</vt:lpstr>
      <vt:lpstr>Georgia</vt:lpstr>
      <vt:lpstr>Symbol</vt:lpstr>
      <vt:lpstr>Office Theme</vt:lpstr>
      <vt:lpstr>Responding to Key Scenes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Present</vt:lpstr>
      <vt:lpstr>PowerPoint Presentation</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Wise</dc:creator>
  <cp:lastModifiedBy>Jaclyn Randazzo</cp:lastModifiedBy>
  <cp:revision>53</cp:revision>
  <dcterms:created xsi:type="dcterms:W3CDTF">2020-04-06T15:08:23Z</dcterms:created>
  <dcterms:modified xsi:type="dcterms:W3CDTF">2024-12-20T15:32:22Z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0x010100E4C20123CC55F54FB419FEF2656D0B67</vt:lpwstr>
  </property>
  <property fmtid="{D5CDD505-2E9C-101B-9397-08002B2CF9AE}" pid="3" name="MediaServiceImageTags">
    <vt:lpwstr/>
  </property>
</Properties>
</file>