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02" r:id="rId5"/>
    <p:sldId id="265" r:id="rId6"/>
    <p:sldId id="294" r:id="rId7"/>
    <p:sldId id="323" r:id="rId8"/>
    <p:sldId id="287" r:id="rId9"/>
    <p:sldId id="305" r:id="rId10"/>
    <p:sldId id="318" r:id="rId11"/>
    <p:sldId id="304" r:id="rId12"/>
    <p:sldId id="320" r:id="rId13"/>
    <p:sldId id="315" r:id="rId14"/>
    <p:sldId id="276" r:id="rId15"/>
    <p:sldId id="309" r:id="rId16"/>
    <p:sldId id="310" r:id="rId17"/>
    <p:sldId id="307" r:id="rId18"/>
    <p:sldId id="311" r:id="rId19"/>
    <p:sldId id="308" r:id="rId20"/>
    <p:sldId id="312" r:id="rId21"/>
    <p:sldId id="316" r:id="rId22"/>
    <p:sldId id="289" r:id="rId23"/>
    <p:sldId id="290" r:id="rId24"/>
    <p:sldId id="317" r:id="rId25"/>
    <p:sldId id="293" r:id="rId26"/>
    <p:sldId id="286" r:id="rId27"/>
    <p:sldId id="291" r:id="rId28"/>
    <p:sldId id="303" r:id="rId29"/>
    <p:sldId id="274"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E51937"/>
    <a:srgbClr val="A5A4A2"/>
    <a:srgbClr val="BCBBB9"/>
    <a:srgbClr val="FFFEFA"/>
    <a:srgbClr val="E6E6E6"/>
    <a:srgbClr val="B7B8BB"/>
    <a:srgbClr val="EFEFF0"/>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94249" autoAdjust="0"/>
  </p:normalViewPr>
  <p:slideViewPr>
    <p:cSldViewPr snapToGrid="0">
      <p:cViewPr varScale="1">
        <p:scale>
          <a:sx n="82" d="100"/>
          <a:sy n="82" d="100"/>
        </p:scale>
        <p:origin x="174" y="90"/>
      </p:cViewPr>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2F088-FDA7-431A-83D8-C46853471259}"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DECFC-91BF-4AD5-8C5F-471766CF9085}" type="slidenum">
              <a:rPr lang="en-US" smtClean="0"/>
              <a:t>‹#›</a:t>
            </a:fld>
            <a:endParaRPr lang="en-US"/>
          </a:p>
        </p:txBody>
      </p:sp>
    </p:spTree>
    <p:extLst>
      <p:ext uri="{BB962C8B-B14F-4D97-AF65-F5344CB8AC3E}">
        <p14:creationId xmlns:p14="http://schemas.microsoft.com/office/powerpoint/2010/main" val="613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Georgia" panose="02040502050405020303" pitchFamily="18" charset="0"/>
                <a:ea typeface="Calibri" panose="020F0502020204030204" pitchFamily="34" charset="0"/>
                <a:cs typeface="Times New Roman" panose="02020603050405020304" pitchFamily="18" charset="0"/>
              </a:rPr>
              <a:t>https://ny.pbslearningmedia.org/resource/romeo-juliette-metropolitan-opera/romeo-juliette-metropolitan-opera/</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3</a:t>
            </a:fld>
            <a:endParaRPr lang="en-US"/>
          </a:p>
        </p:txBody>
      </p:sp>
    </p:spTree>
    <p:extLst>
      <p:ext uri="{BB962C8B-B14F-4D97-AF65-F5344CB8AC3E}">
        <p14:creationId xmlns:p14="http://schemas.microsoft.com/office/powerpoint/2010/main" val="345499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5</a:t>
            </a:fld>
            <a:endParaRPr lang="en-US"/>
          </a:p>
        </p:txBody>
      </p:sp>
    </p:spTree>
    <p:extLst>
      <p:ext uri="{BB962C8B-B14F-4D97-AF65-F5344CB8AC3E}">
        <p14:creationId xmlns:p14="http://schemas.microsoft.com/office/powerpoint/2010/main" val="362332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https://ondemand.metopera.org/performance/detail/b89905e1-e418-5550-aacb-b3516ef9121a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https://ny.pbslearningmedia.org/resource/romeo-juliette-metropolitan-opera/romeo-juliette-metropolitan-opera/</a:t>
            </a:r>
          </a:p>
        </p:txBody>
      </p:sp>
      <p:sp>
        <p:nvSpPr>
          <p:cNvPr id="4" name="Slide Number Placeholder 3"/>
          <p:cNvSpPr>
            <a:spLocks noGrp="1"/>
          </p:cNvSpPr>
          <p:nvPr>
            <p:ph type="sldNum" sz="quarter" idx="5"/>
          </p:nvPr>
        </p:nvSpPr>
        <p:spPr/>
        <p:txBody>
          <a:bodyPr/>
          <a:lstStyle/>
          <a:p>
            <a:fld id="{101DECFC-91BF-4AD5-8C5F-471766CF9085}" type="slidenum">
              <a:rPr lang="en-US" smtClean="0"/>
              <a:t>6</a:t>
            </a:fld>
            <a:endParaRPr lang="en-US"/>
          </a:p>
        </p:txBody>
      </p:sp>
    </p:spTree>
    <p:extLst>
      <p:ext uri="{BB962C8B-B14F-4D97-AF65-F5344CB8AC3E}">
        <p14:creationId xmlns:p14="http://schemas.microsoft.com/office/powerpoint/2010/main" val="197906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https://ondemand.metopera.org/performance/detail/b89905e1-e418-5550-aacb-b3516ef9121a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https://ny.pbslearningmedia.org/resource/romeo-juliette-metropolitan-opera/romeo-juliette-metropolitan-opera/</a:t>
            </a:r>
          </a:p>
        </p:txBody>
      </p:sp>
      <p:sp>
        <p:nvSpPr>
          <p:cNvPr id="4" name="Slide Number Placeholder 3"/>
          <p:cNvSpPr>
            <a:spLocks noGrp="1"/>
          </p:cNvSpPr>
          <p:nvPr>
            <p:ph type="sldNum" sz="quarter" idx="5"/>
          </p:nvPr>
        </p:nvSpPr>
        <p:spPr/>
        <p:txBody>
          <a:bodyPr/>
          <a:lstStyle/>
          <a:p>
            <a:fld id="{101DECFC-91BF-4AD5-8C5F-471766CF9085}" type="slidenum">
              <a:rPr lang="en-US" smtClean="0"/>
              <a:t>8</a:t>
            </a:fld>
            <a:endParaRPr lang="en-US"/>
          </a:p>
        </p:txBody>
      </p:sp>
    </p:spTree>
    <p:extLst>
      <p:ext uri="{BB962C8B-B14F-4D97-AF65-F5344CB8AC3E}">
        <p14:creationId xmlns:p14="http://schemas.microsoft.com/office/powerpoint/2010/main" val="277502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https://ondemand.metopera.org/performance/detail/b89905e1-e418-5550-aacb-b3516ef9121a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https://ny.pbslearningmedia.org/resource/romeo-juliette-metropolitan-opera/romeo-juliette-metropolitan-opera/</a:t>
            </a:r>
          </a:p>
        </p:txBody>
      </p:sp>
      <p:sp>
        <p:nvSpPr>
          <p:cNvPr id="4" name="Slide Number Placeholder 3"/>
          <p:cNvSpPr>
            <a:spLocks noGrp="1"/>
          </p:cNvSpPr>
          <p:nvPr>
            <p:ph type="sldNum" sz="quarter" idx="5"/>
          </p:nvPr>
        </p:nvSpPr>
        <p:spPr/>
        <p:txBody>
          <a:bodyPr/>
          <a:lstStyle/>
          <a:p>
            <a:fld id="{101DECFC-91BF-4AD5-8C5F-471766CF9085}" type="slidenum">
              <a:rPr lang="en-US" smtClean="0"/>
              <a:t>10</a:t>
            </a:fld>
            <a:endParaRPr lang="en-US"/>
          </a:p>
        </p:txBody>
      </p:sp>
    </p:spTree>
    <p:extLst>
      <p:ext uri="{BB962C8B-B14F-4D97-AF65-F5344CB8AC3E}">
        <p14:creationId xmlns:p14="http://schemas.microsoft.com/office/powerpoint/2010/main" val="117388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0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1" y="665962"/>
            <a:ext cx="10984375" cy="1180618"/>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3999" y="2137781"/>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text on a black background&#10;&#10;Description automatically generated">
            <a:extLst>
              <a:ext uri="{FF2B5EF4-FFF2-40B4-BE49-F238E27FC236}">
                <a16:creationId xmlns:a16="http://schemas.microsoft.com/office/drawing/2014/main" id="{B93C16B1-5211-F333-0A34-09867D3E79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6" y="4317517"/>
            <a:ext cx="5711964" cy="1514859"/>
          </a:xfrm>
          <a:prstGeom prst="rect">
            <a:avLst/>
          </a:prstGeom>
        </p:spPr>
      </p:pic>
    </p:spTree>
    <p:extLst>
      <p:ext uri="{BB962C8B-B14F-4D97-AF65-F5344CB8AC3E}">
        <p14:creationId xmlns:p14="http://schemas.microsoft.com/office/powerpoint/2010/main" val="417754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2" y="563433"/>
            <a:ext cx="10984375" cy="1180618"/>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C675CF-5071-A27F-9874-BA5DB77373A8}"/>
              </a:ext>
            </a:extLst>
          </p:cNvPr>
          <p:cNvSpPr>
            <a:spLocks noGrp="1"/>
          </p:cNvSpPr>
          <p:nvPr>
            <p:ph sz="half" idx="1"/>
          </p:nvPr>
        </p:nvSpPr>
        <p:spPr>
          <a:xfrm>
            <a:off x="603811" y="1874531"/>
            <a:ext cx="10984375"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C209FA83-DA0A-1AED-0826-86D5CFEFCC54}"/>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1776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F6854A-E8E4-AD47-7C51-1677E17BFF4E}"/>
              </a:ext>
            </a:extLst>
          </p:cNvPr>
          <p:cNvSpPr>
            <a:spLocks noGrp="1"/>
          </p:cNvSpPr>
          <p:nvPr>
            <p:ph type="title"/>
          </p:nvPr>
        </p:nvSpPr>
        <p:spPr>
          <a:xfrm>
            <a:off x="838200" y="664304"/>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10" name="Picture Placeholder 2">
            <a:extLst>
              <a:ext uri="{FF2B5EF4-FFF2-40B4-BE49-F238E27FC236}">
                <a16:creationId xmlns:a16="http://schemas.microsoft.com/office/drawing/2014/main" id="{F7E223F6-A23C-54D6-ACF3-A965EB8E63AB}"/>
              </a:ext>
            </a:extLst>
          </p:cNvPr>
          <p:cNvSpPr>
            <a:spLocks noGrp="1"/>
          </p:cNvSpPr>
          <p:nvPr>
            <p:ph type="pic" idx="1"/>
          </p:nvPr>
        </p:nvSpPr>
        <p:spPr>
          <a:xfrm>
            <a:off x="5181600" y="11945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DA956003-5C2D-E80D-F00D-3D2CF1187091}"/>
              </a:ext>
            </a:extLst>
          </p:cNvPr>
          <p:cNvSpPr>
            <a:spLocks noGrp="1"/>
          </p:cNvSpPr>
          <p:nvPr>
            <p:ph type="body" sz="half" idx="2"/>
          </p:nvPr>
        </p:nvSpPr>
        <p:spPr>
          <a:xfrm>
            <a:off x="838200" y="2264504"/>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TextBox 5">
            <a:extLst>
              <a:ext uri="{FF2B5EF4-FFF2-40B4-BE49-F238E27FC236}">
                <a16:creationId xmlns:a16="http://schemas.microsoft.com/office/drawing/2014/main" id="{39C6E557-9994-7CD6-68FB-A5EA4F6E7ABE}"/>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1841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4410A6E-C1A3-8886-CA41-46C65DF4E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1">
            <a:extLst>
              <a:ext uri="{FF2B5EF4-FFF2-40B4-BE49-F238E27FC236}">
                <a16:creationId xmlns:a16="http://schemas.microsoft.com/office/drawing/2014/main" id="{D745CF91-0581-9E41-F431-D30FD62291E5}"/>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a:extLst>
              <a:ext uri="{FF2B5EF4-FFF2-40B4-BE49-F238E27FC236}">
                <a16:creationId xmlns:a16="http://schemas.microsoft.com/office/drawing/2014/main" id="{3A76489B-39F2-7035-272D-E92D2A619973}"/>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37624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5D357B-27EE-BA86-49A0-7A41D8E500C9}"/>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110978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3_Title Slide">
    <p:spTree>
      <p:nvGrpSpPr>
        <p:cNvPr id="1" name="Shape 25"/>
        <p:cNvGrpSpPr/>
        <p:nvPr/>
      </p:nvGrpSpPr>
      <p:grpSpPr>
        <a:xfrm>
          <a:off x="0" y="0"/>
          <a:ext cx="0" cy="0"/>
          <a:chOff x="0" y="0"/>
          <a:chExt cx="0" cy="0"/>
        </a:xfrm>
      </p:grpSpPr>
      <p:sp>
        <p:nvSpPr>
          <p:cNvPr id="26" name="Google Shape;26;p30"/>
          <p:cNvSpPr txBox="1">
            <a:spLocks noGrp="1"/>
          </p:cNvSpPr>
          <p:nvPr>
            <p:ph type="ctrTitle"/>
          </p:nvPr>
        </p:nvSpPr>
        <p:spPr>
          <a:xfrm>
            <a:off x="603812" y="563433"/>
            <a:ext cx="10984375" cy="11806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Arial"/>
              <a:buNone/>
              <a:defRPr sz="4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p:nvPr/>
        </p:nvSpPr>
        <p:spPr>
          <a:xfrm>
            <a:off x="0" y="-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30"/>
          <p:cNvSpPr/>
          <p:nvPr/>
        </p:nvSpPr>
        <p:spPr>
          <a:xfrm>
            <a:off x="0" y="647395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0"/>
          <p:cNvSpPr txBox="1">
            <a:spLocks noGrp="1"/>
          </p:cNvSpPr>
          <p:nvPr>
            <p:ph type="body" idx="1"/>
          </p:nvPr>
        </p:nvSpPr>
        <p:spPr>
          <a:xfrm>
            <a:off x="603811" y="1874531"/>
            <a:ext cx="10984375"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extBox 1">
            <a:extLst>
              <a:ext uri="{FF2B5EF4-FFF2-40B4-BE49-F238E27FC236}">
                <a16:creationId xmlns:a16="http://schemas.microsoft.com/office/drawing/2014/main" id="{1FC0EBD7-0F36-4CD1-BCCE-BA12F8F6B3C8}"/>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61439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25B9-6D6C-46FD-8747-DA5FD85E2693}" type="datetimeFigureOut">
              <a:rPr lang="en-US" smtClean="0"/>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400F-DAA0-45CD-9B80-ED5465233AB4}" type="slidenum">
              <a:rPr lang="en-US" smtClean="0"/>
              <a:t>‹#›</a:t>
            </a:fld>
            <a:endParaRPr lang="en-US"/>
          </a:p>
        </p:txBody>
      </p:sp>
      <p:sp>
        <p:nvSpPr>
          <p:cNvPr id="7" name="Rectangle 6">
            <a:extLst>
              <a:ext uri="{FF2B5EF4-FFF2-40B4-BE49-F238E27FC236}">
                <a16:creationId xmlns:a16="http://schemas.microsoft.com/office/drawing/2014/main" id="{52516D2C-6E54-4214-BFEC-219C28DB01AB}"/>
              </a:ext>
            </a:extLst>
          </p:cNvPr>
          <p:cNvSpPr/>
          <p:nvPr userDrawn="1"/>
        </p:nvSpPr>
        <p:spPr>
          <a:xfrm>
            <a:off x="0" y="-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75B0AA-3900-4A19-BB19-3BC1581D8D9D}"/>
              </a:ext>
            </a:extLst>
          </p:cNvPr>
          <p:cNvSpPr/>
          <p:nvPr userDrawn="1"/>
        </p:nvSpPr>
        <p:spPr>
          <a:xfrm>
            <a:off x="0" y="647395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1911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55"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ndemand.metopera.org/performance/detail/b89905e1-e418-5550-aacb-b3516ef9121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ny.pbslearningmedia.org/resource/romeo-juliette-metropolitan-opera/romeo-juliette-metropolitan-oper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ny.pbslearningmedia.org/resource/romeo-juliette-metropolitan-opera/romeo-juliette-metropolitan-oper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ondemand.metopera.org/performance/detail/b89905e1-e418-5550-aacb-b3516ef9121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ny.pbslearningmedia.org/resource/romeo-juliette-metropolitan-opera/romeo-juliette-metropolitan-oper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ndemand.metopera.org/performance/detail/b89905e1-e418-5550-aacb-b3516ef9121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ny.pbslearningmedia.org/resource/romeo-juliette-metropolitan-opera/romeo-juliette-metropolitan-oper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9ABCA-4DB5-B93E-9270-647D25ADB009}"/>
              </a:ext>
            </a:extLst>
          </p:cNvPr>
          <p:cNvSpPr/>
          <p:nvPr/>
        </p:nvSpPr>
        <p:spPr>
          <a:xfrm>
            <a:off x="0" y="0"/>
            <a:ext cx="12192000" cy="3793543"/>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3ECC-57DD-F799-DEB4-5F4FECA1551C}"/>
              </a:ext>
            </a:extLst>
          </p:cNvPr>
          <p:cNvSpPr>
            <a:spLocks noGrp="1"/>
          </p:cNvSpPr>
          <p:nvPr>
            <p:ph type="ctrTitle"/>
          </p:nvPr>
        </p:nvSpPr>
        <p:spPr/>
        <p:txBody>
          <a:bodyPr>
            <a:normAutofit fontScale="90000"/>
          </a:bodyPr>
          <a:lstStyle/>
          <a:p>
            <a:r>
              <a:rPr lang="en-US" sz="6000" b="1" dirty="0">
                <a:solidFill>
                  <a:srgbClr val="FFFFFF"/>
                </a:solidFill>
                <a:latin typeface="Arial" panose="020B0604020202020204" pitchFamily="34" charset="0"/>
                <a:cs typeface="Arial" panose="020B0604020202020204" pitchFamily="34" charset="0"/>
              </a:rPr>
              <a:t>Production </a:t>
            </a:r>
            <a:r>
              <a:rPr lang="en-US" sz="6000" b="1" dirty="0">
                <a:solidFill>
                  <a:srgbClr val="FFFFFF"/>
                </a:solidFill>
              </a:rPr>
              <a:t>Design </a:t>
            </a:r>
            <a:r>
              <a:rPr lang="en-US" sz="6000" b="1" dirty="0">
                <a:solidFill>
                  <a:srgbClr val="FFFEFA"/>
                </a:solidFill>
                <a:latin typeface="Arial" panose="020B0604020202020204" pitchFamily="34" charset="0"/>
                <a:cs typeface="Arial" panose="020B0604020202020204" pitchFamily="34" charset="0"/>
              </a:rPr>
              <a:t>Adaptation</a:t>
            </a:r>
          </a:p>
        </p:txBody>
      </p:sp>
      <p:sp>
        <p:nvSpPr>
          <p:cNvPr id="3" name="Subtitle 2">
            <a:extLst>
              <a:ext uri="{FF2B5EF4-FFF2-40B4-BE49-F238E27FC236}">
                <a16:creationId xmlns:a16="http://schemas.microsoft.com/office/drawing/2014/main" id="{1D8D9891-B917-D579-C30A-B9265F407AC3}"/>
              </a:ext>
            </a:extLst>
          </p:cNvPr>
          <p:cNvSpPr>
            <a:spLocks noGrp="1"/>
          </p:cNvSpPr>
          <p:nvPr>
            <p:ph type="subTitle" idx="1"/>
          </p:nvPr>
        </p:nvSpPr>
        <p:spPr>
          <a:xfrm>
            <a:off x="1345807" y="2188694"/>
            <a:ext cx="9500381" cy="1655762"/>
          </a:xfrm>
        </p:spPr>
        <p:txBody>
          <a:bodyPr>
            <a:normAutofit/>
          </a:bodyPr>
          <a:lstStyle/>
          <a:p>
            <a:r>
              <a:rPr lang="en-US" sz="3600" dirty="0">
                <a:solidFill>
                  <a:srgbClr val="FFFEFA"/>
                </a:solidFill>
                <a:latin typeface="Arial" panose="020B0604020202020204" pitchFamily="34" charset="0"/>
                <a:cs typeface="Arial" panose="020B0604020202020204" pitchFamily="34" charset="0"/>
              </a:rPr>
              <a:t>Enriching the Humanities Through Opera</a:t>
            </a:r>
          </a:p>
        </p:txBody>
      </p:sp>
      <p:pic>
        <p:nvPicPr>
          <p:cNvPr id="5" name="Picture 4" descr="A white and orange logo&#10;&#10;Description automatically generated">
            <a:extLst>
              <a:ext uri="{FF2B5EF4-FFF2-40B4-BE49-F238E27FC236}">
                <a16:creationId xmlns:a16="http://schemas.microsoft.com/office/drawing/2014/main" id="{A86F6D03-11BC-34C3-A493-9D434C1B0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88" y="5927188"/>
            <a:ext cx="1253448" cy="413464"/>
          </a:xfrm>
          <a:prstGeom prst="rect">
            <a:avLst/>
          </a:prstGeom>
        </p:spPr>
      </p:pic>
      <p:sp>
        <p:nvSpPr>
          <p:cNvPr id="7" name="TextBox 6">
            <a:extLst>
              <a:ext uri="{FF2B5EF4-FFF2-40B4-BE49-F238E27FC236}">
                <a16:creationId xmlns:a16="http://schemas.microsoft.com/office/drawing/2014/main" id="{E56B0999-9AFA-1BEB-D520-0ED2AAA3063F}"/>
              </a:ext>
            </a:extLst>
          </p:cNvPr>
          <p:cNvSpPr txBox="1"/>
          <p:nvPr/>
        </p:nvSpPr>
        <p:spPr>
          <a:xfrm>
            <a:off x="7753036" y="6133920"/>
            <a:ext cx="3598698" cy="261610"/>
          </a:xfrm>
          <a:prstGeom prst="rect">
            <a:avLst/>
          </a:prstGeom>
          <a:noFill/>
        </p:spPr>
        <p:txBody>
          <a:bodyPr wrap="square" rtlCol="0">
            <a:spAutoFit/>
          </a:bodyPr>
          <a:lstStyle/>
          <a:p>
            <a:r>
              <a:rPr lang="en-US" sz="1100" dirty="0">
                <a:solidFill>
                  <a:srgbClr val="999896"/>
                </a:solidFill>
                <a:latin typeface="Arial" panose="020B0604020202020204" pitchFamily="34" charset="0"/>
                <a:cs typeface="Arial" panose="020B0604020202020204" pitchFamily="34" charset="0"/>
              </a:rPr>
              <a:t>Made possible by the generous support from the</a:t>
            </a:r>
          </a:p>
        </p:txBody>
      </p:sp>
    </p:spTree>
    <p:extLst>
      <p:ext uri="{BB962C8B-B14F-4D97-AF65-F5344CB8AC3E}">
        <p14:creationId xmlns:p14="http://schemas.microsoft.com/office/powerpoint/2010/main" val="268468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continued</a:t>
            </a:r>
          </a:p>
        </p:txBody>
      </p:sp>
      <p:sp>
        <p:nvSpPr>
          <p:cNvPr id="3" name="TextBox 2">
            <a:extLst>
              <a:ext uri="{FF2B5EF4-FFF2-40B4-BE49-F238E27FC236}">
                <a16:creationId xmlns:a16="http://schemas.microsoft.com/office/drawing/2014/main" id="{8A6A1442-9B38-1E22-E88D-D0E0000DAE6B}"/>
              </a:ext>
            </a:extLst>
          </p:cNvPr>
          <p:cNvSpPr txBox="1"/>
          <p:nvPr/>
        </p:nvSpPr>
        <p:spPr>
          <a:xfrm>
            <a:off x="368298" y="2106270"/>
            <a:ext cx="11378223" cy="1849032"/>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fr-FR"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  ACT III: Allons! tu ne me connais pas, </a:t>
            </a:r>
            <a:r>
              <a:rPr lang="fr-FR" sz="18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Tybalt</a:t>
            </a:r>
            <a:r>
              <a:rPr lang="fr-FR"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00:06 – 05:39</a:t>
            </a:r>
          </a:p>
          <a:p>
            <a:pPr marL="0" marR="0">
              <a:lnSpc>
                <a:spcPct val="107000"/>
              </a:lnSpc>
              <a:spcBef>
                <a:spcPts val="0"/>
              </a:spcBef>
              <a:spcAft>
                <a:spcPts val="0"/>
              </a:spcAft>
            </a:pP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01D2C7D-E7DC-B817-3EAC-D39D0B6B763B}"/>
              </a:ext>
            </a:extLst>
          </p:cNvPr>
          <p:cNvSpPr txBox="1"/>
          <p:nvPr/>
        </p:nvSpPr>
        <p:spPr>
          <a:xfrm>
            <a:off x="368298" y="4164686"/>
            <a:ext cx="7899401" cy="663580"/>
          </a:xfrm>
          <a:prstGeom prst="rect">
            <a:avLst/>
          </a:prstGeom>
          <a:noFill/>
        </p:spPr>
        <p:txBody>
          <a:bodyPr wrap="square">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PBS </a:t>
            </a:r>
            <a:r>
              <a:rPr lang="en-US" u="sng" kern="100" dirty="0" err="1">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LearningMedia</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Roméo</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 Juliette | Act III | The Metropolitan Opera</a:t>
            </a:r>
          </a:p>
          <a:p>
            <a:pPr marL="0" marR="0">
              <a:lnSpc>
                <a:spcPct val="107000"/>
              </a:lnSpc>
              <a:spcBef>
                <a:spcPts val="0"/>
              </a:spcBef>
              <a:spcAft>
                <a:spcPts val="0"/>
              </a:spcAft>
            </a:pPr>
            <a:r>
              <a:rPr lang="en-US" kern="100" dirty="0">
                <a:latin typeface="Arial" panose="020B0604020202020204" pitchFamily="34" charset="0"/>
                <a:ea typeface="Times New Roman" panose="02020603050405020304" pitchFamily="18" charset="0"/>
                <a:cs typeface="Arial" panose="020B0604020202020204" pitchFamily="34" charset="0"/>
              </a:rPr>
              <a:t>19:33</a:t>
            </a:r>
            <a:r>
              <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 </a:t>
            </a: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25:04</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6" name="Graphic 5" descr="Theatre with solid fill">
            <a:hlinkClick r:id="rId4"/>
            <a:extLst>
              <a:ext uri="{FF2B5EF4-FFF2-40B4-BE49-F238E27FC236}">
                <a16:creationId xmlns:a16="http://schemas.microsoft.com/office/drawing/2014/main" id="{EB88A447-FA91-198E-7DA7-FD17F6735F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7" name="Graphic 6" descr="Theatre with solid fill">
            <a:hlinkClick r:id="rId3"/>
            <a:extLst>
              <a:ext uri="{FF2B5EF4-FFF2-40B4-BE49-F238E27FC236}">
                <a16:creationId xmlns:a16="http://schemas.microsoft.com/office/drawing/2014/main" id="{7860A01D-0456-9448-B721-A48C3895C9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298756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368299" y="1765013"/>
            <a:ext cx="11378223" cy="3989297"/>
          </a:xfrm>
          <a:prstGeom prst="rect">
            <a:avLst/>
          </a:prstGeom>
          <a:noFill/>
        </p:spPr>
        <p:txBody>
          <a:bodyPr wrap="square" rtlCol="0">
            <a:spAutoFit/>
          </a:bodyPr>
          <a:lstStyle/>
          <a:p>
            <a:pPr marR="0" lvl="0">
              <a:lnSpc>
                <a:spcPct val="107000"/>
              </a:lnSpc>
              <a:spcBef>
                <a:spcPts val="0"/>
              </a:spcBef>
              <a:spcAft>
                <a:spcPts val="800"/>
              </a:spcAft>
            </a:pPr>
            <a:r>
              <a:rPr lang="en-US" sz="2600" b="1"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Production Design:</a:t>
            </a:r>
            <a:r>
              <a:rPr lang="en-US" sz="2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lang="en-US" sz="2600" kern="100" dirty="0">
                <a:solidFill>
                  <a:srgbClr val="000000"/>
                </a:solidFill>
                <a:effectLst/>
                <a:latin typeface="Arial" panose="020B0604020202020204" pitchFamily="34" charset="0"/>
                <a:ea typeface="Georgia" panose="02040502050405020303" pitchFamily="18" charset="0"/>
                <a:cs typeface="Arial" panose="020B0604020202020204" pitchFamily="34" charset="0"/>
              </a:rPr>
              <a:t>he process of creating the visual aesthetic and environment for a film, television show, commercial, or other forms of media. It involves creating sets, props, as well as costumes, projections, and other visual elements that help bring the story to life and immerse the audience in the narrative. T</a:t>
            </a:r>
            <a:r>
              <a:rPr lang="en-US" sz="2600" kern="100" dirty="0">
                <a:effectLst/>
                <a:latin typeface="Arial" panose="020B0604020202020204" pitchFamily="34" charset="0"/>
                <a:ea typeface="Georgia" panose="02040502050405020303" pitchFamily="18" charset="0"/>
                <a:cs typeface="Arial" panose="020B0604020202020204" pitchFamily="34" charset="0"/>
              </a:rPr>
              <a:t>he Production Designer is responsible for overseeing the creation of these elements, working closely with the director, producers, and other key creatives to ensure that the visual style of the production aligns with the overall vision and tone of the project.</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366877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70172"/>
            <a:ext cx="11378223" cy="434253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Stage/Set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art and practice of creating the physical environment in a theatrical production, film, television show, or other visual medium. This includes scenic elements and design layout for sets, lighting, props, and furniture to bring the story or concept to life. It involves arranging these elements in a way that enhances the audience's visual and aesthetic experience. Stage design may also involve creating technical elements such as sound systems, special effects, and rigging to support the production. Stage designers work closely with other production team members to create a cohesive and visually appealing environment complementing the production's overall vision.</a:t>
            </a:r>
          </a:p>
        </p:txBody>
      </p:sp>
    </p:spTree>
    <p:extLst>
      <p:ext uri="{BB962C8B-B14F-4D97-AF65-F5344CB8AC3E}">
        <p14:creationId xmlns:p14="http://schemas.microsoft.com/office/powerpoint/2010/main" val="260931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70172"/>
            <a:ext cx="11378223" cy="303044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Props:</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A term commonly used in live performance and film production to refer to objects or items used on stage or on set to enhance the performance or scene. Props can include anything from furniture, decorations, weapons, hand-held objects, and more. Props are used to add realism and detail to a production and help bring the world of the play or film to life for the audience.</a:t>
            </a:r>
          </a:p>
          <a:p>
            <a:endParaRPr lang="en-US" sz="2400" dirty="0">
              <a:latin typeface="Georgia" panose="02040502050405020303" pitchFamily="18" charset="0"/>
            </a:endParaRPr>
          </a:p>
        </p:txBody>
      </p:sp>
    </p:spTree>
    <p:extLst>
      <p:ext uri="{BB962C8B-B14F-4D97-AF65-F5344CB8AC3E}">
        <p14:creationId xmlns:p14="http://schemas.microsoft.com/office/powerpoint/2010/main" val="26153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85862"/>
            <a:ext cx="11378223" cy="348627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Lighting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Refers to the art and practice of creating and controlling the lighting for a performance. This includes designing the placement and intensity of the lights and using different colors and effects to enhance the performance's mood and atmosphere. Lighting designers play a crucial role in enhancing the storytelling and emotional impact of the production, helping to set the stage, highlight performers, create a sense of place and time, and evoke different emotions in the audience. It is an integral part of the overall visual and artistic design of the production.</a:t>
            </a:r>
          </a:p>
        </p:txBody>
      </p:sp>
    </p:spTree>
    <p:extLst>
      <p:ext uri="{BB962C8B-B14F-4D97-AF65-F5344CB8AC3E}">
        <p14:creationId xmlns:p14="http://schemas.microsoft.com/office/powerpoint/2010/main" val="403865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801235"/>
            <a:ext cx="11378223" cy="303044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Projection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art of creating and manipulating projected images and videos to enhance the visual elements of a live event, such as a concert, theater production, dance performance, or installation. It involves using specialized software and hardware to project images, videos, or other visual content onto a surface, such as a screen, wall, or even the audience itself.</a:t>
            </a:r>
          </a:p>
          <a:p>
            <a:endParaRPr lang="en-US" sz="2400" dirty="0">
              <a:latin typeface="Georgia" panose="02040502050405020303" pitchFamily="18" charset="0"/>
            </a:endParaRPr>
          </a:p>
        </p:txBody>
      </p:sp>
    </p:spTree>
    <p:extLst>
      <p:ext uri="{BB962C8B-B14F-4D97-AF65-F5344CB8AC3E}">
        <p14:creationId xmlns:p14="http://schemas.microsoft.com/office/powerpoint/2010/main" val="175561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4" name="TextBox 3">
            <a:extLst>
              <a:ext uri="{FF2B5EF4-FFF2-40B4-BE49-F238E27FC236}">
                <a16:creationId xmlns:a16="http://schemas.microsoft.com/office/drawing/2014/main" id="{0AEDD97E-2917-0F92-D58B-A6466635CB58}"/>
              </a:ext>
            </a:extLst>
          </p:cNvPr>
          <p:cNvSpPr txBox="1"/>
          <p:nvPr/>
        </p:nvSpPr>
        <p:spPr>
          <a:xfrm>
            <a:off x="368299" y="1742598"/>
            <a:ext cx="11378223" cy="434253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Costume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process of creating costumes and outfits for characters in theatre, film, television, or other visual media. It involves researching the time-period, setting, and character traits to develop pieces that help bring the character to life. Costume designers work closely with directors, actors, and other production team members to ensure that the costumes accurately reflect the vision of the production. This can involve sourcing or creating garments, accessories, and props, as well as coordinating fittings and alterations. Costume design plays a crucial role in storytelling and character development, helping to enhance the overall visual and emotional impact of a production.</a:t>
            </a:r>
          </a:p>
        </p:txBody>
      </p:sp>
    </p:spTree>
    <p:extLst>
      <p:ext uri="{BB962C8B-B14F-4D97-AF65-F5344CB8AC3E}">
        <p14:creationId xmlns:p14="http://schemas.microsoft.com/office/powerpoint/2010/main" val="1150925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4" name="TextBox 3">
            <a:extLst>
              <a:ext uri="{FF2B5EF4-FFF2-40B4-BE49-F238E27FC236}">
                <a16:creationId xmlns:a16="http://schemas.microsoft.com/office/drawing/2014/main" id="{0AEDD97E-2917-0F92-D58B-A6466635CB58}"/>
              </a:ext>
            </a:extLst>
          </p:cNvPr>
          <p:cNvSpPr txBox="1"/>
          <p:nvPr/>
        </p:nvSpPr>
        <p:spPr>
          <a:xfrm>
            <a:off x="368299" y="1756666"/>
            <a:ext cx="11378223" cy="388670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Hair and Makeup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Refers to the planning and execution of hairstyles and makeup looks for performers and actors. This creative process involves analyzing the characters or themes in the performance, researching historical or cultural references, and designing hair and makeup that enhances the overall aesthetic and storytelling of the production. Hair and makeup designers work closely with directors, costume designers, and performers to create a cohesive and visually impactful presentation on stage or screen.</a:t>
            </a:r>
          </a:p>
          <a:p>
            <a:endParaRPr lang="en-US" sz="2400" dirty="0">
              <a:latin typeface="Georgia" panose="02040502050405020303" pitchFamily="18" charset="0"/>
            </a:endParaRPr>
          </a:p>
        </p:txBody>
      </p:sp>
    </p:spTree>
    <p:extLst>
      <p:ext uri="{BB962C8B-B14F-4D97-AF65-F5344CB8AC3E}">
        <p14:creationId xmlns:p14="http://schemas.microsoft.com/office/powerpoint/2010/main" val="316551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F3D655-BF4E-C50C-EAD9-FD781A84653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a:t>
            </a:r>
          </a:p>
        </p:txBody>
      </p:sp>
      <p:sp>
        <p:nvSpPr>
          <p:cNvPr id="10" name="TextBox 9">
            <a:extLst>
              <a:ext uri="{FF2B5EF4-FFF2-40B4-BE49-F238E27FC236}">
                <a16:creationId xmlns:a16="http://schemas.microsoft.com/office/drawing/2014/main" id="{E81263BB-34F1-4960-F554-9654DD0C542E}"/>
              </a:ext>
            </a:extLst>
          </p:cNvPr>
          <p:cNvSpPr txBox="1"/>
          <p:nvPr/>
        </p:nvSpPr>
        <p:spPr>
          <a:xfrm>
            <a:off x="8488551" y="4236308"/>
            <a:ext cx="3233619"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National Center for Performing Arts, China Romeo et Juliette</a:t>
            </a:r>
          </a:p>
        </p:txBody>
      </p:sp>
      <p:sp>
        <p:nvSpPr>
          <p:cNvPr id="3" name="TextBox 2">
            <a:extLst>
              <a:ext uri="{FF2B5EF4-FFF2-40B4-BE49-F238E27FC236}">
                <a16:creationId xmlns:a16="http://schemas.microsoft.com/office/drawing/2014/main" id="{DCDF233E-C131-3844-5A40-40F7DC4832EF}"/>
              </a:ext>
            </a:extLst>
          </p:cNvPr>
          <p:cNvSpPr txBox="1"/>
          <p:nvPr/>
        </p:nvSpPr>
        <p:spPr>
          <a:xfrm>
            <a:off x="99824" y="5834829"/>
            <a:ext cx="4172194" cy="21544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Romeo and Juliet, </a:t>
            </a:r>
            <a:r>
              <a:rPr lang="en-US" sz="800" dirty="0">
                <a:latin typeface="Arial" panose="020B0604020202020204" pitchFamily="34" charset="0"/>
                <a:cs typeface="Arial" panose="020B0604020202020204" pitchFamily="34" charset="0"/>
              </a:rPr>
              <a:t>The Dallas Opera (photo: Karen Almond and Kyle </a:t>
            </a:r>
            <a:r>
              <a:rPr lang="en-US" sz="800" dirty="0" err="1">
                <a:latin typeface="Arial" panose="020B0604020202020204" pitchFamily="34" charset="0"/>
                <a:cs typeface="Arial" panose="020B0604020202020204" pitchFamily="34" charset="0"/>
              </a:rPr>
              <a:t>Flubacker</a:t>
            </a:r>
            <a:r>
              <a:rPr lang="en-US" sz="800" dirty="0">
                <a:latin typeface="Arial" panose="020B0604020202020204" pitchFamily="34" charset="0"/>
                <a:cs typeface="Arial" panose="020B0604020202020204" pitchFamily="34" charset="0"/>
              </a:rPr>
              <a:t>)</a:t>
            </a:r>
            <a:endParaRPr lang="en-US" sz="800" dirty="0">
              <a:solidFill>
                <a:schemeClr val="bg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1EB6C4B-F96C-AF2C-1D5B-8C93E3937FD8}"/>
              </a:ext>
            </a:extLst>
          </p:cNvPr>
          <p:cNvGrpSpPr/>
          <p:nvPr/>
        </p:nvGrpSpPr>
        <p:grpSpPr>
          <a:xfrm>
            <a:off x="5887333" y="2009829"/>
            <a:ext cx="6204842" cy="3738396"/>
            <a:chOff x="7045647" y="2013524"/>
            <a:chExt cx="5206399" cy="2719847"/>
          </a:xfrm>
        </p:grpSpPr>
        <p:pic>
          <p:nvPicPr>
            <p:cNvPr id="8" name="Picture 7" descr="A person on a stage with a crowd of people&#10;&#10;Description automatically generated">
              <a:extLst>
                <a:ext uri="{FF2B5EF4-FFF2-40B4-BE49-F238E27FC236}">
                  <a16:creationId xmlns:a16="http://schemas.microsoft.com/office/drawing/2014/main" id="{B3D743D9-0FA8-7B86-2AD1-CC4DF2AFC39A}"/>
                </a:ext>
              </a:extLst>
            </p:cNvPr>
            <p:cNvPicPr>
              <a:picLocks noChangeAspect="1"/>
            </p:cNvPicPr>
            <p:nvPr/>
          </p:nvPicPr>
          <p:blipFill>
            <a:blip r:embed="rId2" cstate="print">
              <a:extLst>
                <a:ext uri="{28A0092B-C50C-407E-A947-70E740481C1C}">
                  <a14:useLocalDpi xmlns:a14="http://schemas.microsoft.com/office/drawing/2010/main" val="0"/>
                </a:ext>
              </a:extLst>
            </a:blip>
            <a:srcRect t="11652"/>
            <a:stretch/>
          </p:blipFill>
          <p:spPr>
            <a:xfrm>
              <a:off x="7045647" y="2013524"/>
              <a:ext cx="5206399" cy="2587357"/>
            </a:xfrm>
            <a:prstGeom prst="rect">
              <a:avLst/>
            </a:prstGeom>
          </p:spPr>
        </p:pic>
        <p:sp>
          <p:nvSpPr>
            <p:cNvPr id="11" name="TextBox 10">
              <a:extLst>
                <a:ext uri="{FF2B5EF4-FFF2-40B4-BE49-F238E27FC236}">
                  <a16:creationId xmlns:a16="http://schemas.microsoft.com/office/drawing/2014/main" id="{FCE71935-F700-A737-D08D-A28E537881B4}"/>
                </a:ext>
              </a:extLst>
            </p:cNvPr>
            <p:cNvSpPr txBox="1"/>
            <p:nvPr/>
          </p:nvSpPr>
          <p:spPr>
            <a:xfrm>
              <a:off x="7059313" y="4576626"/>
              <a:ext cx="3812930" cy="156745"/>
            </a:xfrm>
            <a:prstGeom prst="rect">
              <a:avLst/>
            </a:prstGeom>
            <a:noFill/>
          </p:spPr>
          <p:txBody>
            <a:bodyPr wrap="square" rtlCol="0">
              <a:spAutoFit/>
            </a:bodyPr>
            <a:lstStyle/>
            <a:p>
              <a:r>
                <a:rPr lang="en-US" sz="800" i="1" dirty="0" err="1">
                  <a:latin typeface="Arial" panose="020B0604020202020204" pitchFamily="34" charset="0"/>
                  <a:cs typeface="Arial" panose="020B0604020202020204" pitchFamily="34" charset="0"/>
                </a:rPr>
                <a:t>Roméo</a:t>
              </a:r>
              <a:r>
                <a:rPr lang="en-US" sz="800" i="1" dirty="0">
                  <a:latin typeface="Arial" panose="020B0604020202020204" pitchFamily="34" charset="0"/>
                  <a:cs typeface="Arial" panose="020B0604020202020204" pitchFamily="34" charset="0"/>
                </a:rPr>
                <a:t> et Juliette, </a:t>
              </a:r>
              <a:r>
                <a:rPr lang="fr-FR" sz="800" dirty="0">
                  <a:latin typeface="Arial" panose="020B0604020202020204" pitchFamily="34" charset="0"/>
                  <a:cs typeface="Arial" panose="020B0604020202020204" pitchFamily="34" charset="0"/>
                </a:rPr>
                <a:t>Washington National Opera (photo: Scott </a:t>
              </a:r>
              <a:r>
                <a:rPr lang="fr-FR" sz="800" dirty="0" err="1">
                  <a:latin typeface="Arial" panose="020B0604020202020204" pitchFamily="34" charset="0"/>
                  <a:cs typeface="Arial" panose="020B0604020202020204" pitchFamily="34" charset="0"/>
                </a:rPr>
                <a:t>Suchman</a:t>
              </a:r>
              <a:r>
                <a:rPr lang="fr-FR" sz="800" dirty="0">
                  <a:latin typeface="Arial" panose="020B0604020202020204" pitchFamily="34" charset="0"/>
                  <a:cs typeface="Arial" panose="020B0604020202020204" pitchFamily="34" charset="0"/>
                </a:rPr>
                <a:t>) </a:t>
              </a:r>
              <a:r>
                <a:rPr lang="fr-FR" sz="800" dirty="0">
                  <a:solidFill>
                    <a:schemeClr val="bg1"/>
                  </a:solidFill>
                </a:rPr>
                <a:t>Opera)</a:t>
              </a:r>
              <a:endParaRPr lang="en-US" sz="800" dirty="0">
                <a:solidFill>
                  <a:schemeClr val="bg1"/>
                </a:solidFill>
              </a:endParaRPr>
            </a:p>
          </p:txBody>
        </p:sp>
      </p:grpSp>
      <p:pic>
        <p:nvPicPr>
          <p:cNvPr id="5" name="Picture 4" descr="A group of people on a stage&#10;&#10;Description automatically generated">
            <a:extLst>
              <a:ext uri="{FF2B5EF4-FFF2-40B4-BE49-F238E27FC236}">
                <a16:creationId xmlns:a16="http://schemas.microsoft.com/office/drawing/2014/main" id="{B9D7E0CD-DE34-925C-CA64-AB80BC9E9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5" y="2009829"/>
            <a:ext cx="5787508" cy="3858338"/>
          </a:xfrm>
          <a:prstGeom prst="rect">
            <a:avLst/>
          </a:prstGeom>
        </p:spPr>
      </p:pic>
      <p:sp>
        <p:nvSpPr>
          <p:cNvPr id="6" name="TextBox 5">
            <a:extLst>
              <a:ext uri="{FF2B5EF4-FFF2-40B4-BE49-F238E27FC236}">
                <a16:creationId xmlns:a16="http://schemas.microsoft.com/office/drawing/2014/main" id="{BCE13113-CCD9-F344-053C-135751850FF6}"/>
              </a:ext>
            </a:extLst>
          </p:cNvPr>
          <p:cNvSpPr txBox="1"/>
          <p:nvPr/>
        </p:nvSpPr>
        <p:spPr>
          <a:xfrm>
            <a:off x="2410278" y="1543837"/>
            <a:ext cx="6901542" cy="369332"/>
          </a:xfrm>
          <a:prstGeom prst="rect">
            <a:avLst/>
          </a:prstGeom>
          <a:noFill/>
        </p:spPr>
        <p:txBody>
          <a:bodyPr wrap="square">
            <a:spAutoFit/>
          </a:bodyPr>
          <a:lstStyle/>
          <a:p>
            <a:pPr algn="ct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 The Capulet’s ball.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9539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53DC35-0D7D-E935-F600-9FEEADEA7BEB}"/>
              </a:ext>
            </a:extLst>
          </p:cNvPr>
          <p:cNvSpPr txBox="1">
            <a:spLocks/>
          </p:cNvSpPr>
          <p:nvPr/>
        </p:nvSpPr>
        <p:spPr>
          <a:xfrm>
            <a:off x="169978" y="1456096"/>
            <a:ext cx="5461651" cy="4733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Color</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Line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Shape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Texture</a:t>
            </a:r>
            <a:endParaRPr lang="en-US" sz="28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r>
              <a:rPr lang="en-US"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R="0" lvl="1" algn="l">
              <a:lnSpc>
                <a:spcPct val="107000"/>
              </a:lnSpc>
              <a:spcBef>
                <a:spcPts val="0"/>
              </a:spcBef>
              <a:spcAft>
                <a:spcPts val="0"/>
              </a:spcAft>
            </a:pPr>
            <a:endParaRPr lang="en-US"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C77B3992-C5FE-A6C5-4A1B-CB4A33D1AFE2}"/>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Elements of Design</a:t>
            </a:r>
          </a:p>
        </p:txBody>
      </p:sp>
      <p:sp>
        <p:nvSpPr>
          <p:cNvPr id="5" name="TextBox 4">
            <a:extLst>
              <a:ext uri="{FF2B5EF4-FFF2-40B4-BE49-F238E27FC236}">
                <a16:creationId xmlns:a16="http://schemas.microsoft.com/office/drawing/2014/main" id="{86B10BEE-C0F6-E626-5E47-04286660BB7A}"/>
              </a:ext>
            </a:extLst>
          </p:cNvPr>
          <p:cNvSpPr txBox="1"/>
          <p:nvPr/>
        </p:nvSpPr>
        <p:spPr>
          <a:xfrm>
            <a:off x="6341292" y="1447177"/>
            <a:ext cx="3823842" cy="5572295"/>
          </a:xfrm>
          <a:prstGeom prst="rect">
            <a:avLst/>
          </a:prstGeom>
          <a:noFill/>
        </p:spPr>
        <p:txBody>
          <a:bodyPr wrap="square" rtlCol="0">
            <a:spAutoFit/>
          </a:bodyPr>
          <a:lstStyle/>
          <a:p>
            <a:pPr marL="742950" lvl="1" indent="-285750">
              <a:lnSpc>
                <a:spcPct val="107000"/>
              </a:lnSpc>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a:t>
            </a:r>
          </a:p>
          <a:p>
            <a:pPr lvl="1">
              <a:lnSpc>
                <a:spcPct val="107000"/>
              </a:lnSpc>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endParaRPr lang="en-US" sz="28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Space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Value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Pattern</a:t>
            </a:r>
          </a:p>
          <a:p>
            <a:pPr marL="742950" marR="0" lvl="1" indent="-285750" algn="l">
              <a:lnSpc>
                <a:spcPct val="107000"/>
              </a:lnSpc>
              <a:spcBef>
                <a:spcPts val="0"/>
              </a:spcBef>
              <a:spcAft>
                <a:spcPts val="0"/>
              </a:spcAft>
              <a:buFont typeface="Courier New" panose="02070309020205020404" pitchFamily="49" charset="0"/>
              <a:buChar char="o"/>
            </a:pPr>
            <a:endParaRPr lang="en-US"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7" name="Graphic 6" descr="Palette outline">
            <a:extLst>
              <a:ext uri="{FF2B5EF4-FFF2-40B4-BE49-F238E27FC236}">
                <a16:creationId xmlns:a16="http://schemas.microsoft.com/office/drawing/2014/main" id="{B210F9D8-F9EF-8FA7-27DF-17E3DFFFE5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6866" y="1382118"/>
            <a:ext cx="869136" cy="869136"/>
          </a:xfrm>
          <a:prstGeom prst="rect">
            <a:avLst/>
          </a:prstGeom>
        </p:spPr>
      </p:pic>
      <p:pic>
        <p:nvPicPr>
          <p:cNvPr id="11" name="Graphic 10" descr="Basic Shapes with solid fill">
            <a:extLst>
              <a:ext uri="{FF2B5EF4-FFF2-40B4-BE49-F238E27FC236}">
                <a16:creationId xmlns:a16="http://schemas.microsoft.com/office/drawing/2014/main" id="{5113DC2B-DF73-B327-E3F8-E6B0F2CEE0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5022" y="4006531"/>
            <a:ext cx="869135" cy="869135"/>
          </a:xfrm>
          <a:prstGeom prst="rect">
            <a:avLst/>
          </a:prstGeom>
        </p:spPr>
      </p:pic>
      <p:pic>
        <p:nvPicPr>
          <p:cNvPr id="17" name="Graphic 16" descr="Pyramid Shape outline">
            <a:extLst>
              <a:ext uri="{FF2B5EF4-FFF2-40B4-BE49-F238E27FC236}">
                <a16:creationId xmlns:a16="http://schemas.microsoft.com/office/drawing/2014/main" id="{D4267BF0-62EA-3077-F732-F446B046E8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3213" y="1382118"/>
            <a:ext cx="869135" cy="869135"/>
          </a:xfrm>
          <a:prstGeom prst="rect">
            <a:avLst/>
          </a:prstGeom>
        </p:spPr>
      </p:pic>
      <p:pic>
        <p:nvPicPr>
          <p:cNvPr id="23" name="Graphic 22" descr="Ruler outline">
            <a:extLst>
              <a:ext uri="{FF2B5EF4-FFF2-40B4-BE49-F238E27FC236}">
                <a16:creationId xmlns:a16="http://schemas.microsoft.com/office/drawing/2014/main" id="{8908A3A2-B49B-3FF8-8C31-BAC3A2BF15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73287" y="2683989"/>
            <a:ext cx="869134" cy="869134"/>
          </a:xfrm>
          <a:prstGeom prst="rect">
            <a:avLst/>
          </a:prstGeom>
        </p:spPr>
      </p:pic>
      <p:pic>
        <p:nvPicPr>
          <p:cNvPr id="29" name="Graphic 28" descr="Mandala outline">
            <a:extLst>
              <a:ext uri="{FF2B5EF4-FFF2-40B4-BE49-F238E27FC236}">
                <a16:creationId xmlns:a16="http://schemas.microsoft.com/office/drawing/2014/main" id="{3132AF5B-819F-0B60-C1D0-CC2D074E24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3052" y="5308401"/>
            <a:ext cx="869137" cy="869137"/>
          </a:xfrm>
          <a:prstGeom prst="rect">
            <a:avLst/>
          </a:prstGeom>
        </p:spPr>
      </p:pic>
      <p:pic>
        <p:nvPicPr>
          <p:cNvPr id="31" name="Graphic 30" descr="Line arrow: Straight outline">
            <a:extLst>
              <a:ext uri="{FF2B5EF4-FFF2-40B4-BE49-F238E27FC236}">
                <a16:creationId xmlns:a16="http://schemas.microsoft.com/office/drawing/2014/main" id="{3CDBC97B-A8A3-DFA6-3FA3-AFD48FD5E03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00455" y="2683988"/>
            <a:ext cx="869135" cy="869135"/>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5D16653A-D1FF-5EC7-2032-93755E3072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61434" y="5329074"/>
            <a:ext cx="869136" cy="869136"/>
          </a:xfrm>
          <a:prstGeom prst="rect">
            <a:avLst/>
          </a:prstGeom>
        </p:spPr>
      </p:pic>
      <p:pic>
        <p:nvPicPr>
          <p:cNvPr id="35" name="Graphic 34" descr="Harvey Balls 50% with solid fill">
            <a:extLst>
              <a:ext uri="{FF2B5EF4-FFF2-40B4-BE49-F238E27FC236}">
                <a16:creationId xmlns:a16="http://schemas.microsoft.com/office/drawing/2014/main" id="{AA21D4CC-F016-1224-EF89-E295A15BB0D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53213" y="4006531"/>
            <a:ext cx="869136" cy="869136"/>
          </a:xfrm>
          <a:prstGeom prst="rect">
            <a:avLst/>
          </a:prstGeom>
        </p:spPr>
      </p:pic>
    </p:spTree>
    <p:extLst>
      <p:ext uri="{BB962C8B-B14F-4D97-AF65-F5344CB8AC3E}">
        <p14:creationId xmlns:p14="http://schemas.microsoft.com/office/powerpoint/2010/main" val="14343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E1D38DE-3CC0-E900-2512-83C210E95CBD}"/>
              </a:ext>
            </a:extLst>
          </p:cNvPr>
          <p:cNvSpPr txBox="1"/>
          <p:nvPr/>
        </p:nvSpPr>
        <p:spPr>
          <a:xfrm>
            <a:off x="307145" y="1787515"/>
            <a:ext cx="11577710" cy="408676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Today’s Objectives:</a:t>
            </a:r>
          </a:p>
          <a:p>
            <a:endParaRPr lang="en-US" sz="2400" dirty="0">
              <a:latin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Respond to the musical and storytelling elements of opera to develop criteria for visual artistic choices.</a:t>
            </a:r>
          </a:p>
          <a:p>
            <a:pPr marR="0" lvl="0">
              <a:lnSpc>
                <a:spcPct val="107000"/>
              </a:lnSpc>
              <a:spcBef>
                <a:spcPts val="0"/>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Refine an adaptation pitch to demonstrate critical understanding of the visual elements of production design and opera to tell a story.</a:t>
            </a:r>
          </a:p>
          <a:p>
            <a:pPr marR="0" lvl="0">
              <a:lnSpc>
                <a:spcPct val="107000"/>
              </a:lnSpc>
              <a:spcBef>
                <a:spcPts val="0"/>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Create visual representations of set and costume designs based on opera adaptation pitches.</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6FC2B6-C84A-D0A1-718D-8936994EAF19}"/>
              </a:ext>
            </a:extLst>
          </p:cNvPr>
          <p:cNvSpPr txBox="1"/>
          <p:nvPr/>
        </p:nvSpPr>
        <p:spPr>
          <a:xfrm>
            <a:off x="307144" y="983725"/>
            <a:ext cx="11577709" cy="584775"/>
          </a:xfrm>
          <a:prstGeom prst="rect">
            <a:avLst/>
          </a:prstGeom>
          <a:noFill/>
        </p:spPr>
        <p:txBody>
          <a:bodyPr wrap="square">
            <a:spAutoFit/>
          </a:bodyPr>
          <a:lstStyle/>
          <a:p>
            <a:r>
              <a:rPr lang="en-US" sz="3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does </a:t>
            </a:r>
            <a:r>
              <a:rPr lang="en-US" sz="3200" b="1" i="1" dirty="0">
                <a:solidFill>
                  <a:srgbClr val="000000"/>
                </a:solidFill>
                <a:latin typeface="Arial" panose="020B0604020202020204" pitchFamily="34" charset="0"/>
                <a:ea typeface="Calibri" panose="020F0502020204030204" pitchFamily="34" charset="0"/>
                <a:cs typeface="Arial" panose="020B0604020202020204" pitchFamily="34" charset="0"/>
              </a:rPr>
              <a:t>production</a:t>
            </a:r>
            <a:r>
              <a:rPr lang="en-US" sz="3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visual design aid in storytelling?</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45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B37737-D828-73C3-D46D-31021D9961C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Elements of Design</a:t>
            </a:r>
          </a:p>
        </p:txBody>
      </p:sp>
      <p:sp>
        <p:nvSpPr>
          <p:cNvPr id="9" name="TextBox 8">
            <a:extLst>
              <a:ext uri="{FF2B5EF4-FFF2-40B4-BE49-F238E27FC236}">
                <a16:creationId xmlns:a16="http://schemas.microsoft.com/office/drawing/2014/main" id="{2EA1EDAA-4AF6-F46F-D455-F9CD2FFAAF0D}"/>
              </a:ext>
            </a:extLst>
          </p:cNvPr>
          <p:cNvSpPr txBox="1"/>
          <p:nvPr/>
        </p:nvSpPr>
        <p:spPr>
          <a:xfrm>
            <a:off x="56787" y="5182314"/>
            <a:ext cx="5804262" cy="116955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Color and Line: </a:t>
            </a:r>
          </a:p>
          <a:p>
            <a:r>
              <a:rPr lang="en-US" sz="1400" dirty="0">
                <a:latin typeface="Arial" panose="020B0604020202020204" pitchFamily="34" charset="0"/>
                <a:cs typeface="Arial" panose="020B0604020202020204" pitchFamily="34" charset="0"/>
              </a:rPr>
              <a:t>The two families’ contrasting costumes of red and blue provide the only color and pop against the neutrals in the set, soldiers, and townspeople costumes. The element of line is used to frame the set and bring focus to the center of the stage.</a:t>
            </a:r>
          </a:p>
        </p:txBody>
      </p:sp>
      <p:sp>
        <p:nvSpPr>
          <p:cNvPr id="14" name="TextBox 13">
            <a:extLst>
              <a:ext uri="{FF2B5EF4-FFF2-40B4-BE49-F238E27FC236}">
                <a16:creationId xmlns:a16="http://schemas.microsoft.com/office/drawing/2014/main" id="{5890179D-9E56-E6C4-652C-1CC2993D8460}"/>
              </a:ext>
            </a:extLst>
          </p:cNvPr>
          <p:cNvSpPr txBox="1"/>
          <p:nvPr/>
        </p:nvSpPr>
        <p:spPr>
          <a:xfrm>
            <a:off x="10646477" y="3310505"/>
            <a:ext cx="1645704" cy="215444"/>
          </a:xfrm>
          <a:prstGeom prst="rect">
            <a:avLst/>
          </a:prstGeom>
          <a:noFill/>
        </p:spPr>
        <p:txBody>
          <a:bodyPr wrap="square" rtlCol="0">
            <a:spAutoFit/>
          </a:bodyPr>
          <a:lstStyle/>
          <a:p>
            <a:r>
              <a:rPr lang="en-US" sz="800" dirty="0">
                <a:solidFill>
                  <a:schemeClr val="bg1"/>
                </a:solidFill>
              </a:rPr>
              <a:t>Romeo &amp; Juliet Boston Lyric Opera</a:t>
            </a:r>
          </a:p>
        </p:txBody>
      </p:sp>
      <p:pic>
        <p:nvPicPr>
          <p:cNvPr id="16" name="Picture 15" descr="A person standing in front of a stage&#10;&#10;Description automatically generated">
            <a:extLst>
              <a:ext uri="{FF2B5EF4-FFF2-40B4-BE49-F238E27FC236}">
                <a16:creationId xmlns:a16="http://schemas.microsoft.com/office/drawing/2014/main" id="{D214EA0E-55A7-53BD-7DFB-097B8ACDF18A}"/>
              </a:ext>
            </a:extLst>
          </p:cNvPr>
          <p:cNvPicPr>
            <a:picLocks noChangeAspect="1"/>
          </p:cNvPicPr>
          <p:nvPr/>
        </p:nvPicPr>
        <p:blipFill rotWithShape="1">
          <a:blip r:embed="rId2">
            <a:extLst>
              <a:ext uri="{28A0092B-C50C-407E-A947-70E740481C1C}">
                <a14:useLocalDpi xmlns:a14="http://schemas.microsoft.com/office/drawing/2010/main" val="0"/>
              </a:ext>
            </a:extLst>
          </a:blip>
          <a:srcRect t="13108"/>
          <a:stretch/>
        </p:blipFill>
        <p:spPr>
          <a:xfrm>
            <a:off x="6096000" y="1529476"/>
            <a:ext cx="6023165" cy="3516842"/>
          </a:xfrm>
          <a:prstGeom prst="rect">
            <a:avLst/>
          </a:prstGeom>
        </p:spPr>
      </p:pic>
      <p:sp>
        <p:nvSpPr>
          <p:cNvPr id="18" name="TextBox 17">
            <a:extLst>
              <a:ext uri="{FF2B5EF4-FFF2-40B4-BE49-F238E27FC236}">
                <a16:creationId xmlns:a16="http://schemas.microsoft.com/office/drawing/2014/main" id="{B3F7D0E3-99D8-5BF2-B6D8-307DD826366E}"/>
              </a:ext>
            </a:extLst>
          </p:cNvPr>
          <p:cNvSpPr txBox="1"/>
          <p:nvPr/>
        </p:nvSpPr>
        <p:spPr>
          <a:xfrm>
            <a:off x="6051468" y="5046318"/>
            <a:ext cx="5804262" cy="954107"/>
          </a:xfrm>
          <a:prstGeom prst="rect">
            <a:avLst/>
          </a:prstGeom>
          <a:noFill/>
        </p:spPr>
        <p:txBody>
          <a:bodyPr wrap="square" rtlCol="0">
            <a:spAutoFit/>
          </a:bodyPr>
          <a:lstStyle/>
          <a:p>
            <a:pPr algn="just"/>
            <a:r>
              <a:rPr lang="en-US" sz="1400" b="1" dirty="0">
                <a:latin typeface="Arial" panose="020B0604020202020204" pitchFamily="34" charset="0"/>
                <a:cs typeface="Arial" panose="020B0604020202020204" pitchFamily="34" charset="0"/>
              </a:rPr>
              <a:t>Space and Texture:</a:t>
            </a:r>
          </a:p>
          <a:p>
            <a:r>
              <a:rPr lang="en-US" sz="1400" dirty="0">
                <a:latin typeface="Arial" panose="020B0604020202020204" pitchFamily="34" charset="0"/>
                <a:cs typeface="Arial" panose="020B0604020202020204" pitchFamily="34" charset="0"/>
              </a:rPr>
              <a:t>With the tower balcony as the only physical element, the stage feels spacious. Projections of stars and sky add texture, creating a dark yet dreamy, otherworldly atmosphere.</a:t>
            </a:r>
          </a:p>
        </p:txBody>
      </p:sp>
      <p:pic>
        <p:nvPicPr>
          <p:cNvPr id="19" name="Picture 18" descr="A group of people on a stage&#10;&#10;Description automatically generated">
            <a:extLst>
              <a:ext uri="{FF2B5EF4-FFF2-40B4-BE49-F238E27FC236}">
                <a16:creationId xmlns:a16="http://schemas.microsoft.com/office/drawing/2014/main" id="{AACBD61C-344A-4686-C421-79CE150B8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5" y="1529476"/>
            <a:ext cx="5978633" cy="3516842"/>
          </a:xfrm>
          <a:prstGeom prst="rect">
            <a:avLst/>
          </a:prstGeom>
        </p:spPr>
      </p:pic>
      <p:sp>
        <p:nvSpPr>
          <p:cNvPr id="2" name="TextBox 1">
            <a:extLst>
              <a:ext uri="{FF2B5EF4-FFF2-40B4-BE49-F238E27FC236}">
                <a16:creationId xmlns:a16="http://schemas.microsoft.com/office/drawing/2014/main" id="{2CD8CFE9-DC79-C274-5467-70BD3B05D6BE}"/>
              </a:ext>
            </a:extLst>
          </p:cNvPr>
          <p:cNvSpPr txBox="1"/>
          <p:nvPr/>
        </p:nvSpPr>
        <p:spPr>
          <a:xfrm>
            <a:off x="6096000" y="4830874"/>
            <a:ext cx="3563328" cy="215444"/>
          </a:xfrm>
          <a:prstGeom prst="rect">
            <a:avLst/>
          </a:prstGeom>
          <a:noFill/>
        </p:spPr>
        <p:txBody>
          <a:bodyPr wrap="square" rtlCol="0">
            <a:spAutoFit/>
          </a:bodyPr>
          <a:lstStyle/>
          <a:p>
            <a:r>
              <a:rPr lang="en-US" sz="800" i="1" dirty="0" err="1">
                <a:solidFill>
                  <a:schemeClr val="bg1"/>
                </a:solidFill>
                <a:latin typeface="Arial" panose="020B0604020202020204" pitchFamily="34" charset="0"/>
                <a:cs typeface="Arial" panose="020B0604020202020204" pitchFamily="34" charset="0"/>
              </a:rPr>
              <a:t>Roméo</a:t>
            </a:r>
            <a:r>
              <a:rPr lang="en-US" sz="800" i="1" dirty="0">
                <a:solidFill>
                  <a:schemeClr val="bg1"/>
                </a:solidFill>
                <a:latin typeface="Arial" panose="020B0604020202020204" pitchFamily="34" charset="0"/>
                <a:cs typeface="Arial" panose="020B0604020202020204" pitchFamily="34" charset="0"/>
              </a:rPr>
              <a:t> &amp; Juliette, </a:t>
            </a:r>
            <a:r>
              <a:rPr lang="en-US" sz="800" dirty="0">
                <a:solidFill>
                  <a:schemeClr val="bg1"/>
                </a:solidFill>
                <a:latin typeface="Arial" panose="020B0604020202020204" pitchFamily="34" charset="0"/>
                <a:cs typeface="Arial" panose="020B0604020202020204" pitchFamily="34" charset="0"/>
              </a:rPr>
              <a:t>Arizona Opera (photo: Tim </a:t>
            </a:r>
            <a:r>
              <a:rPr lang="en-US" sz="800" dirty="0" err="1">
                <a:solidFill>
                  <a:schemeClr val="bg1"/>
                </a:solidFill>
                <a:latin typeface="Arial" panose="020B0604020202020204" pitchFamily="34" charset="0"/>
                <a:cs typeface="Arial" panose="020B0604020202020204" pitchFamily="34" charset="0"/>
              </a:rPr>
              <a:t>Trumble</a:t>
            </a:r>
            <a:r>
              <a:rPr lang="en-US" sz="800" dirty="0">
                <a:solidFill>
                  <a:schemeClr val="bg1"/>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ECC2DF0D-2DDA-EEF1-7A90-33709AD24DEC}"/>
              </a:ext>
            </a:extLst>
          </p:cNvPr>
          <p:cNvSpPr txBox="1"/>
          <p:nvPr/>
        </p:nvSpPr>
        <p:spPr>
          <a:xfrm>
            <a:off x="72835" y="5020895"/>
            <a:ext cx="4160839" cy="21544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Romeo and Juliet, </a:t>
            </a:r>
            <a:r>
              <a:rPr lang="en-US" sz="800" dirty="0">
                <a:latin typeface="Arial" panose="020B0604020202020204" pitchFamily="34" charset="0"/>
                <a:cs typeface="Arial" panose="020B0604020202020204" pitchFamily="34" charset="0"/>
              </a:rPr>
              <a:t>San Francisco Opera (photo: courtesy of San Francisco Opera)</a:t>
            </a:r>
          </a:p>
        </p:txBody>
      </p:sp>
    </p:spTree>
    <p:extLst>
      <p:ext uri="{BB962C8B-B14F-4D97-AF65-F5344CB8AC3E}">
        <p14:creationId xmlns:p14="http://schemas.microsoft.com/office/powerpoint/2010/main" val="14521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p:nvPr/>
        </p:nvSpPr>
        <p:spPr>
          <a:xfrm>
            <a:off x="603249" y="1935325"/>
            <a:ext cx="10515600" cy="3576369"/>
          </a:xfrm>
          <a:prstGeom prst="rect">
            <a:avLst/>
          </a:prstGeom>
          <a:noFill/>
          <a:ln>
            <a:noFill/>
          </a:ln>
        </p:spPr>
        <p:txBody>
          <a:bodyPr spcFirstLastPara="1" wrap="square" lIns="91425" tIns="45700" rIns="91425" bIns="45700" anchor="t" anchorCtr="0">
            <a:normAutofit lnSpcReduction="10000"/>
          </a:bodyPr>
          <a:lstStyle/>
          <a:p>
            <a:pPr marL="457200" marR="0" lvl="1" indent="0" algn="l" rtl="0">
              <a:lnSpc>
                <a:spcPct val="107000"/>
              </a:lnSpc>
              <a:spcBef>
                <a:spcPts val="0"/>
              </a:spcBef>
              <a:spcAft>
                <a:spcPts val="0"/>
              </a:spcAft>
              <a:buClr>
                <a:srgbClr val="000000"/>
              </a:buClr>
              <a:buSzPts val="3200"/>
              <a:buFont typeface="Arial"/>
              <a:buNone/>
            </a:pPr>
            <a:r>
              <a:rPr lang="en-US" sz="3200" b="0" i="0" u="none" strike="noStrike" cap="none" dirty="0">
                <a:solidFill>
                  <a:srgbClr val="000000"/>
                </a:solidFill>
                <a:highlight>
                  <a:srgbClr val="FFFFFF"/>
                </a:highlight>
                <a:latin typeface="Arial"/>
                <a:ea typeface="Arial"/>
                <a:cs typeface="Arial"/>
                <a:sym typeface="Arial"/>
              </a:rPr>
              <a:t>Consider all that was discussed when designing your production: color, mood, textures, spaces/places, etc.</a:t>
            </a:r>
            <a:endParaRPr dirty="0"/>
          </a:p>
          <a:p>
            <a:pPr marL="457200" marR="0" lvl="1" indent="0" algn="l" rtl="0">
              <a:lnSpc>
                <a:spcPct val="107000"/>
              </a:lnSpc>
              <a:spcBef>
                <a:spcPts val="0"/>
              </a:spcBef>
              <a:spcAft>
                <a:spcPts val="0"/>
              </a:spcAft>
              <a:buClr>
                <a:schemeClr val="dk1"/>
              </a:buClr>
              <a:buSzPts val="3200"/>
              <a:buFont typeface="Arial"/>
              <a:buNone/>
            </a:pPr>
            <a:endParaRPr sz="3200" b="0" i="0" u="none" strike="noStrike" cap="none" dirty="0">
              <a:solidFill>
                <a:srgbClr val="000000"/>
              </a:solidFill>
              <a:highlight>
                <a:srgbClr val="FFFFFF"/>
              </a:highlight>
              <a:latin typeface="Arial"/>
              <a:ea typeface="Arial"/>
              <a:cs typeface="Arial"/>
              <a:sym typeface="Arial"/>
            </a:endParaRPr>
          </a:p>
          <a:p>
            <a:pPr marL="457200" marR="0" lvl="1" indent="0" algn="l" rtl="0">
              <a:lnSpc>
                <a:spcPct val="107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Production design should include:</a:t>
            </a:r>
            <a:endParaRPr sz="3200" b="0" i="0" u="none" strike="noStrike" cap="none" dirty="0">
              <a:solidFill>
                <a:schemeClr val="dk1"/>
              </a:solidFill>
              <a:latin typeface="Arial"/>
              <a:ea typeface="Arial"/>
              <a:cs typeface="Arial"/>
              <a:sym typeface="Arial"/>
            </a:endParaRPr>
          </a:p>
          <a:p>
            <a:pPr marL="914400" marR="0" lvl="1" indent="-457200" algn="l" rtl="0">
              <a:lnSpc>
                <a:spcPct val="107000"/>
              </a:lnSpc>
              <a:spcBef>
                <a:spcPts val="800"/>
              </a:spcBef>
              <a:spcAft>
                <a:spcPts val="0"/>
              </a:spcAft>
              <a:buClr>
                <a:schemeClr val="dk1"/>
              </a:buClr>
              <a:buSzPts val="3200"/>
              <a:buFont typeface="Courier New" panose="02070309020205020404" pitchFamily="49" charset="0"/>
              <a:buChar char="o"/>
            </a:pPr>
            <a:r>
              <a:rPr lang="en-US" sz="3200" b="0" i="0" u="none" strike="noStrike" cap="none" dirty="0">
                <a:solidFill>
                  <a:schemeClr val="dk1"/>
                </a:solidFill>
                <a:latin typeface="Arial"/>
                <a:ea typeface="Arial"/>
                <a:cs typeface="Arial"/>
                <a:sym typeface="Arial"/>
              </a:rPr>
              <a:t>Set and costume designs based on your opera adaptation pitch</a:t>
            </a:r>
            <a:endParaRPr sz="3200" b="0" i="0" u="none" strike="noStrike" cap="none" dirty="0">
              <a:solidFill>
                <a:schemeClr val="dk1"/>
              </a:solidFill>
              <a:latin typeface="Arial"/>
              <a:ea typeface="Arial"/>
              <a:cs typeface="Arial"/>
              <a:sym typeface="Arial"/>
            </a:endParaRPr>
          </a:p>
          <a:p>
            <a:pPr marL="914400" marR="0" lvl="1" indent="-457200" algn="l" rtl="0">
              <a:lnSpc>
                <a:spcPct val="107000"/>
              </a:lnSpc>
              <a:spcBef>
                <a:spcPts val="0"/>
              </a:spcBef>
              <a:spcAft>
                <a:spcPts val="0"/>
              </a:spcAft>
              <a:buClr>
                <a:srgbClr val="000000"/>
              </a:buClr>
              <a:buSzPts val="3200"/>
              <a:buFont typeface="Courier New" panose="02070309020205020404" pitchFamily="49" charset="0"/>
              <a:buChar char="o"/>
            </a:pPr>
            <a:r>
              <a:rPr lang="en-US" sz="3200" b="0" i="0" u="none" strike="noStrike" cap="none" dirty="0">
                <a:solidFill>
                  <a:srgbClr val="000000"/>
                </a:solidFill>
                <a:highlight>
                  <a:srgbClr val="FFFFFF"/>
                </a:highlight>
                <a:latin typeface="Arial"/>
                <a:ea typeface="Arial"/>
                <a:cs typeface="Arial"/>
                <a:sym typeface="Arial"/>
              </a:rPr>
              <a:t>At least 3 elements of design in your work</a:t>
            </a:r>
            <a:endParaRPr sz="3200" b="0" i="0" u="none" strike="noStrike" cap="none" dirty="0">
              <a:solidFill>
                <a:schemeClr val="dk1"/>
              </a:solidFill>
              <a:latin typeface="Arial"/>
              <a:ea typeface="Arial"/>
              <a:cs typeface="Arial"/>
              <a:sym typeface="Arial"/>
            </a:endParaRPr>
          </a:p>
          <a:p>
            <a:pPr marL="457200" marR="0" lvl="1" indent="0" algn="ctr"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Cambria"/>
              <a:ea typeface="Cambria"/>
              <a:cs typeface="Cambria"/>
              <a:sym typeface="Cambria"/>
            </a:endParaRPr>
          </a:p>
        </p:txBody>
      </p:sp>
      <p:pic>
        <p:nvPicPr>
          <p:cNvPr id="218" name="Google Shape;218;p21" descr="Pencil with solid fill"/>
          <p:cNvPicPr preferRelativeResize="0"/>
          <p:nvPr/>
        </p:nvPicPr>
        <p:blipFill rotWithShape="1">
          <a:blip r:embed="rId3">
            <a:alphaModFix/>
          </a:blip>
          <a:srcRect/>
          <a:stretch/>
        </p:blipFill>
        <p:spPr>
          <a:xfrm>
            <a:off x="9368253" y="532087"/>
            <a:ext cx="914400" cy="914400"/>
          </a:xfrm>
          <a:prstGeom prst="rect">
            <a:avLst/>
          </a:prstGeom>
          <a:noFill/>
          <a:ln>
            <a:noFill/>
          </a:ln>
        </p:spPr>
      </p:pic>
      <p:sp>
        <p:nvSpPr>
          <p:cNvPr id="219" name="Google Shape;219;p21"/>
          <p:cNvSpPr txBox="1"/>
          <p:nvPr/>
        </p:nvSpPr>
        <p:spPr>
          <a:xfrm>
            <a:off x="368299" y="266077"/>
            <a:ext cx="10985500" cy="1181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800"/>
              <a:buFont typeface="Arial"/>
              <a:buNone/>
            </a:pPr>
            <a:r>
              <a:rPr lang="en-US" sz="4800" b="1">
                <a:solidFill>
                  <a:schemeClr val="dk1"/>
                </a:solidFill>
                <a:latin typeface="Arial"/>
                <a:ea typeface="Arial"/>
                <a:cs typeface="Arial"/>
                <a:sym typeface="Arial"/>
              </a:rPr>
              <a:t>Production Design Guidelines</a:t>
            </a:r>
            <a:endParaRPr/>
          </a:p>
        </p:txBody>
      </p:sp>
    </p:spTree>
    <p:extLst>
      <p:ext uri="{BB962C8B-B14F-4D97-AF65-F5344CB8AC3E}">
        <p14:creationId xmlns:p14="http://schemas.microsoft.com/office/powerpoint/2010/main" val="397758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57403D5-8AF7-C731-76D5-276EB2BBD78F}"/>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Examples </a:t>
            </a:r>
          </a:p>
        </p:txBody>
      </p:sp>
      <p:pic>
        <p:nvPicPr>
          <p:cNvPr id="5" name="Picture 4" descr="A person holding a sword to another person&#10;&#10;Description automatically generated">
            <a:extLst>
              <a:ext uri="{FF2B5EF4-FFF2-40B4-BE49-F238E27FC236}">
                <a16:creationId xmlns:a16="http://schemas.microsoft.com/office/drawing/2014/main" id="{4A13A2CB-5CA9-748B-1514-F6726AD18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45" y="2094086"/>
            <a:ext cx="5752503" cy="3835002"/>
          </a:xfrm>
          <a:prstGeom prst="rect">
            <a:avLst/>
          </a:prstGeom>
        </p:spPr>
      </p:pic>
      <p:pic>
        <p:nvPicPr>
          <p:cNvPr id="8" name="Picture 7" descr="A person holding a sword in front of a crowd&#10;&#10;Description automatically generated">
            <a:extLst>
              <a:ext uri="{FF2B5EF4-FFF2-40B4-BE49-F238E27FC236}">
                <a16:creationId xmlns:a16="http://schemas.microsoft.com/office/drawing/2014/main" id="{2D456F56-15B8-76F2-1574-883B26A3B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770" y="2094086"/>
            <a:ext cx="6119685" cy="3835002"/>
          </a:xfrm>
          <a:prstGeom prst="rect">
            <a:avLst/>
          </a:prstGeom>
        </p:spPr>
      </p:pic>
      <p:sp>
        <p:nvSpPr>
          <p:cNvPr id="9" name="TextBox 8">
            <a:extLst>
              <a:ext uri="{FF2B5EF4-FFF2-40B4-BE49-F238E27FC236}">
                <a16:creationId xmlns:a16="http://schemas.microsoft.com/office/drawing/2014/main" id="{D3ECE82A-3FFF-4528-C29B-D1D403BBB77D}"/>
              </a:ext>
            </a:extLst>
          </p:cNvPr>
          <p:cNvSpPr txBox="1"/>
          <p:nvPr/>
        </p:nvSpPr>
        <p:spPr>
          <a:xfrm>
            <a:off x="5963770" y="5713644"/>
            <a:ext cx="4544144" cy="215444"/>
          </a:xfrm>
          <a:prstGeom prst="rect">
            <a:avLst/>
          </a:prstGeom>
          <a:noFill/>
        </p:spPr>
        <p:txBody>
          <a:bodyPr wrap="square" rtlCol="0">
            <a:spAutoFit/>
          </a:bodyPr>
          <a:lstStyle/>
          <a:p>
            <a:r>
              <a:rPr lang="en-US" sz="800" i="1" dirty="0" err="1">
                <a:solidFill>
                  <a:schemeClr val="bg1"/>
                </a:solidFill>
                <a:latin typeface="Arial" panose="020B0604020202020204" pitchFamily="34" charset="0"/>
                <a:cs typeface="Arial" panose="020B0604020202020204" pitchFamily="34" charset="0"/>
              </a:rPr>
              <a:t>Roméo</a:t>
            </a:r>
            <a:r>
              <a:rPr lang="en-US" sz="800" i="1" dirty="0">
                <a:solidFill>
                  <a:schemeClr val="bg1"/>
                </a:solidFill>
                <a:latin typeface="Arial" panose="020B0604020202020204" pitchFamily="34" charset="0"/>
                <a:cs typeface="Arial" panose="020B0604020202020204" pitchFamily="34" charset="0"/>
              </a:rPr>
              <a:t> et Juliette, </a:t>
            </a:r>
            <a:r>
              <a:rPr lang="en-US" sz="800" dirty="0">
                <a:solidFill>
                  <a:schemeClr val="bg1"/>
                </a:solidFill>
                <a:latin typeface="Arial" panose="020B0604020202020204" pitchFamily="34" charset="0"/>
                <a:cs typeface="Arial" panose="020B0604020202020204" pitchFamily="34" charset="0"/>
              </a:rPr>
              <a:t>Lyric Opera of Chicago</a:t>
            </a:r>
            <a:r>
              <a:rPr lang="fr-FR" sz="800" dirty="0">
                <a:solidFill>
                  <a:schemeClr val="bg1"/>
                </a:solidFill>
                <a:latin typeface="Arial" panose="020B0604020202020204" pitchFamily="34" charset="0"/>
                <a:cs typeface="Arial" panose="020B0604020202020204" pitchFamily="34" charset="0"/>
              </a:rPr>
              <a:t> (photo: Andrew </a:t>
            </a:r>
            <a:r>
              <a:rPr lang="fr-FR" sz="800" dirty="0" err="1">
                <a:solidFill>
                  <a:schemeClr val="bg1"/>
                </a:solidFill>
                <a:latin typeface="Arial" panose="020B0604020202020204" pitchFamily="34" charset="0"/>
                <a:cs typeface="Arial" panose="020B0604020202020204" pitchFamily="34" charset="0"/>
              </a:rPr>
              <a:t>Cioffi</a:t>
            </a:r>
            <a:r>
              <a:rPr lang="fr-FR" sz="800" dirty="0">
                <a:solidFill>
                  <a:schemeClr val="bg1"/>
                </a:solidFill>
                <a:latin typeface="Arial" panose="020B0604020202020204" pitchFamily="34" charset="0"/>
                <a:cs typeface="Arial" panose="020B0604020202020204" pitchFamily="34" charset="0"/>
              </a:rPr>
              <a:t>)</a:t>
            </a:r>
            <a:endParaRPr lang="en-US" sz="800" dirty="0">
              <a:solidFill>
                <a:schemeClr val="bg1"/>
              </a:solidFill>
            </a:endParaRPr>
          </a:p>
        </p:txBody>
      </p:sp>
      <p:sp>
        <p:nvSpPr>
          <p:cNvPr id="14" name="TextBox 13">
            <a:extLst>
              <a:ext uri="{FF2B5EF4-FFF2-40B4-BE49-F238E27FC236}">
                <a16:creationId xmlns:a16="http://schemas.microsoft.com/office/drawing/2014/main" id="{35F144D6-1793-610C-F958-4696AD52B13F}"/>
              </a:ext>
            </a:extLst>
          </p:cNvPr>
          <p:cNvSpPr txBox="1"/>
          <p:nvPr/>
        </p:nvSpPr>
        <p:spPr>
          <a:xfrm>
            <a:off x="108545" y="5713644"/>
            <a:ext cx="4010321"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Romeo &amp; Juliet</a:t>
            </a:r>
            <a:r>
              <a:rPr lang="en-US" sz="800" dirty="0">
                <a:solidFill>
                  <a:schemeClr val="bg1"/>
                </a:solidFill>
                <a:latin typeface="Arial" panose="020B0604020202020204" pitchFamily="34" charset="0"/>
                <a:cs typeface="Arial" panose="020B0604020202020204" pitchFamily="34" charset="0"/>
              </a:rPr>
              <a:t>, Boston Lyric Opera (photo: Nile Scott)</a:t>
            </a:r>
          </a:p>
        </p:txBody>
      </p:sp>
      <p:sp>
        <p:nvSpPr>
          <p:cNvPr id="17" name="TextBox 16">
            <a:extLst>
              <a:ext uri="{FF2B5EF4-FFF2-40B4-BE49-F238E27FC236}">
                <a16:creationId xmlns:a16="http://schemas.microsoft.com/office/drawing/2014/main" id="{AC5BBE37-35EF-35EF-B03B-2A6149C61EA8}"/>
              </a:ext>
            </a:extLst>
          </p:cNvPr>
          <p:cNvSpPr txBox="1"/>
          <p:nvPr/>
        </p:nvSpPr>
        <p:spPr>
          <a:xfrm>
            <a:off x="1296531" y="1548777"/>
            <a:ext cx="9129033" cy="727700"/>
          </a:xfrm>
          <a:prstGeom prst="rect">
            <a:avLst/>
          </a:prstGeom>
          <a:noFill/>
        </p:spPr>
        <p:txBody>
          <a:bodyPr wrap="square">
            <a:spAutoFit/>
          </a:bodyPr>
          <a:lstStyle/>
          <a:p>
            <a:pPr algn="ctr">
              <a:lnSpc>
                <a:spcPct val="107000"/>
              </a:lnSpc>
              <a:spcBef>
                <a:spcPts val="525"/>
              </a:spcBef>
            </a:pP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III: Scene 2, No. 13 </a:t>
            </a:r>
            <a:r>
              <a:rPr lang="en-US" sz="1800" b="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kern="100" dirty="0">
                <a:solidFill>
                  <a:srgbClr val="000000"/>
                </a:solidFill>
                <a:latin typeface="Arial" panose="020B0604020202020204" pitchFamily="34" charset="0"/>
                <a:ea typeface="Calibri" panose="020F0502020204030204" pitchFamily="34" charset="0"/>
                <a:cs typeface="Arial" panose="020B0604020202020204" pitchFamily="34" charset="0"/>
              </a:rPr>
              <a:t>Mercutio and Tybalt dueling, before Romeo steps in.</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525"/>
              </a:spcBef>
              <a:spcAft>
                <a:spcPts val="0"/>
              </a:spcAft>
            </a:pP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6909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B9CF8B-E637-7EE2-128C-184C421C303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Examples</a:t>
            </a:r>
          </a:p>
        </p:txBody>
      </p:sp>
      <p:pic>
        <p:nvPicPr>
          <p:cNvPr id="7" name="Graphic 6" descr="Pencil with solid fill">
            <a:extLst>
              <a:ext uri="{FF2B5EF4-FFF2-40B4-BE49-F238E27FC236}">
                <a16:creationId xmlns:a16="http://schemas.microsoft.com/office/drawing/2014/main" id="{29FB4D48-53EC-AEC5-0E4B-50E445477D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6083" y="532777"/>
            <a:ext cx="914400" cy="914400"/>
          </a:xfrm>
          <a:prstGeom prst="rect">
            <a:avLst/>
          </a:prstGeom>
        </p:spPr>
      </p:pic>
      <p:pic>
        <p:nvPicPr>
          <p:cNvPr id="4" name="Picture 3" descr="A collage of images of people on a beach&#10;&#10;Description automatically generated">
            <a:extLst>
              <a:ext uri="{FF2B5EF4-FFF2-40B4-BE49-F238E27FC236}">
                <a16:creationId xmlns:a16="http://schemas.microsoft.com/office/drawing/2014/main" id="{64665209-23FC-DBC2-320A-44D963A0A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76" y="1594917"/>
            <a:ext cx="5876647" cy="3305615"/>
          </a:xfrm>
          <a:prstGeom prst="rect">
            <a:avLst/>
          </a:prstGeom>
        </p:spPr>
      </p:pic>
      <p:sp>
        <p:nvSpPr>
          <p:cNvPr id="6" name="TextBox 5">
            <a:extLst>
              <a:ext uri="{FF2B5EF4-FFF2-40B4-BE49-F238E27FC236}">
                <a16:creationId xmlns:a16="http://schemas.microsoft.com/office/drawing/2014/main" id="{9F50E94E-16E6-6D24-AB5E-D7F56B89BFEB}"/>
              </a:ext>
            </a:extLst>
          </p:cNvPr>
          <p:cNvSpPr txBox="1"/>
          <p:nvPr/>
        </p:nvSpPr>
        <p:spPr>
          <a:xfrm>
            <a:off x="126076" y="4847192"/>
            <a:ext cx="5785538"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Mood/concept board for </a:t>
            </a:r>
            <a:r>
              <a:rPr lang="en-US" sz="1400" i="1" kern="100" dirty="0" err="1">
                <a:effectLst/>
                <a:latin typeface="Arial" panose="020B0604020202020204" pitchFamily="34" charset="0"/>
                <a:ea typeface="Aptos" panose="020B0004020202020204" pitchFamily="34" charset="0"/>
                <a:cs typeface="Arial" panose="020B0604020202020204" pitchFamily="34" charset="0"/>
              </a:rPr>
              <a:t>Roméo</a:t>
            </a:r>
            <a:r>
              <a:rPr lang="en-US" sz="1400" i="1" kern="100" dirty="0">
                <a:effectLst/>
                <a:latin typeface="Arial" panose="020B0604020202020204" pitchFamily="34" charset="0"/>
                <a:ea typeface="Aptos" panose="020B0004020202020204" pitchFamily="34" charset="0"/>
                <a:cs typeface="Arial" panose="020B0604020202020204" pitchFamily="34" charset="0"/>
              </a:rPr>
              <a:t> et Juliette </a:t>
            </a:r>
            <a:r>
              <a:rPr lang="en-US" sz="1400" dirty="0">
                <a:latin typeface="Arial" panose="020B0604020202020204" pitchFamily="34" charset="0"/>
                <a:cs typeface="Arial" panose="020B0604020202020204" pitchFamily="34" charset="0"/>
              </a:rPr>
              <a:t>in 1960’s Italian Riviera. The aesthetic captures the charm and elegance of that era, with a Mediterranean atmosphere and 1960’s fashion that complements the romantic and tragic tones of the story.  </a:t>
            </a:r>
          </a:p>
        </p:txBody>
      </p:sp>
      <p:sp>
        <p:nvSpPr>
          <p:cNvPr id="2" name="TextBox 1">
            <a:extLst>
              <a:ext uri="{FF2B5EF4-FFF2-40B4-BE49-F238E27FC236}">
                <a16:creationId xmlns:a16="http://schemas.microsoft.com/office/drawing/2014/main" id="{574DC9AC-9800-5842-65CA-9DCAB51DD98B}"/>
              </a:ext>
            </a:extLst>
          </p:cNvPr>
          <p:cNvSpPr txBox="1"/>
          <p:nvPr/>
        </p:nvSpPr>
        <p:spPr>
          <a:xfrm>
            <a:off x="6051485" y="6041231"/>
            <a:ext cx="44595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Images generated using AI</a:t>
            </a:r>
          </a:p>
        </p:txBody>
      </p:sp>
      <p:pic>
        <p:nvPicPr>
          <p:cNvPr id="8" name="Picture 7" descr="A fountain in a courtyard with buildings and scooters&#10;&#10;Description automatically generated">
            <a:extLst>
              <a:ext uri="{FF2B5EF4-FFF2-40B4-BE49-F238E27FC236}">
                <a16:creationId xmlns:a16="http://schemas.microsoft.com/office/drawing/2014/main" id="{6901C961-3134-4053-71C7-27CF278EF4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1485" y="2629846"/>
            <a:ext cx="5969924" cy="3411385"/>
          </a:xfrm>
          <a:prstGeom prst="rect">
            <a:avLst/>
          </a:prstGeom>
        </p:spPr>
      </p:pic>
      <p:sp>
        <p:nvSpPr>
          <p:cNvPr id="13" name="TextBox 12">
            <a:extLst>
              <a:ext uri="{FF2B5EF4-FFF2-40B4-BE49-F238E27FC236}">
                <a16:creationId xmlns:a16="http://schemas.microsoft.com/office/drawing/2014/main" id="{16B27410-2BA0-769A-1D3C-8817E0A3F837}"/>
              </a:ext>
            </a:extLst>
          </p:cNvPr>
          <p:cNvSpPr txBox="1"/>
          <p:nvPr/>
        </p:nvSpPr>
        <p:spPr>
          <a:xfrm>
            <a:off x="6095999" y="1692408"/>
            <a:ext cx="5969923" cy="95410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Set design depicts a picturesque town with warm, romantic pastel-colored buildings characteristic of Italian coastal architecture. A fountain at center stage, surrounded by Vespa scooters, evokes a lively community, the era, and serves as a focal point for the piazza.</a:t>
            </a:r>
          </a:p>
        </p:txBody>
      </p:sp>
    </p:spTree>
    <p:extLst>
      <p:ext uri="{BB962C8B-B14F-4D97-AF65-F5344CB8AC3E}">
        <p14:creationId xmlns:p14="http://schemas.microsoft.com/office/powerpoint/2010/main" val="398961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Pencil with solid fill">
            <a:extLst>
              <a:ext uri="{FF2B5EF4-FFF2-40B4-BE49-F238E27FC236}">
                <a16:creationId xmlns:a16="http://schemas.microsoft.com/office/drawing/2014/main" id="{995E8EDD-2FB8-C7A7-92E9-1CCD9089F0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399" y="532777"/>
            <a:ext cx="914400" cy="914400"/>
          </a:xfrm>
          <a:prstGeom prst="rect">
            <a:avLst/>
          </a:prstGeom>
        </p:spPr>
      </p:pic>
      <p:sp>
        <p:nvSpPr>
          <p:cNvPr id="5" name="Title 1">
            <a:extLst>
              <a:ext uri="{FF2B5EF4-FFF2-40B4-BE49-F238E27FC236}">
                <a16:creationId xmlns:a16="http://schemas.microsoft.com/office/drawing/2014/main" id="{2B81C01C-34FF-3CD5-02D4-8720DDD8FE2D}"/>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Questionnaire</a:t>
            </a:r>
          </a:p>
        </p:txBody>
      </p:sp>
      <p:sp>
        <p:nvSpPr>
          <p:cNvPr id="6" name="TextBox 5">
            <a:extLst>
              <a:ext uri="{FF2B5EF4-FFF2-40B4-BE49-F238E27FC236}">
                <a16:creationId xmlns:a16="http://schemas.microsoft.com/office/drawing/2014/main" id="{B9BB6574-CD7A-D647-11F6-7E6052CCB138}"/>
              </a:ext>
            </a:extLst>
          </p:cNvPr>
          <p:cNvSpPr txBox="1"/>
          <p:nvPr/>
        </p:nvSpPr>
        <p:spPr>
          <a:xfrm>
            <a:off x="406888" y="1838984"/>
            <a:ext cx="11378223" cy="4265142"/>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What are the reasons behind your choices? Are your choices based on the music, story, or libretto, and/or a combination of these?</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are you visually representing the time and location?</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are you visually communicating mood and emotion?</a:t>
            </a:r>
          </a:p>
          <a:p>
            <a:endParaRPr lang="en-US" sz="2400" dirty="0">
              <a:latin typeface="Georgia" panose="02040502050405020303" pitchFamily="18" charset="0"/>
            </a:endParaRPr>
          </a:p>
        </p:txBody>
      </p:sp>
    </p:spTree>
    <p:extLst>
      <p:ext uri="{BB962C8B-B14F-4D97-AF65-F5344CB8AC3E}">
        <p14:creationId xmlns:p14="http://schemas.microsoft.com/office/powerpoint/2010/main" val="361597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14EE7-9F66-5183-9F07-52B37472B6A9}"/>
              </a:ext>
            </a:extLst>
          </p:cNvPr>
          <p:cNvSpPr>
            <a:spLocks noGrp="1"/>
          </p:cNvSpPr>
          <p:nvPr>
            <p:ph type="title"/>
          </p:nvPr>
        </p:nvSpPr>
        <p:spPr>
          <a:xfrm>
            <a:off x="562428" y="2862262"/>
            <a:ext cx="10515600" cy="1133475"/>
          </a:xfrm>
        </p:spPr>
        <p:txBody>
          <a:bodyPr>
            <a:normAutofit/>
          </a:bodyPr>
          <a:lstStyle/>
          <a:p>
            <a:pPr algn="ctr"/>
            <a:r>
              <a:rPr lang="en-US" sz="6600" b="1" dirty="0">
                <a:latin typeface="Arial" panose="020B0604020202020204" pitchFamily="34" charset="0"/>
                <a:cs typeface="Arial" panose="020B0604020202020204" pitchFamily="34" charset="0"/>
              </a:rPr>
              <a:t>Present</a:t>
            </a:r>
          </a:p>
        </p:txBody>
      </p:sp>
      <p:pic>
        <p:nvPicPr>
          <p:cNvPr id="6" name="Graphic 5" descr="Drama with solid fill">
            <a:extLst>
              <a:ext uri="{FF2B5EF4-FFF2-40B4-BE49-F238E27FC236}">
                <a16:creationId xmlns:a16="http://schemas.microsoft.com/office/drawing/2014/main" id="{C53CF069-FDB4-CCC9-266E-A9F12F7C1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433" y="2971799"/>
            <a:ext cx="914400" cy="914400"/>
          </a:xfrm>
          <a:prstGeom prst="rect">
            <a:avLst/>
          </a:prstGeom>
        </p:spPr>
      </p:pic>
    </p:spTree>
    <p:extLst>
      <p:ext uri="{BB962C8B-B14F-4D97-AF65-F5344CB8AC3E}">
        <p14:creationId xmlns:p14="http://schemas.microsoft.com/office/powerpoint/2010/main" val="303051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33DB33B-BB53-399A-3066-17EB27CBF655}"/>
              </a:ext>
            </a:extLst>
          </p:cNvPr>
          <p:cNvSpPr txBox="1"/>
          <p:nvPr/>
        </p:nvSpPr>
        <p:spPr>
          <a:xfrm>
            <a:off x="406888" y="1838984"/>
            <a:ext cx="11378223" cy="3178434"/>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Share thoughts on the production design process.</a:t>
            </a: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has your experience with adapting a story visually change your perspective on storytelling or your approach to developing ideas?</a:t>
            </a:r>
          </a:p>
          <a:p>
            <a:endParaRPr lang="en-US" sz="2400" dirty="0">
              <a:latin typeface="Georgia" panose="02040502050405020303" pitchFamily="18" charset="0"/>
            </a:endParaRPr>
          </a:p>
        </p:txBody>
      </p:sp>
      <p:sp>
        <p:nvSpPr>
          <p:cNvPr id="13" name="Title 1">
            <a:extLst>
              <a:ext uri="{FF2B5EF4-FFF2-40B4-BE49-F238E27FC236}">
                <a16:creationId xmlns:a16="http://schemas.microsoft.com/office/drawing/2014/main" id="{41905ED5-66C6-45E8-7E8C-DA45D3818EB2}"/>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Reflection</a:t>
            </a:r>
          </a:p>
        </p:txBody>
      </p:sp>
      <p:pic>
        <p:nvPicPr>
          <p:cNvPr id="14" name="Graphic 13" descr="Group brainstorm outline">
            <a:extLst>
              <a:ext uri="{FF2B5EF4-FFF2-40B4-BE49-F238E27FC236}">
                <a16:creationId xmlns:a16="http://schemas.microsoft.com/office/drawing/2014/main" id="{D9A2F841-CEFE-6673-2BEF-A7172EB1F4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7584" y="532777"/>
            <a:ext cx="914400" cy="914400"/>
          </a:xfrm>
          <a:prstGeom prst="rect">
            <a:avLst/>
          </a:prstGeom>
        </p:spPr>
      </p:pic>
    </p:spTree>
    <p:extLst>
      <p:ext uri="{BB962C8B-B14F-4D97-AF65-F5344CB8AC3E}">
        <p14:creationId xmlns:p14="http://schemas.microsoft.com/office/powerpoint/2010/main" val="349129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72308" y="1973963"/>
            <a:ext cx="5486400" cy="1455037"/>
          </a:xfrm>
          <a:prstGeom prst="rect">
            <a:avLst/>
          </a:prstGeom>
        </p:spPr>
      </p:pic>
      <p:pic>
        <p:nvPicPr>
          <p:cNvPr id="4" name="Picture 3" descr="A white and orange logo&#10;&#10;Description automatically generated">
            <a:extLst>
              <a:ext uri="{FF2B5EF4-FFF2-40B4-BE49-F238E27FC236}">
                <a16:creationId xmlns:a16="http://schemas.microsoft.com/office/drawing/2014/main" id="{C0AD220C-A684-0D2B-28B6-BF6E23E46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235" y="3774340"/>
            <a:ext cx="2799266" cy="923369"/>
          </a:xfrm>
          <a:prstGeom prst="rect">
            <a:avLst/>
          </a:prstGeom>
        </p:spPr>
      </p:pic>
    </p:spTree>
    <p:extLst>
      <p:ext uri="{BB962C8B-B14F-4D97-AF65-F5344CB8AC3E}">
        <p14:creationId xmlns:p14="http://schemas.microsoft.com/office/powerpoint/2010/main" val="156440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usic notes with solid fill">
            <a:extLst>
              <a:ext uri="{FF2B5EF4-FFF2-40B4-BE49-F238E27FC236}">
                <a16:creationId xmlns:a16="http://schemas.microsoft.com/office/drawing/2014/main" id="{6A1D4AE9-A033-9294-234E-666E41E459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3864" y="418969"/>
            <a:ext cx="1466972" cy="1466972"/>
          </a:xfrm>
          <a:prstGeom prst="rect">
            <a:avLst/>
          </a:prstGeom>
        </p:spPr>
      </p:pic>
      <p:sp>
        <p:nvSpPr>
          <p:cNvPr id="6" name="TextBox 5">
            <a:extLst>
              <a:ext uri="{FF2B5EF4-FFF2-40B4-BE49-F238E27FC236}">
                <a16:creationId xmlns:a16="http://schemas.microsoft.com/office/drawing/2014/main" id="{F5889273-7D7E-A2AD-84A2-6C218AAD55EE}"/>
              </a:ext>
            </a:extLst>
          </p:cNvPr>
          <p:cNvSpPr txBox="1"/>
          <p:nvPr/>
        </p:nvSpPr>
        <p:spPr>
          <a:xfrm>
            <a:off x="452429" y="2256863"/>
            <a:ext cx="11287141" cy="1754326"/>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As you listen to the music, write down any colors, mood, spaces/places, textures, foods, etc. you can associate with the music.</a:t>
            </a:r>
          </a:p>
        </p:txBody>
      </p:sp>
      <p:sp>
        <p:nvSpPr>
          <p:cNvPr id="2" name="TextBox 1">
            <a:extLst>
              <a:ext uri="{FF2B5EF4-FFF2-40B4-BE49-F238E27FC236}">
                <a16:creationId xmlns:a16="http://schemas.microsoft.com/office/drawing/2014/main" id="{32A59421-98DB-63D2-48C8-6B4A4247A009}"/>
              </a:ext>
            </a:extLst>
          </p:cNvPr>
          <p:cNvSpPr txBox="1"/>
          <p:nvPr/>
        </p:nvSpPr>
        <p:spPr>
          <a:xfrm>
            <a:off x="311164" y="570792"/>
            <a:ext cx="11287141" cy="830997"/>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Listening Activity</a:t>
            </a:r>
          </a:p>
        </p:txBody>
      </p:sp>
      <p:pic>
        <p:nvPicPr>
          <p:cNvPr id="3" name="Graphic 2" descr="Headphones with solid fill">
            <a:extLst>
              <a:ext uri="{FF2B5EF4-FFF2-40B4-BE49-F238E27FC236}">
                <a16:creationId xmlns:a16="http://schemas.microsoft.com/office/drawing/2014/main" id="{BA1DA7D4-C9C9-9723-BF82-637B9CBF56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529090"/>
            <a:ext cx="914400" cy="914400"/>
          </a:xfrm>
          <a:prstGeom prst="rect">
            <a:avLst/>
          </a:prstGeom>
        </p:spPr>
      </p:pic>
      <p:sp>
        <p:nvSpPr>
          <p:cNvPr id="8" name="TextBox 7">
            <a:extLst>
              <a:ext uri="{FF2B5EF4-FFF2-40B4-BE49-F238E27FC236}">
                <a16:creationId xmlns:a16="http://schemas.microsoft.com/office/drawing/2014/main" id="{2554D44B-B06B-5857-4E38-49E8C7927564}"/>
              </a:ext>
            </a:extLst>
          </p:cNvPr>
          <p:cNvSpPr txBox="1"/>
          <p:nvPr/>
        </p:nvSpPr>
        <p:spPr>
          <a:xfrm>
            <a:off x="2905562" y="5486183"/>
            <a:ext cx="6098344" cy="663580"/>
          </a:xfrm>
          <a:prstGeom prst="rect">
            <a:avLst/>
          </a:prstGeom>
          <a:noFill/>
        </p:spPr>
        <p:txBody>
          <a:bodyPr wrap="square">
            <a:spAutoFit/>
          </a:bodyPr>
          <a:lstStyle/>
          <a:p>
            <a:pPr marL="0" marR="0" algn="ctr">
              <a:lnSpc>
                <a:spcPct val="107000"/>
              </a:lnSpc>
              <a:spcBef>
                <a:spcPts val="0"/>
              </a:spcBef>
              <a:spcAft>
                <a:spcPts val="0"/>
              </a:spcAft>
            </a:pP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Act I</a:t>
            </a:r>
            <a:endPar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03:28 – 05:30</a:t>
            </a:r>
          </a:p>
        </p:txBody>
      </p:sp>
      <p:pic>
        <p:nvPicPr>
          <p:cNvPr id="10" name="Graphic 9" descr="Volume with solid fill">
            <a:hlinkClick r:id="rId7"/>
            <a:extLst>
              <a:ext uri="{FF2B5EF4-FFF2-40B4-BE49-F238E27FC236}">
                <a16:creationId xmlns:a16="http://schemas.microsoft.com/office/drawing/2014/main" id="{D2482BF0-B90E-4C5D-9933-B34D78D795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7534" y="4571771"/>
            <a:ext cx="914400" cy="914400"/>
          </a:xfrm>
          <a:prstGeom prst="rect">
            <a:avLst/>
          </a:prstGeom>
        </p:spPr>
      </p:pic>
    </p:spTree>
    <p:extLst>
      <p:ext uri="{BB962C8B-B14F-4D97-AF65-F5344CB8AC3E}">
        <p14:creationId xmlns:p14="http://schemas.microsoft.com/office/powerpoint/2010/main" val="216532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B38271-7D60-F489-C41E-E91E2EA74FF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i="1" dirty="0" err="1">
                <a:latin typeface="Arial" panose="020B0604020202020204" pitchFamily="34" charset="0"/>
                <a:cs typeface="Arial" panose="020B0604020202020204" pitchFamily="34" charset="0"/>
              </a:rPr>
              <a:t>Roméo</a:t>
            </a:r>
            <a:r>
              <a:rPr lang="en-US" sz="4800" b="1" i="1" dirty="0">
                <a:latin typeface="Arial" panose="020B0604020202020204" pitchFamily="34" charset="0"/>
                <a:cs typeface="Arial" panose="020B0604020202020204" pitchFamily="34" charset="0"/>
              </a:rPr>
              <a:t> et Juliette </a:t>
            </a:r>
            <a:r>
              <a:rPr lang="en-US" sz="4800" b="1" dirty="0">
                <a:latin typeface="Arial" panose="020B0604020202020204" pitchFamily="34" charset="0"/>
                <a:cs typeface="Arial" panose="020B0604020202020204" pitchFamily="34" charset="0"/>
              </a:rPr>
              <a:t>Synopsis</a:t>
            </a:r>
          </a:p>
        </p:txBody>
      </p:sp>
      <p:sp>
        <p:nvSpPr>
          <p:cNvPr id="13" name="TextBox 12">
            <a:extLst>
              <a:ext uri="{FF2B5EF4-FFF2-40B4-BE49-F238E27FC236}">
                <a16:creationId xmlns:a16="http://schemas.microsoft.com/office/drawing/2014/main" id="{99D7CD8E-41F9-16FA-290E-7FF906B94CEC}"/>
              </a:ext>
            </a:extLst>
          </p:cNvPr>
          <p:cNvSpPr txBox="1"/>
          <p:nvPr/>
        </p:nvSpPr>
        <p:spPr>
          <a:xfrm>
            <a:off x="406888" y="1573513"/>
            <a:ext cx="11378223" cy="4208075"/>
          </a:xfrm>
          <a:prstGeom prst="rect">
            <a:avLst/>
          </a:prstGeom>
          <a:noFill/>
        </p:spPr>
        <p:txBody>
          <a:bodyPr wrap="square" rtlCol="0">
            <a:spAutoFit/>
          </a:bodyPr>
          <a:lstStyle/>
          <a:p>
            <a:pPr marL="0" marR="0">
              <a:lnSpc>
                <a:spcPct val="107000"/>
              </a:lnSpc>
              <a:spcBef>
                <a:spcPts val="0"/>
              </a:spcBef>
              <a:spcAft>
                <a:spcPts val="0"/>
              </a:spcAft>
            </a:pPr>
            <a:r>
              <a:rPr lang="en-US" sz="2800" kern="100" dirty="0">
                <a:effectLst/>
                <a:latin typeface="Arial" panose="020B0604020202020204" pitchFamily="34" charset="0"/>
                <a:ea typeface="Aptos" panose="020B0004020202020204" pitchFamily="34" charset="0"/>
                <a:cs typeface="Arial" panose="020B0604020202020204" pitchFamily="34" charset="0"/>
              </a:rPr>
              <a:t>The opera </a:t>
            </a:r>
            <a:r>
              <a:rPr lang="en-US" sz="2800" i="1" kern="100" dirty="0" err="1">
                <a:effectLst/>
                <a:latin typeface="Arial" panose="020B0604020202020204" pitchFamily="34" charset="0"/>
                <a:ea typeface="Aptos" panose="020B0004020202020204" pitchFamily="34" charset="0"/>
                <a:cs typeface="Arial" panose="020B0604020202020204" pitchFamily="34" charset="0"/>
              </a:rPr>
              <a:t>Roméo</a:t>
            </a:r>
            <a:r>
              <a:rPr lang="en-US" sz="2800" i="1" kern="100" dirty="0">
                <a:effectLst/>
                <a:latin typeface="Arial" panose="020B0604020202020204" pitchFamily="34" charset="0"/>
                <a:ea typeface="Aptos" panose="020B0004020202020204" pitchFamily="34" charset="0"/>
                <a:cs typeface="Arial" panose="020B0604020202020204" pitchFamily="34" charset="0"/>
              </a:rPr>
              <a:t> et Juliette</a:t>
            </a:r>
            <a:r>
              <a:rPr lang="en-US" sz="2800" kern="100" dirty="0">
                <a:effectLst/>
                <a:latin typeface="Arial" panose="020B0604020202020204" pitchFamily="34" charset="0"/>
                <a:ea typeface="Aptos" panose="020B0004020202020204" pitchFamily="34" charset="0"/>
                <a:cs typeface="Arial" panose="020B0604020202020204" pitchFamily="34" charset="0"/>
              </a:rPr>
              <a:t>, based on Shakespeare's play, tells the story of Romeo and Juliet, two teenagers from the feuding Montague and Capulet families. They meet at a ball, fall in love, and secretly marry, knowing their families will never approve. After Romeo kills Juliet’s cousin in a street fight, he is forced into hiding to escape the Capulets' vengeance. Meanwhile, Juliet fakes her own death to avoid an arranged marriage, but the plan goes tragically wrong. Within a few days, the drama culminates in the tragic deaths of both Romeo and Juliet.</a:t>
            </a:r>
            <a:endParaRPr lang="en-US" sz="28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13172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3F17AF-39BB-FA97-635A-4E7BFAFD43A2}"/>
              </a:ext>
            </a:extLst>
          </p:cNvPr>
          <p:cNvSpPr txBox="1"/>
          <p:nvPr/>
        </p:nvSpPr>
        <p:spPr>
          <a:xfrm>
            <a:off x="368299" y="1521874"/>
            <a:ext cx="11714668" cy="1708416"/>
          </a:xfrm>
          <a:prstGeom prst="rect">
            <a:avLst/>
          </a:prstGeom>
          <a:noFill/>
        </p:spPr>
        <p:txBody>
          <a:bodyPr wrap="square" rtlCol="0">
            <a:spAutoFit/>
          </a:bodyPr>
          <a:lstStyle/>
          <a:p>
            <a:pPr marL="0" marR="0">
              <a:lnSpc>
                <a:spcPct val="107000"/>
              </a:lnSpc>
              <a:spcBef>
                <a:spcPts val="525"/>
              </a:spcBef>
              <a:spcAft>
                <a:spcPts val="0"/>
              </a:spcAft>
            </a:pPr>
            <a:r>
              <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a:t>
            </a:r>
            <a:r>
              <a:rPr lang="en-US" sz="24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Scene 1, No. 4 - Romeo and Juliet meet </a:t>
            </a:r>
            <a:endParaRPr lang="en-US" sz="2400" b="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525"/>
              </a:spcBef>
              <a:spcAft>
                <a:spcPts val="0"/>
              </a:spcAft>
            </a:pPr>
            <a:r>
              <a:rPr lang="en-US" sz="2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Romeo and Juliet meet at the ball and are both captivated by each other. Romeo, being more experienced, tries to woo Juliet, while Juliet, who is more innocent, is intrigued by Romeo despite the conflict with her beliefs.</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343FBAB8-3618-96F2-0A22-834A3FC9D27A}"/>
              </a:ext>
            </a:extLst>
          </p:cNvPr>
          <p:cNvGrpSpPr/>
          <p:nvPr/>
        </p:nvGrpSpPr>
        <p:grpSpPr>
          <a:xfrm>
            <a:off x="792481" y="3263569"/>
            <a:ext cx="5993321" cy="3098694"/>
            <a:chOff x="3772990" y="3655556"/>
            <a:chExt cx="5304497" cy="2646400"/>
          </a:xfrm>
        </p:grpSpPr>
        <p:pic>
          <p:nvPicPr>
            <p:cNvPr id="8" name="Picture 7" descr="A person and person standing in front of a window&#10;&#10;Description automatically generated">
              <a:extLst>
                <a:ext uri="{FF2B5EF4-FFF2-40B4-BE49-F238E27FC236}">
                  <a16:creationId xmlns:a16="http://schemas.microsoft.com/office/drawing/2014/main" id="{F7F71611-53BF-21CA-2450-17FDD9511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990" y="3655556"/>
              <a:ext cx="5304497" cy="2646400"/>
            </a:xfrm>
            <a:prstGeom prst="rect">
              <a:avLst/>
            </a:prstGeom>
          </p:spPr>
        </p:pic>
        <p:sp>
          <p:nvSpPr>
            <p:cNvPr id="9" name="TextBox 8">
              <a:extLst>
                <a:ext uri="{FF2B5EF4-FFF2-40B4-BE49-F238E27FC236}">
                  <a16:creationId xmlns:a16="http://schemas.microsoft.com/office/drawing/2014/main" id="{F2FD0C23-F277-8DCE-BC3A-C86D0FC6EDC3}"/>
                </a:ext>
              </a:extLst>
            </p:cNvPr>
            <p:cNvSpPr txBox="1"/>
            <p:nvPr/>
          </p:nvSpPr>
          <p:spPr>
            <a:xfrm>
              <a:off x="3772990" y="6084646"/>
              <a:ext cx="35633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Romeo and Juliet, </a:t>
              </a:r>
              <a:r>
                <a:rPr lang="en-US" sz="800" dirty="0">
                  <a:solidFill>
                    <a:schemeClr val="bg1"/>
                  </a:solidFill>
                  <a:latin typeface="Arial" panose="020B0604020202020204" pitchFamily="34" charset="0"/>
                  <a:cs typeface="Arial" panose="020B0604020202020204" pitchFamily="34" charset="0"/>
                </a:rPr>
                <a:t>Arizona Opera (photo: Tim </a:t>
              </a:r>
              <a:r>
                <a:rPr lang="en-US" sz="800" dirty="0" err="1">
                  <a:solidFill>
                    <a:schemeClr val="bg1"/>
                  </a:solidFill>
                  <a:latin typeface="Arial" panose="020B0604020202020204" pitchFamily="34" charset="0"/>
                  <a:cs typeface="Arial" panose="020B0604020202020204" pitchFamily="34" charset="0"/>
                </a:rPr>
                <a:t>Trumble</a:t>
              </a:r>
              <a:r>
                <a:rPr lang="en-US" sz="800" dirty="0">
                  <a:solidFill>
                    <a:schemeClr val="bg1"/>
                  </a:solidFill>
                  <a:latin typeface="Arial" panose="020B0604020202020204" pitchFamily="34" charset="0"/>
                  <a:cs typeface="Arial" panose="020B0604020202020204" pitchFamily="34" charset="0"/>
                </a:rPr>
                <a:t>)</a:t>
              </a:r>
            </a:p>
          </p:txBody>
        </p:sp>
      </p:grpSp>
      <p:grpSp>
        <p:nvGrpSpPr>
          <p:cNvPr id="10" name="Group 9">
            <a:extLst>
              <a:ext uri="{FF2B5EF4-FFF2-40B4-BE49-F238E27FC236}">
                <a16:creationId xmlns:a16="http://schemas.microsoft.com/office/drawing/2014/main" id="{76A206B5-DE0C-D01A-61E0-60CE8EC2D1D9}"/>
              </a:ext>
            </a:extLst>
          </p:cNvPr>
          <p:cNvGrpSpPr/>
          <p:nvPr/>
        </p:nvGrpSpPr>
        <p:grpSpPr>
          <a:xfrm>
            <a:off x="7153840" y="3263569"/>
            <a:ext cx="4337119" cy="2933265"/>
            <a:chOff x="8151956" y="3655556"/>
            <a:chExt cx="3969600" cy="2646400"/>
          </a:xfrm>
        </p:grpSpPr>
        <p:pic>
          <p:nvPicPr>
            <p:cNvPr id="11" name="Picture 10" descr="A person and person holding hands together&#10;&#10;Description automatically generated">
              <a:extLst>
                <a:ext uri="{FF2B5EF4-FFF2-40B4-BE49-F238E27FC236}">
                  <a16:creationId xmlns:a16="http://schemas.microsoft.com/office/drawing/2014/main" id="{35643E29-9F56-6224-98B3-22A59EC68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1956" y="3655556"/>
              <a:ext cx="3969600" cy="2646400"/>
            </a:xfrm>
            <a:prstGeom prst="rect">
              <a:avLst/>
            </a:prstGeom>
          </p:spPr>
        </p:pic>
        <p:sp>
          <p:nvSpPr>
            <p:cNvPr id="12" name="TextBox 11">
              <a:extLst>
                <a:ext uri="{FF2B5EF4-FFF2-40B4-BE49-F238E27FC236}">
                  <a16:creationId xmlns:a16="http://schemas.microsoft.com/office/drawing/2014/main" id="{2C6EB583-19AB-6904-EAEA-F2E713BE952B}"/>
                </a:ext>
              </a:extLst>
            </p:cNvPr>
            <p:cNvSpPr txBox="1"/>
            <p:nvPr/>
          </p:nvSpPr>
          <p:spPr>
            <a:xfrm>
              <a:off x="8151956" y="6107581"/>
              <a:ext cx="3670494" cy="19437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Romeo &amp; Juliet</a:t>
              </a:r>
              <a:r>
                <a:rPr lang="en-US" sz="800" dirty="0">
                  <a:solidFill>
                    <a:schemeClr val="bg1"/>
                  </a:solidFill>
                  <a:latin typeface="Arial" panose="020B0604020202020204" pitchFamily="34" charset="0"/>
                  <a:cs typeface="Arial" panose="020B0604020202020204" pitchFamily="34" charset="0"/>
                </a:rPr>
                <a:t>, Boston Lyric Opera (photo: Nile Scott)</a:t>
              </a:r>
            </a:p>
          </p:txBody>
        </p:sp>
      </p:grpSp>
      <p:sp>
        <p:nvSpPr>
          <p:cNvPr id="13" name="Title 1">
            <a:extLst>
              <a:ext uri="{FF2B5EF4-FFF2-40B4-BE49-F238E27FC236}">
                <a16:creationId xmlns:a16="http://schemas.microsoft.com/office/drawing/2014/main" id="{B2EE7E6C-DAEF-2A54-2ECD-A00ACD303548}"/>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a:t>
            </a:r>
          </a:p>
        </p:txBody>
      </p:sp>
    </p:spTree>
    <p:extLst>
      <p:ext uri="{BB962C8B-B14F-4D97-AF65-F5344CB8AC3E}">
        <p14:creationId xmlns:p14="http://schemas.microsoft.com/office/powerpoint/2010/main" val="347927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continued</a:t>
            </a:r>
          </a:p>
        </p:txBody>
      </p:sp>
      <p:sp>
        <p:nvSpPr>
          <p:cNvPr id="11" name="TextBox 10">
            <a:extLst>
              <a:ext uri="{FF2B5EF4-FFF2-40B4-BE49-F238E27FC236}">
                <a16:creationId xmlns:a16="http://schemas.microsoft.com/office/drawing/2014/main" id="{772EB955-2AF7-EEBA-5147-7F1D97609C56}"/>
              </a:ext>
            </a:extLst>
          </p:cNvPr>
          <p:cNvSpPr txBox="1"/>
          <p:nvPr/>
        </p:nvSpPr>
        <p:spPr>
          <a:xfrm>
            <a:off x="859899" y="2106727"/>
            <a:ext cx="11378223" cy="1849032"/>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15</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ACT I: Ange adorable</a:t>
            </a: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 – 04:43</a:t>
            </a:r>
          </a:p>
          <a:p>
            <a:pPr marL="0" marR="0">
              <a:lnSpc>
                <a:spcPct val="107000"/>
              </a:lnSpc>
              <a:spcBef>
                <a:spcPts val="0"/>
              </a:spcBef>
              <a:spcAft>
                <a:spcPts val="0"/>
              </a:spcAft>
            </a:pP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EC2F196-C397-479F-6CC3-05A37139DF2B}"/>
              </a:ext>
            </a:extLst>
          </p:cNvPr>
          <p:cNvSpPr txBox="1"/>
          <p:nvPr/>
        </p:nvSpPr>
        <p:spPr>
          <a:xfrm>
            <a:off x="859899" y="4164686"/>
            <a:ext cx="7899401" cy="663580"/>
          </a:xfrm>
          <a:prstGeom prst="rect">
            <a:avLst/>
          </a:prstGeom>
          <a:noFill/>
        </p:spPr>
        <p:txBody>
          <a:bodyPr wrap="square">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PBS </a:t>
            </a:r>
            <a:r>
              <a:rPr lang="en-US" u="sng" kern="100" dirty="0" err="1">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LearningMedia</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a:t>
            </a:r>
            <a:r>
              <a:rPr lang="en-US"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Roméo</a:t>
            </a:r>
            <a:r>
              <a:rPr lang="en-US"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 Juliette | Act I | The Metropolitan Opera</a:t>
            </a:r>
            <a:endParaRPr lang="en-US"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32</a:t>
            </a:r>
            <a:r>
              <a:rPr lang="en-US"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 </a:t>
            </a: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37:04</a:t>
            </a:r>
            <a:endParaRPr lang="en-US"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3" name="Graphic 12" descr="Theatre with solid fill">
            <a:hlinkClick r:id="rId4"/>
            <a:extLst>
              <a:ext uri="{FF2B5EF4-FFF2-40B4-BE49-F238E27FC236}">
                <a16:creationId xmlns:a16="http://schemas.microsoft.com/office/drawing/2014/main" id="{B078D916-8658-1410-6707-EE126E0892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14" name="Graphic 13" descr="Theatre with solid fill">
            <a:hlinkClick r:id="rId3"/>
            <a:extLst>
              <a:ext uri="{FF2B5EF4-FFF2-40B4-BE49-F238E27FC236}">
                <a16:creationId xmlns:a16="http://schemas.microsoft.com/office/drawing/2014/main" id="{1F3FC5E1-E44C-75FA-FCD8-438CFFDA74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
        <p:nvSpPr>
          <p:cNvPr id="19" name="Rectangle 1">
            <a:extLst>
              <a:ext uri="{FF2B5EF4-FFF2-40B4-BE49-F238E27FC236}">
                <a16:creationId xmlns:a16="http://schemas.microsoft.com/office/drawing/2014/main" id="{29B9CEF0-F903-91EE-F284-ACB4D5CC8781}"/>
              </a:ext>
            </a:extLst>
          </p:cNvPr>
          <p:cNvSpPr>
            <a:spLocks noChangeArrowheads="1"/>
          </p:cNvSpPr>
          <p:nvPr/>
        </p:nvSpPr>
        <p:spPr bwMode="auto">
          <a:xfrm>
            <a:off x="0" y="0"/>
            <a:ext cx="66849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FFFFFF"/>
                </a:solidFill>
                <a:effectLst/>
                <a:latin typeface="Lato" panose="020F0502020204030203" pitchFamily="34" charset="0"/>
              </a:rPr>
            </a:br>
            <a:endParaRPr kumimoji="0" lang="en-US" altLang="en-US" sz="1000" b="0" i="0" u="none" strike="noStrike" cap="none" normalizeH="0" baseline="0">
              <a:ln>
                <a:noFill/>
              </a:ln>
              <a:solidFill>
                <a:srgbClr val="FFFFFF"/>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245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a:t>
            </a:r>
          </a:p>
        </p:txBody>
      </p:sp>
      <p:sp>
        <p:nvSpPr>
          <p:cNvPr id="13" name="TextBox 12">
            <a:extLst>
              <a:ext uri="{FF2B5EF4-FFF2-40B4-BE49-F238E27FC236}">
                <a16:creationId xmlns:a16="http://schemas.microsoft.com/office/drawing/2014/main" id="{F5753699-53E0-4A0D-9E81-E49021604A53}"/>
              </a:ext>
            </a:extLst>
          </p:cNvPr>
          <p:cNvSpPr txBox="1"/>
          <p:nvPr/>
        </p:nvSpPr>
        <p:spPr>
          <a:xfrm>
            <a:off x="-106680" y="1634792"/>
            <a:ext cx="8099473" cy="458780"/>
          </a:xfrm>
          <a:prstGeom prst="rect">
            <a:avLst/>
          </a:prstGeom>
          <a:noFill/>
        </p:spPr>
        <p:txBody>
          <a:bodyPr wrap="square">
            <a:spAutoFit/>
          </a:bodyPr>
          <a:lstStyle/>
          <a:p>
            <a:pPr marR="0" lvl="1">
              <a:lnSpc>
                <a:spcPct val="107000"/>
              </a:lnSpc>
              <a:spcBef>
                <a:spcPts val="0"/>
              </a:spcBef>
              <a:spcAft>
                <a:spcPts val="0"/>
              </a:spcAft>
              <a:buSzPts val="1000"/>
              <a:tabLst>
                <a:tab pos="914400" algn="l"/>
              </a:tabLst>
            </a:pPr>
            <a:r>
              <a:rPr lang="en-US" sz="2400" b="1" kern="100" dirty="0">
                <a:effectLst/>
                <a:latin typeface="Arial" panose="020B0604020202020204" pitchFamily="34" charset="0"/>
                <a:ea typeface="Times New Roman" panose="02020603050405020304" pitchFamily="18" charset="0"/>
                <a:cs typeface="Arial" panose="020B0604020202020204" pitchFamily="34" charset="0"/>
              </a:rPr>
              <a:t>Act III: Scene 1, No. 10 - Meeting Friar Laurence</a:t>
            </a:r>
            <a:endParaRPr lang="en-US" sz="24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10BC831-C9D2-0EBE-B4A0-2B77260E3680}"/>
              </a:ext>
            </a:extLst>
          </p:cNvPr>
          <p:cNvSpPr txBox="1"/>
          <p:nvPr/>
        </p:nvSpPr>
        <p:spPr>
          <a:xfrm>
            <a:off x="368299" y="2093572"/>
            <a:ext cx="5727701" cy="341632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As Romeo and Juliet’s romance has developed very quickly, Friar Laurence mistakes Romeo’s lovesick behavior for feelings toward his former lover, Rosaline. Although Friar Lawrence knows he should not, he performs the marriage of Juliet and Romeo in the hope that their union will end the fighting between their families.</a:t>
            </a:r>
          </a:p>
        </p:txBody>
      </p:sp>
      <p:pic>
        <p:nvPicPr>
          <p:cNvPr id="4" name="Picture 3" descr="A person kneeling on a stage holding hands with a person in a dress&#10;&#10;Description automatically generated">
            <a:extLst>
              <a:ext uri="{FF2B5EF4-FFF2-40B4-BE49-F238E27FC236}">
                <a16:creationId xmlns:a16="http://schemas.microsoft.com/office/drawing/2014/main" id="{030725D1-39A8-9784-A6FC-5D93347E87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156" y="2281187"/>
            <a:ext cx="5557545" cy="3267952"/>
          </a:xfrm>
          <a:prstGeom prst="rect">
            <a:avLst/>
          </a:prstGeom>
        </p:spPr>
      </p:pic>
      <p:sp>
        <p:nvSpPr>
          <p:cNvPr id="3" name="TextBox 2">
            <a:extLst>
              <a:ext uri="{FF2B5EF4-FFF2-40B4-BE49-F238E27FC236}">
                <a16:creationId xmlns:a16="http://schemas.microsoft.com/office/drawing/2014/main" id="{6540E042-D7CA-36F3-404D-CCC608F14FAD}"/>
              </a:ext>
            </a:extLst>
          </p:cNvPr>
          <p:cNvSpPr txBox="1"/>
          <p:nvPr/>
        </p:nvSpPr>
        <p:spPr>
          <a:xfrm>
            <a:off x="6266156" y="5509892"/>
            <a:ext cx="4160839" cy="21544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Romeo and Juliet, </a:t>
            </a:r>
            <a:r>
              <a:rPr lang="en-US" sz="800" dirty="0">
                <a:latin typeface="Arial" panose="020B0604020202020204" pitchFamily="34" charset="0"/>
                <a:cs typeface="Arial" panose="020B0604020202020204" pitchFamily="34" charset="0"/>
              </a:rPr>
              <a:t>San Francisco Opera (photo: courtesy of San Francisco Opera)</a:t>
            </a:r>
          </a:p>
        </p:txBody>
      </p:sp>
    </p:spTree>
    <p:extLst>
      <p:ext uri="{BB962C8B-B14F-4D97-AF65-F5344CB8AC3E}">
        <p14:creationId xmlns:p14="http://schemas.microsoft.com/office/powerpoint/2010/main" val="116539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continued</a:t>
            </a:r>
          </a:p>
        </p:txBody>
      </p:sp>
      <p:sp>
        <p:nvSpPr>
          <p:cNvPr id="3" name="TextBox 2">
            <a:extLst>
              <a:ext uri="{FF2B5EF4-FFF2-40B4-BE49-F238E27FC236}">
                <a16:creationId xmlns:a16="http://schemas.microsoft.com/office/drawing/2014/main" id="{63E014C3-0E38-0DCC-D452-3A8068904F6D}"/>
              </a:ext>
            </a:extLst>
          </p:cNvPr>
          <p:cNvSpPr txBox="1"/>
          <p:nvPr/>
        </p:nvSpPr>
        <p:spPr>
          <a:xfrm>
            <a:off x="859899" y="2086104"/>
            <a:ext cx="11378223" cy="1849032"/>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#27. </a:t>
            </a:r>
            <a:r>
              <a:rPr lang="fr-FR"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III: Mon père! Dieu vous garde!</a:t>
            </a:r>
            <a:endPar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 – 03:32</a:t>
            </a:r>
          </a:p>
          <a:p>
            <a:pPr marL="0" marR="0">
              <a:lnSpc>
                <a:spcPct val="107000"/>
              </a:lnSpc>
              <a:spcBef>
                <a:spcPts val="0"/>
              </a:spcBef>
              <a:spcAft>
                <a:spcPts val="0"/>
              </a:spcAft>
            </a:pP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1233BB-6E6C-BFDA-2738-393DD30ADF33}"/>
              </a:ext>
            </a:extLst>
          </p:cNvPr>
          <p:cNvSpPr txBox="1"/>
          <p:nvPr/>
        </p:nvSpPr>
        <p:spPr>
          <a:xfrm>
            <a:off x="859899" y="4144063"/>
            <a:ext cx="7899401" cy="663580"/>
          </a:xfrm>
          <a:prstGeom prst="rect">
            <a:avLst/>
          </a:prstGeom>
          <a:noFill/>
        </p:spPr>
        <p:txBody>
          <a:bodyPr wrap="square">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PBS </a:t>
            </a:r>
            <a:r>
              <a:rPr lang="en-US" u="sng" kern="100" dirty="0" err="1">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LearningMedia</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Roméo</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 Juliette | Act III | The Metropolitan Opera</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1:43</a:t>
            </a:r>
            <a:r>
              <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5:30</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5" name="Graphic 4" descr="Theatre with solid fill">
            <a:hlinkClick r:id="rId4"/>
            <a:extLst>
              <a:ext uri="{FF2B5EF4-FFF2-40B4-BE49-F238E27FC236}">
                <a16:creationId xmlns:a16="http://schemas.microsoft.com/office/drawing/2014/main" id="{477F38B5-E101-FD1A-317E-87AFD1ABB8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7" name="Graphic 6" descr="Theatre with solid fill">
            <a:hlinkClick r:id="rId3"/>
            <a:extLst>
              <a:ext uri="{FF2B5EF4-FFF2-40B4-BE49-F238E27FC236}">
                <a16:creationId xmlns:a16="http://schemas.microsoft.com/office/drawing/2014/main" id="{704EEBE9-7C8A-6DA8-B1A6-C8E42C0FDF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194498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7654A7-87C1-66C3-255D-DB66E0EE0A85}"/>
              </a:ext>
            </a:extLst>
          </p:cNvPr>
          <p:cNvSpPr txBox="1"/>
          <p:nvPr/>
        </p:nvSpPr>
        <p:spPr>
          <a:xfrm>
            <a:off x="398673" y="1633511"/>
            <a:ext cx="7886701" cy="991425"/>
          </a:xfrm>
          <a:prstGeom prst="rect">
            <a:avLst/>
          </a:prstGeom>
          <a:noFill/>
        </p:spPr>
        <p:txBody>
          <a:bodyPr wrap="square" rtlCol="0">
            <a:spAutoFit/>
          </a:bodyPr>
          <a:lstStyle/>
          <a:p>
            <a:pPr marL="0" marR="0">
              <a:lnSpc>
                <a:spcPct val="107000"/>
              </a:lnSpc>
              <a:spcBef>
                <a:spcPts val="525"/>
              </a:spcBef>
              <a:spcAft>
                <a:spcPts val="0"/>
              </a:spcAft>
            </a:pPr>
            <a:r>
              <a:rPr lang="en-US" sz="2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III: Scene 2, No. 13 </a:t>
            </a:r>
            <a:r>
              <a:rPr lang="en-US" sz="2400" b="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Romeo kills Tybalt</a:t>
            </a:r>
            <a:endParaRPr lang="en-US" sz="2400" b="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60BAE8B-16A6-B23A-39BF-083CF0C17BAE}"/>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a:t>
            </a:r>
          </a:p>
        </p:txBody>
      </p:sp>
      <p:sp>
        <p:nvSpPr>
          <p:cNvPr id="12" name="TextBox 11">
            <a:extLst>
              <a:ext uri="{FF2B5EF4-FFF2-40B4-BE49-F238E27FC236}">
                <a16:creationId xmlns:a16="http://schemas.microsoft.com/office/drawing/2014/main" id="{B75E912E-1C57-C7EA-AC45-29F496D5595F}"/>
              </a:ext>
            </a:extLst>
          </p:cNvPr>
          <p:cNvSpPr txBox="1"/>
          <p:nvPr/>
        </p:nvSpPr>
        <p:spPr>
          <a:xfrm>
            <a:off x="398673" y="2095817"/>
            <a:ext cx="6438901" cy="4015330"/>
          </a:xfrm>
          <a:prstGeom prst="rect">
            <a:avLst/>
          </a:prstGeom>
          <a:noFill/>
        </p:spPr>
        <p:txBody>
          <a:bodyPr wrap="square">
            <a:spAutoFit/>
          </a:bodyPr>
          <a:lstStyle/>
          <a:p>
            <a:pPr marL="0" marR="0">
              <a:lnSpc>
                <a:spcPct val="107000"/>
              </a:lnSpc>
              <a:spcBef>
                <a:spcPts val="525"/>
              </a:spcBef>
              <a:spcAft>
                <a:spcPts val="0"/>
              </a:spcAft>
            </a:pPr>
            <a:r>
              <a:rPr lang="en-US" sz="2400" kern="100" dirty="0">
                <a:latin typeface="Arial" panose="020B0604020202020204" pitchFamily="34" charset="0"/>
                <a:ea typeface="Times New Roman" panose="02020603050405020304" pitchFamily="18" charset="0"/>
                <a:cs typeface="Arial" panose="020B0604020202020204" pitchFamily="34" charset="0"/>
              </a:rPr>
              <a:t>At the climax of the opera, a fierce street fight erupts between the two rival families. Romeo, desperate to stop the violence, pleads for peace, but neither side listens. During the chaos, Romeo’s best friend, Mercutio, is killed by Juliet’s cousin, Tybalt. Overcome with grief and rage, Romeo seeks revenge and kills Tybalt. This act seals Romeo’s fate, deepening the Capulets' hatred for him and leading to his exile.</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15" descr="A person holding another person's hand&#10;&#10;Description automatically generated">
            <a:extLst>
              <a:ext uri="{FF2B5EF4-FFF2-40B4-BE49-F238E27FC236}">
                <a16:creationId xmlns:a16="http://schemas.microsoft.com/office/drawing/2014/main" id="{FD492CA4-D177-50BC-31E7-83C3B9832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1" y="580189"/>
            <a:ext cx="4744826" cy="2631998"/>
          </a:xfrm>
          <a:prstGeom prst="rect">
            <a:avLst/>
          </a:prstGeom>
        </p:spPr>
      </p:pic>
      <p:sp>
        <p:nvSpPr>
          <p:cNvPr id="2" name="TextBox 1">
            <a:extLst>
              <a:ext uri="{FF2B5EF4-FFF2-40B4-BE49-F238E27FC236}">
                <a16:creationId xmlns:a16="http://schemas.microsoft.com/office/drawing/2014/main" id="{3E789DE6-9DF3-C319-38D1-E93E6B32A599}"/>
              </a:ext>
            </a:extLst>
          </p:cNvPr>
          <p:cNvSpPr txBox="1"/>
          <p:nvPr/>
        </p:nvSpPr>
        <p:spPr>
          <a:xfrm>
            <a:off x="7048501" y="2996743"/>
            <a:ext cx="4544144" cy="215444"/>
          </a:xfrm>
          <a:prstGeom prst="rect">
            <a:avLst/>
          </a:prstGeom>
          <a:noFill/>
        </p:spPr>
        <p:txBody>
          <a:bodyPr wrap="square" rtlCol="0">
            <a:spAutoFit/>
          </a:bodyPr>
          <a:lstStyle/>
          <a:p>
            <a:r>
              <a:rPr lang="en-US" sz="800" i="1" dirty="0" err="1">
                <a:solidFill>
                  <a:schemeClr val="bg1"/>
                </a:solidFill>
                <a:latin typeface="Arial" panose="020B0604020202020204" pitchFamily="34" charset="0"/>
                <a:cs typeface="Arial" panose="020B0604020202020204" pitchFamily="34" charset="0"/>
              </a:rPr>
              <a:t>Roméo</a:t>
            </a:r>
            <a:r>
              <a:rPr lang="en-US" sz="800" i="1" dirty="0">
                <a:solidFill>
                  <a:schemeClr val="bg1"/>
                </a:solidFill>
                <a:latin typeface="Arial" panose="020B0604020202020204" pitchFamily="34" charset="0"/>
                <a:cs typeface="Arial" panose="020B0604020202020204" pitchFamily="34" charset="0"/>
              </a:rPr>
              <a:t> et Juliette, </a:t>
            </a:r>
            <a:r>
              <a:rPr lang="fr-FR" sz="800" dirty="0">
                <a:solidFill>
                  <a:schemeClr val="bg1"/>
                </a:solidFill>
                <a:latin typeface="Arial" panose="020B0604020202020204" pitchFamily="34" charset="0"/>
                <a:cs typeface="Arial" panose="020B0604020202020204" pitchFamily="34" charset="0"/>
              </a:rPr>
              <a:t>Washington National Opera (photo: Scott </a:t>
            </a:r>
            <a:r>
              <a:rPr lang="fr-FR" sz="800" dirty="0" err="1">
                <a:solidFill>
                  <a:schemeClr val="bg1"/>
                </a:solidFill>
                <a:latin typeface="Arial" panose="020B0604020202020204" pitchFamily="34" charset="0"/>
                <a:cs typeface="Arial" panose="020B0604020202020204" pitchFamily="34" charset="0"/>
              </a:rPr>
              <a:t>Suchman</a:t>
            </a:r>
            <a:r>
              <a:rPr lang="fr-FR" sz="800" dirty="0">
                <a:solidFill>
                  <a:schemeClr val="bg1"/>
                </a:solidFill>
                <a:latin typeface="Arial" panose="020B0604020202020204" pitchFamily="34" charset="0"/>
                <a:cs typeface="Arial" panose="020B0604020202020204" pitchFamily="34" charset="0"/>
              </a:rPr>
              <a:t>)</a:t>
            </a:r>
            <a:endParaRPr lang="en-US" sz="800" dirty="0">
              <a:solidFill>
                <a:schemeClr val="bg1"/>
              </a:solidFill>
            </a:endParaRPr>
          </a:p>
        </p:txBody>
      </p:sp>
      <p:pic>
        <p:nvPicPr>
          <p:cNvPr id="9" name="Picture 8" descr="A person singing on a stage&#10;&#10;Description automatically generated">
            <a:extLst>
              <a:ext uri="{FF2B5EF4-FFF2-40B4-BE49-F238E27FC236}">
                <a16:creationId xmlns:a16="http://schemas.microsoft.com/office/drawing/2014/main" id="{A46BCA7B-D3A6-417D-820A-9D3B027A0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501" y="3212187"/>
            <a:ext cx="4473777" cy="2981353"/>
          </a:xfrm>
          <a:prstGeom prst="rect">
            <a:avLst/>
          </a:prstGeom>
        </p:spPr>
      </p:pic>
      <p:sp>
        <p:nvSpPr>
          <p:cNvPr id="6" name="TextBox 5">
            <a:extLst>
              <a:ext uri="{FF2B5EF4-FFF2-40B4-BE49-F238E27FC236}">
                <a16:creationId xmlns:a16="http://schemas.microsoft.com/office/drawing/2014/main" id="{4C761208-1BE4-8FDC-5EF1-93AF4F84A9A4}"/>
              </a:ext>
            </a:extLst>
          </p:cNvPr>
          <p:cNvSpPr txBox="1"/>
          <p:nvPr/>
        </p:nvSpPr>
        <p:spPr>
          <a:xfrm>
            <a:off x="7048501" y="5978096"/>
            <a:ext cx="4544144" cy="215444"/>
          </a:xfrm>
          <a:prstGeom prst="rect">
            <a:avLst/>
          </a:prstGeom>
          <a:noFill/>
        </p:spPr>
        <p:txBody>
          <a:bodyPr wrap="square" rtlCol="0">
            <a:spAutoFit/>
          </a:bodyPr>
          <a:lstStyle/>
          <a:p>
            <a:r>
              <a:rPr lang="en-US" sz="800" i="1" dirty="0" err="1">
                <a:solidFill>
                  <a:schemeClr val="bg1"/>
                </a:solidFill>
                <a:latin typeface="Arial" panose="020B0604020202020204" pitchFamily="34" charset="0"/>
                <a:cs typeface="Arial" panose="020B0604020202020204" pitchFamily="34" charset="0"/>
              </a:rPr>
              <a:t>Roméo</a:t>
            </a:r>
            <a:r>
              <a:rPr lang="en-US" sz="800" i="1" dirty="0">
                <a:solidFill>
                  <a:schemeClr val="bg1"/>
                </a:solidFill>
                <a:latin typeface="Arial" panose="020B0604020202020204" pitchFamily="34" charset="0"/>
                <a:cs typeface="Arial" panose="020B0604020202020204" pitchFamily="34" charset="0"/>
              </a:rPr>
              <a:t> et Juliette, </a:t>
            </a:r>
            <a:r>
              <a:rPr lang="fr-FR" sz="800" dirty="0">
                <a:solidFill>
                  <a:schemeClr val="bg1"/>
                </a:solidFill>
                <a:latin typeface="Arial" panose="020B0604020202020204" pitchFamily="34" charset="0"/>
                <a:cs typeface="Arial" panose="020B0604020202020204" pitchFamily="34" charset="0"/>
              </a:rPr>
              <a:t>San Diego Opera (photo: Karli </a:t>
            </a:r>
            <a:r>
              <a:rPr lang="fr-FR" sz="800" dirty="0" err="1">
                <a:solidFill>
                  <a:schemeClr val="bg1"/>
                </a:solidFill>
                <a:latin typeface="Arial" panose="020B0604020202020204" pitchFamily="34" charset="0"/>
                <a:cs typeface="Arial" panose="020B0604020202020204" pitchFamily="34" charset="0"/>
              </a:rPr>
              <a:t>Cadel</a:t>
            </a:r>
            <a:r>
              <a:rPr lang="fr-FR" sz="800" dirty="0">
                <a:solidFill>
                  <a:schemeClr val="bg1"/>
                </a:solidFill>
                <a:latin typeface="Arial" panose="020B0604020202020204" pitchFamily="34" charset="0"/>
                <a:cs typeface="Arial" panose="020B0604020202020204" pitchFamily="34" charset="0"/>
              </a:rPr>
              <a: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416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20123CC55F54FB419FEF2656D0B67" ma:contentTypeVersion="18" ma:contentTypeDescription="Create a new document." ma:contentTypeScope="" ma:versionID="530eeba448efa15e4eb13aa548216de8">
  <xsd:schema xmlns:xsd="http://www.w3.org/2001/XMLSchema" xmlns:xs="http://www.w3.org/2001/XMLSchema" xmlns:p="http://schemas.microsoft.com/office/2006/metadata/properties" xmlns:ns2="b72ba1e0-34b4-4993-8b13-ea94b42b601b" xmlns:ns3="b5d4d16c-bf63-424b-a50c-8f06863d77c9" targetNamespace="http://schemas.microsoft.com/office/2006/metadata/properties" ma:root="true" ma:fieldsID="60fd2fbb6b7d391bf724b351339150d8" ns2:_="" ns3:_="">
    <xsd:import namespace="b72ba1e0-34b4-4993-8b13-ea94b42b601b"/>
    <xsd:import namespace="b5d4d16c-bf63-424b-a50c-8f06863d7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ba1e0-34b4-4993-8b13-ea94b42b6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0a3262-5203-4f8a-8a89-6d95a304a3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4d16c-bf63-424b-a50c-8f06863d77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c485f-a3a1-46ff-b4d5-f82ec574cdad}" ma:internalName="TaxCatchAll" ma:showField="CatchAllData" ma:web="b5d4d16c-bf63-424b-a50c-8f06863d77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2ba1e0-34b4-4993-8b13-ea94b42b601b">
      <Terms xmlns="http://schemas.microsoft.com/office/infopath/2007/PartnerControls"/>
    </lcf76f155ced4ddcb4097134ff3c332f>
    <TaxCatchAll xmlns="b5d4d16c-bf63-424b-a50c-8f06863d77c9" xsi:nil="true"/>
  </documentManagement>
</p:properties>
</file>

<file path=customXml/itemProps1.xml><?xml version="1.0" encoding="utf-8"?>
<ds:datastoreItem xmlns:ds="http://schemas.openxmlformats.org/officeDocument/2006/customXml" ds:itemID="{B81AAD81-9443-4C92-A155-7815B07A1C75}">
  <ds:schemaRefs>
    <ds:schemaRef ds:uri="http://schemas.microsoft.com/sharepoint/v3/contenttype/forms"/>
  </ds:schemaRefs>
</ds:datastoreItem>
</file>

<file path=customXml/itemProps2.xml><?xml version="1.0" encoding="utf-8"?>
<ds:datastoreItem xmlns:ds="http://schemas.openxmlformats.org/officeDocument/2006/customXml" ds:itemID="{5AF1B1DD-810D-4573-9311-0DC4679F01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ba1e0-34b4-4993-8b13-ea94b42b601b"/>
    <ds:schemaRef ds:uri="b5d4d16c-bf63-424b-a50c-8f06863d7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12A36A-49DF-430C-8543-F0EBA9358CC7}">
  <ds:schemaRefs>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 ds:uri="b72ba1e0-34b4-4993-8b13-ea94b42b601b"/>
    <ds:schemaRef ds:uri="http://purl.org/dc/elements/1.1/"/>
    <ds:schemaRef ds:uri="b5d4d16c-bf63-424b-a50c-8f06863d77c9"/>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8834</TotalTime>
  <Words>1932</Words>
  <Application>Microsoft Office PowerPoint</Application>
  <PresentationFormat>Widescreen</PresentationFormat>
  <Paragraphs>144</Paragraphs>
  <Slides>27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Arial</vt:lpstr>
      <vt:lpstr>Calibri</vt:lpstr>
      <vt:lpstr>Cambria</vt:lpstr>
      <vt:lpstr>Courier New</vt:lpstr>
      <vt:lpstr>Georgia</vt:lpstr>
      <vt:lpstr>Lato</vt:lpstr>
      <vt:lpstr>Symbol</vt:lpstr>
      <vt:lpstr>Office Theme</vt:lpstr>
      <vt:lpstr>Production Design Adaptation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Wise</dc:creator>
  <cp:lastModifiedBy>Jaclyn Randazzo</cp:lastModifiedBy>
  <cp:revision>55</cp:revision>
  <dcterms:created xsi:type="dcterms:W3CDTF">2020-04-06T15:08:23Z</dcterms:created>
  <dcterms:modified xsi:type="dcterms:W3CDTF">2024-10-17T17:31:57Z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0x010100E4C20123CC55F54FB419FEF2656D0B67</vt:lpwstr>
  </property>
  <property fmtid="{D5CDD505-2E9C-101B-9397-08002B2CF9AE}" pid="3" name="MediaServiceImageTags">
    <vt:lpwstr/>
  </property>
</Properties>
</file>